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2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  <p:sldMasterId id="2147483652" r:id="rId3"/>
    <p:sldMasterId id="2147483656" r:id="rId4"/>
    <p:sldMasterId id="2147483660" r:id="rId5"/>
  </p:sldMasterIdLst>
  <p:notesMasterIdLst>
    <p:notesMasterId r:id="rId13"/>
  </p:notesMasterIdLst>
  <p:handoutMasterIdLst>
    <p:handoutMasterId r:id="rId14"/>
  </p:handoutMasterIdLst>
  <p:sldIdLst>
    <p:sldId id="2198" r:id="rId6"/>
    <p:sldId id="2199" r:id="rId7"/>
    <p:sldId id="2204" r:id="rId8"/>
    <p:sldId id="2200" r:id="rId9"/>
    <p:sldId id="2201" r:id="rId10"/>
    <p:sldId id="2202" r:id="rId11"/>
    <p:sldId id="2203" r:id="rId12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孙佳怡" initials="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02C"/>
    <a:srgbClr val="FFFFFF"/>
    <a:srgbClr val="E4ECF4"/>
    <a:srgbClr val="E5EDF4"/>
    <a:srgbClr val="EBF1F6"/>
    <a:srgbClr val="F0F0F0"/>
    <a:srgbClr val="80A5C3"/>
    <a:srgbClr val="55B87F"/>
    <a:srgbClr val="DADEE0"/>
    <a:srgbClr val="B2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6" autoAdjust="0"/>
    <p:restoredTop sz="96349" autoAdjust="0"/>
  </p:normalViewPr>
  <p:slideViewPr>
    <p:cSldViewPr snapToGrid="0">
      <p:cViewPr varScale="1">
        <p:scale>
          <a:sx n="89" d="100"/>
          <a:sy n="89" d="100"/>
        </p:scale>
        <p:origin x="442" y="7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435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gs" Target="tags/tag5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5364F-8A5A-401A-BEB2-89E8DD3015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6E1ED-538F-49E3-864D-F412296899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BE6FB-4983-42F5-B216-1A2ADEE7DF7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35503-9D21-443F-BC18-5459550EB72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占位符 20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228672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40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标题文字内容编辑区域</a:t>
            </a:r>
            <a:endParaRPr lang="zh-CN" altLang="en-US" dirty="0"/>
          </a:p>
        </p:txBody>
      </p:sp>
      <p:sp>
        <p:nvSpPr>
          <p:cNvPr id="22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450670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部门</a:t>
            </a:r>
            <a:endParaRPr lang="en-US" altLang="zh-CN" dirty="0"/>
          </a:p>
          <a:p>
            <a:pPr lvl="0"/>
            <a:r>
              <a:rPr lang="zh-CN" altLang="en-US" dirty="0"/>
              <a:t>汇报人</a:t>
            </a:r>
            <a:endParaRPr lang="zh-CN" altLang="en-US" dirty="0"/>
          </a:p>
        </p:txBody>
      </p:sp>
      <p:sp>
        <p:nvSpPr>
          <p:cNvPr id="23" name="文本占位符 20"/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484858"/>
            <a:ext cx="2565541" cy="2729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2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en-US" altLang="zh-CN" dirty="0"/>
              <a:t>2023.11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占位符 20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228672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40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标题文字内容编辑区域</a:t>
            </a:r>
            <a:endParaRPr lang="zh-CN" altLang="en-US" dirty="0"/>
          </a:p>
        </p:txBody>
      </p:sp>
      <p:sp>
        <p:nvSpPr>
          <p:cNvPr id="22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450670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部门</a:t>
            </a:r>
            <a:endParaRPr lang="en-US" altLang="zh-CN" dirty="0"/>
          </a:p>
          <a:p>
            <a:pPr lvl="0"/>
            <a:r>
              <a:rPr lang="zh-CN" altLang="en-US" dirty="0"/>
              <a:t>汇报人</a:t>
            </a:r>
            <a:endParaRPr lang="zh-CN" altLang="en-US" dirty="0"/>
          </a:p>
        </p:txBody>
      </p:sp>
      <p:sp>
        <p:nvSpPr>
          <p:cNvPr id="23" name="文本占位符 20"/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484858"/>
            <a:ext cx="2565541" cy="2729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2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en-US" altLang="zh-CN" dirty="0"/>
              <a:t>2023.11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4817979" y="1"/>
            <a:ext cx="7374021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11543865" y="6480713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灯片编号占位符 39"/>
          <p:cNvSpPr txBox="1"/>
          <p:nvPr userDrawn="1"/>
        </p:nvSpPr>
        <p:spPr>
          <a:xfrm>
            <a:off x="11554259" y="6416927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17B298-47FE-4554-AEB1-0ADE1DF71904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6200000">
            <a:off x="2667002" y="-2667000"/>
            <a:ext cx="6857999" cy="12191997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4ECF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福田自由体"/>
              <a:ea typeface="福田自由体 Medium" panose="02000600000000000000" pitchFamily="2" charset="-122"/>
              <a:sym typeface="福田自由体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550416" y="262985"/>
            <a:ext cx="9736584" cy="42716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800" b="0" spc="100" baseline="0">
                <a:latin typeface="福田自由体 Medium" panose="02000600000000000000" pitchFamily="2" charset="-122"/>
                <a:ea typeface="福田自由体 Medium" panose="02000600000000000000" pitchFamily="2" charset="-122"/>
              </a:defRPr>
            </a:lvl1pPr>
          </a:lstStyle>
          <a:p>
            <a:pPr lvl="0"/>
            <a:r>
              <a:rPr lang="zh-CN" altLang="en-US" dirty="0"/>
              <a:t>标题内容编辑区域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-12700" y="819456"/>
            <a:ext cx="122047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60968" y="1000125"/>
            <a:ext cx="11070064" cy="527965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 spc="0" baseline="0">
                <a:latin typeface="福田自由体 Light" panose="02000400000000000000" pitchFamily="2" charset="-122"/>
                <a:ea typeface="福田自由体 Light" panose="02000400000000000000" pitchFamily="2" charset="-122"/>
              </a:defRPr>
            </a:lvl1pPr>
          </a:lstStyle>
          <a:p>
            <a:pPr lvl="0"/>
            <a:r>
              <a:rPr lang="zh-CN" altLang="en-US" dirty="0"/>
              <a:t>内文内容编辑区域</a:t>
            </a:r>
            <a:endParaRPr lang="zh-CN" altLang="en-US" dirty="0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1703522" y="6527477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39"/>
          <p:cNvSpPr txBox="1"/>
          <p:nvPr userDrawn="1"/>
        </p:nvSpPr>
        <p:spPr>
          <a:xfrm>
            <a:off x="11713916" y="6463691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BE04855-4644-4D8C-B549-B948C24C6A50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形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3999" y="278567"/>
            <a:ext cx="1168085" cy="3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4817979" y="1"/>
            <a:ext cx="7374021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11543865" y="6480713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灯片编号占位符 39"/>
          <p:cNvSpPr txBox="1"/>
          <p:nvPr userDrawn="1"/>
        </p:nvSpPr>
        <p:spPr>
          <a:xfrm>
            <a:off x="11554259" y="6416927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17B298-47FE-4554-AEB1-0ADE1DF71904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6200000">
            <a:off x="2667002" y="-2667000"/>
            <a:ext cx="6857999" cy="12191997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4ECF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福田自由体"/>
              <a:ea typeface="福田自由体 Medium" panose="02000600000000000000" pitchFamily="2" charset="-122"/>
              <a:sym typeface="福田自由体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550416" y="262985"/>
            <a:ext cx="9736584" cy="42716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800" b="0" spc="100" baseline="0">
                <a:latin typeface="福田自由体 Medium" panose="02000600000000000000" pitchFamily="2" charset="-122"/>
                <a:ea typeface="福田自由体 Medium" panose="02000600000000000000" pitchFamily="2" charset="-122"/>
              </a:defRPr>
            </a:lvl1pPr>
          </a:lstStyle>
          <a:p>
            <a:pPr lvl="0"/>
            <a:r>
              <a:rPr lang="zh-CN" altLang="en-US" dirty="0"/>
              <a:t>标题内容编辑区域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-12700" y="819456"/>
            <a:ext cx="122047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60968" y="1000125"/>
            <a:ext cx="11070064" cy="527965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 spc="0" baseline="0">
                <a:latin typeface="福田自由体 Light" panose="02000400000000000000" pitchFamily="2" charset="-122"/>
                <a:ea typeface="福田自由体 Light" panose="02000400000000000000" pitchFamily="2" charset="-122"/>
              </a:defRPr>
            </a:lvl1pPr>
          </a:lstStyle>
          <a:p>
            <a:pPr lvl="0"/>
            <a:r>
              <a:rPr lang="zh-CN" altLang="en-US" dirty="0"/>
              <a:t>内文内容编辑区域</a:t>
            </a:r>
            <a:endParaRPr lang="zh-CN" altLang="en-US" dirty="0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1703522" y="6527477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39"/>
          <p:cNvSpPr txBox="1"/>
          <p:nvPr userDrawn="1"/>
        </p:nvSpPr>
        <p:spPr>
          <a:xfrm>
            <a:off x="11713916" y="6463691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BE04855-4644-4D8C-B549-B948C24C6A50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形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3999" y="278567"/>
            <a:ext cx="1168085" cy="3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占位符 20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228672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40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标题文字内容编辑区域</a:t>
            </a:r>
            <a:endParaRPr lang="zh-CN" altLang="en-US" dirty="0"/>
          </a:p>
        </p:txBody>
      </p:sp>
      <p:sp>
        <p:nvSpPr>
          <p:cNvPr id="22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450670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部门</a:t>
            </a:r>
            <a:endParaRPr lang="en-US" altLang="zh-CN" dirty="0"/>
          </a:p>
          <a:p>
            <a:pPr lvl="0"/>
            <a:r>
              <a:rPr lang="zh-CN" altLang="en-US" dirty="0"/>
              <a:t>汇报人</a:t>
            </a:r>
            <a:endParaRPr lang="zh-CN" altLang="en-US" dirty="0"/>
          </a:p>
        </p:txBody>
      </p:sp>
      <p:sp>
        <p:nvSpPr>
          <p:cNvPr id="23" name="文本占位符 20"/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484858"/>
            <a:ext cx="2565541" cy="2729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2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en-US" altLang="zh-CN" dirty="0"/>
              <a:t>2023.11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4817979" y="1"/>
            <a:ext cx="7374021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11543865" y="6480713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灯片编号占位符 39"/>
          <p:cNvSpPr txBox="1"/>
          <p:nvPr userDrawn="1"/>
        </p:nvSpPr>
        <p:spPr>
          <a:xfrm>
            <a:off x="11554259" y="6416927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17B298-47FE-4554-AEB1-0ADE1DF71904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6200000">
            <a:off x="2667002" y="-2667000"/>
            <a:ext cx="6857999" cy="12191997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4ECF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福田自由体"/>
              <a:ea typeface="福田自由体 Medium" panose="02000600000000000000" pitchFamily="2" charset="-122"/>
              <a:sym typeface="福田自由体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550416" y="262985"/>
            <a:ext cx="9736584" cy="42716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800" b="0" spc="100" baseline="0">
                <a:latin typeface="福田自由体 Medium" panose="02000600000000000000" pitchFamily="2" charset="-122"/>
                <a:ea typeface="福田自由体 Medium" panose="02000600000000000000" pitchFamily="2" charset="-122"/>
              </a:defRPr>
            </a:lvl1pPr>
          </a:lstStyle>
          <a:p>
            <a:pPr lvl="0"/>
            <a:r>
              <a:rPr lang="zh-CN" altLang="en-US" dirty="0"/>
              <a:t>标题内容编辑区域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-12700" y="819456"/>
            <a:ext cx="122047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60968" y="1000125"/>
            <a:ext cx="11070064" cy="527965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 spc="0" baseline="0">
                <a:latin typeface="福田自由体 Light" panose="02000400000000000000" pitchFamily="2" charset="-122"/>
                <a:ea typeface="福田自由体 Light" panose="02000400000000000000" pitchFamily="2" charset="-122"/>
              </a:defRPr>
            </a:lvl1pPr>
          </a:lstStyle>
          <a:p>
            <a:pPr lvl="0"/>
            <a:r>
              <a:rPr lang="zh-CN" altLang="en-US" dirty="0"/>
              <a:t>内文内容编辑区域</a:t>
            </a:r>
            <a:endParaRPr lang="zh-CN" altLang="en-US" dirty="0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1703522" y="6527477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39"/>
          <p:cNvSpPr txBox="1"/>
          <p:nvPr userDrawn="1"/>
        </p:nvSpPr>
        <p:spPr>
          <a:xfrm>
            <a:off x="11713916" y="6463691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BE04855-4644-4D8C-B549-B948C24C6A50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形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3999" y="278567"/>
            <a:ext cx="1168085" cy="3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占位符 20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228672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40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标题文字内容编辑区域</a:t>
            </a:r>
            <a:endParaRPr lang="zh-CN" altLang="en-US" dirty="0"/>
          </a:p>
        </p:txBody>
      </p:sp>
      <p:sp>
        <p:nvSpPr>
          <p:cNvPr id="22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4506705"/>
            <a:ext cx="8096250" cy="6636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zh-CN" altLang="en-US" dirty="0"/>
              <a:t>部门</a:t>
            </a:r>
            <a:endParaRPr lang="en-US" altLang="zh-CN" dirty="0"/>
          </a:p>
          <a:p>
            <a:pPr lvl="0"/>
            <a:r>
              <a:rPr lang="zh-CN" altLang="en-US" dirty="0"/>
              <a:t>汇报人</a:t>
            </a:r>
            <a:endParaRPr lang="zh-CN" altLang="en-US" dirty="0"/>
          </a:p>
        </p:txBody>
      </p:sp>
      <p:sp>
        <p:nvSpPr>
          <p:cNvPr id="23" name="文本占位符 20"/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484858"/>
            <a:ext cx="2565541" cy="2729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200" b="1" spc="1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lang="en-US" altLang="zh-CN" dirty="0"/>
              <a:t>2023.11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4817979" y="1"/>
            <a:ext cx="7374021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11543865" y="6480713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灯片编号占位符 39"/>
          <p:cNvSpPr txBox="1"/>
          <p:nvPr userDrawn="1"/>
        </p:nvSpPr>
        <p:spPr>
          <a:xfrm>
            <a:off x="11554259" y="6416927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17B298-47FE-4554-AEB1-0ADE1DF71904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6200000">
            <a:off x="2667002" y="-2667000"/>
            <a:ext cx="6857999" cy="12191997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E4ECF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福田自由体"/>
              <a:ea typeface="福田自由体 Medium" panose="02000600000000000000" pitchFamily="2" charset="-122"/>
              <a:sym typeface="福田自由体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550416" y="262985"/>
            <a:ext cx="9736584" cy="42716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800" b="0" spc="100" baseline="0">
                <a:latin typeface="福田自由体 Medium" panose="02000600000000000000" pitchFamily="2" charset="-122"/>
                <a:ea typeface="福田自由体 Medium" panose="02000600000000000000" pitchFamily="2" charset="-122"/>
              </a:defRPr>
            </a:lvl1pPr>
          </a:lstStyle>
          <a:p>
            <a:pPr lvl="0"/>
            <a:r>
              <a:rPr lang="zh-CN" altLang="en-US" dirty="0"/>
              <a:t>标题内容编辑区域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 userDrawn="1"/>
        </p:nvCxnSpPr>
        <p:spPr>
          <a:xfrm>
            <a:off x="-12700" y="819456"/>
            <a:ext cx="122047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20"/>
          <p:cNvSpPr>
            <a:spLocks noGrp="1"/>
          </p:cNvSpPr>
          <p:nvPr>
            <p:ph type="body" sz="quarter" idx="11" hasCustomPrompt="1"/>
          </p:nvPr>
        </p:nvSpPr>
        <p:spPr>
          <a:xfrm>
            <a:off x="560968" y="1000125"/>
            <a:ext cx="11070064" cy="527965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 spc="0" baseline="0">
                <a:latin typeface="福田自由体 Light" panose="02000400000000000000" pitchFamily="2" charset="-122"/>
                <a:ea typeface="福田自由体 Light" panose="02000400000000000000" pitchFamily="2" charset="-122"/>
              </a:defRPr>
            </a:lvl1pPr>
          </a:lstStyle>
          <a:p>
            <a:pPr lvl="0"/>
            <a:r>
              <a:rPr lang="zh-CN" altLang="en-US" dirty="0"/>
              <a:t>内文内容编辑区域</a:t>
            </a:r>
            <a:endParaRPr lang="zh-CN" altLang="en-US" dirty="0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1703522" y="6527477"/>
            <a:ext cx="0" cy="115743"/>
          </a:xfrm>
          <a:prstGeom prst="line">
            <a:avLst/>
          </a:prstGeom>
          <a:ln w="12700">
            <a:solidFill>
              <a:schemeClr val="accent1">
                <a:lumMod val="10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39"/>
          <p:cNvSpPr txBox="1"/>
          <p:nvPr userDrawn="1"/>
        </p:nvSpPr>
        <p:spPr>
          <a:xfrm>
            <a:off x="11713916" y="6463691"/>
            <a:ext cx="554613" cy="231484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BE04855-4644-4D8C-B549-B948C24C6A50}" type="slidenum">
              <a:rPr lang="en-US" altLang="zh-CN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形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3999" y="278567"/>
            <a:ext cx="1168085" cy="360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4" Type="http://schemas.openxmlformats.org/officeDocument/2006/relationships/theme" Target="../theme/theme3.xml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4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935355"/>
            <a:ext cx="11069955" cy="42100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问题原因分析</a:t>
            </a:r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-</a:t>
            </a:r>
            <a:r>
              <a:rPr lang="en-US" altLang="zh-CN" b="1" dirty="0" smtClean="0">
                <a:solidFill>
                  <a:srgbClr val="FF0000"/>
                </a:solidFill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VDC</a:t>
            </a:r>
            <a:r>
              <a:rPr lang="zh-CN" altLang="en-US" b="1" dirty="0" smtClean="0">
                <a:solidFill>
                  <a:srgbClr val="FF0000"/>
                </a:solidFill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阀卡滞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</a:t>
            </a:r>
            <a:endParaRPr lang="en-US" altLang="zh-CN" b="1" dirty="0"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zh-CN" altLang="en-US" b="0" dirty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grpSp>
        <p:nvGrpSpPr>
          <p:cNvPr id="122" name="组合 121"/>
          <p:cNvGrpSpPr/>
          <p:nvPr/>
        </p:nvGrpSpPr>
        <p:grpSpPr>
          <a:xfrm>
            <a:off x="2415540" y="1595755"/>
            <a:ext cx="6369685" cy="4086860"/>
            <a:chOff x="3804" y="2513"/>
            <a:chExt cx="10031" cy="6436"/>
          </a:xfrm>
        </p:grpSpPr>
        <p:sp>
          <p:nvSpPr>
            <p:cNvPr id="50" name="TextBox 51"/>
            <p:cNvSpPr txBox="1"/>
            <p:nvPr/>
          </p:nvSpPr>
          <p:spPr>
            <a:xfrm>
              <a:off x="10925" y="4242"/>
              <a:ext cx="2911" cy="3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（福田自由体</a:t>
              </a:r>
              <a:r>
                <a:rPr lang="en-US" altLang="zh-CN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Medium 14pt </a:t>
              </a:r>
              <a:r>
                <a:rPr lang="zh-CN" altLang="en-US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）</a:t>
              </a:r>
              <a:endPara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3804" y="4912"/>
              <a:ext cx="1638" cy="6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3">
                      <a:lumMod val="20000"/>
                      <a:lumOff val="8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+mn-ea"/>
                  <a:ea typeface="福田自由体 Light"/>
                </a:rPr>
                <a:t>VDC</a:t>
              </a:r>
              <a:r>
                <a:rPr lang="zh-CN" altLang="en-US" sz="1200" b="1" dirty="0">
                  <a:solidFill>
                    <a:srgbClr val="000000"/>
                  </a:solidFill>
                  <a:latin typeface="+mn-ea"/>
                  <a:ea typeface="宋体" panose="02010600030101010101" pitchFamily="2" charset="-122"/>
                </a:rPr>
                <a:t>阀卡滞</a:t>
              </a:r>
              <a:endParaRPr lang="zh-CN" altLang="en-US" sz="1200" b="1" dirty="0">
                <a:solidFill>
                  <a:srgbClr val="000000"/>
                </a:solidFill>
                <a:latin typeface="+mn-ea"/>
                <a:ea typeface="宋体" panose="02010600030101010101" pitchFamily="2" charset="-122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6501" y="6228"/>
              <a:ext cx="1758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气阀阀芯阻力大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6511" y="2713"/>
              <a:ext cx="1774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00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气源压力过低</a:t>
              </a:r>
              <a:endParaRPr kumimoji="0" lang="zh-CN" altLang="en-US" sz="10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10090" y="2513"/>
              <a:ext cx="1873" cy="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车辆气源漏气，无法达到标准的工作气压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40" name="连接符: 肘形 39"/>
            <p:cNvCxnSpPr>
              <a:stCxn id="18" idx="3"/>
              <a:endCxn id="29" idx="1"/>
            </p:cNvCxnSpPr>
            <p:nvPr/>
          </p:nvCxnSpPr>
          <p:spPr>
            <a:xfrm flipV="1">
              <a:off x="5442" y="2903"/>
              <a:ext cx="1069" cy="2345"/>
            </a:xfrm>
            <a:prstGeom prst="bentConnector3">
              <a:avLst>
                <a:gd name="adj1" fmla="val 5004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连接符: 肘形 41"/>
            <p:cNvCxnSpPr>
              <a:stCxn id="18" idx="3"/>
              <a:endCxn id="85" idx="1"/>
            </p:cNvCxnSpPr>
            <p:nvPr/>
          </p:nvCxnSpPr>
          <p:spPr>
            <a:xfrm>
              <a:off x="5442" y="5248"/>
              <a:ext cx="1059" cy="3427"/>
            </a:xfrm>
            <a:prstGeom prst="bentConnector3">
              <a:avLst>
                <a:gd name="adj1" fmla="val 5004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连接符: 肘形 43"/>
            <p:cNvCxnSpPr>
              <a:stCxn id="3" idx="3"/>
              <a:endCxn id="5" idx="1"/>
            </p:cNvCxnSpPr>
            <p:nvPr/>
          </p:nvCxnSpPr>
          <p:spPr>
            <a:xfrm flipV="1">
              <a:off x="8261" y="3982"/>
              <a:ext cx="1845" cy="963"/>
            </a:xfrm>
            <a:prstGeom prst="bentConnector3">
              <a:avLst>
                <a:gd name="adj1" fmla="val 5002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矩形 77"/>
            <p:cNvSpPr/>
            <p:nvPr/>
          </p:nvSpPr>
          <p:spPr>
            <a:xfrm>
              <a:off x="10066" y="5834"/>
              <a:ext cx="184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润滑不足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0" name="矩形 79"/>
            <p:cNvSpPr/>
            <p:nvPr/>
          </p:nvSpPr>
          <p:spPr>
            <a:xfrm>
              <a:off x="10065" y="6488"/>
              <a:ext cx="1841" cy="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内部配合尺寸不合格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52" name="连接符: 肘形 51"/>
            <p:cNvCxnSpPr>
              <a:endCxn id="78" idx="1"/>
            </p:cNvCxnSpPr>
            <p:nvPr/>
          </p:nvCxnSpPr>
          <p:spPr>
            <a:xfrm flipV="1">
              <a:off x="8686" y="6077"/>
              <a:ext cx="1380" cy="338"/>
            </a:xfrm>
            <a:prstGeom prst="bentConnector3">
              <a:avLst>
                <a:gd name="adj1" fmla="val 337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矩形 1"/>
            <p:cNvSpPr/>
            <p:nvPr/>
          </p:nvSpPr>
          <p:spPr>
            <a:xfrm>
              <a:off x="6527" y="3529"/>
              <a:ext cx="1758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  <a:sym typeface="+mn-ea"/>
                </a:rPr>
                <a:t>进气管折弯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6503" y="4758"/>
              <a:ext cx="1758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气阀拉线卡滞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0106" y="3755"/>
              <a:ext cx="1802" cy="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拉线折弯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10106" y="4459"/>
              <a:ext cx="1802" cy="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拉线丝径偏大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10106" y="5163"/>
              <a:ext cx="1802" cy="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拉线铅头卡滞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6511" y="7558"/>
              <a:ext cx="1758" cy="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补偿气缸和导向杆干涉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54" name="直接箭头连接符 53"/>
            <p:cNvCxnSpPr>
              <a:stCxn id="29" idx="3"/>
              <a:endCxn id="33" idx="1"/>
            </p:cNvCxnSpPr>
            <p:nvPr/>
          </p:nvCxnSpPr>
          <p:spPr>
            <a:xfrm>
              <a:off x="8285" y="2903"/>
              <a:ext cx="1805" cy="0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57" name="直接箭头连接符 56"/>
            <p:cNvCxnSpPr>
              <a:endCxn id="2" idx="1"/>
            </p:cNvCxnSpPr>
            <p:nvPr/>
          </p:nvCxnSpPr>
          <p:spPr>
            <a:xfrm>
              <a:off x="6002" y="3711"/>
              <a:ext cx="525" cy="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59" name="直接箭头连接符 58"/>
            <p:cNvCxnSpPr/>
            <p:nvPr/>
          </p:nvCxnSpPr>
          <p:spPr>
            <a:xfrm>
              <a:off x="5986" y="4942"/>
              <a:ext cx="525" cy="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70" name="直接箭头连接符 69"/>
            <p:cNvCxnSpPr/>
            <p:nvPr/>
          </p:nvCxnSpPr>
          <p:spPr>
            <a:xfrm>
              <a:off x="5984" y="6420"/>
              <a:ext cx="525" cy="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74" name="连接符: 肘形 43"/>
            <p:cNvCxnSpPr>
              <a:stCxn id="3" idx="3"/>
              <a:endCxn id="22" idx="1"/>
            </p:cNvCxnSpPr>
            <p:nvPr/>
          </p:nvCxnSpPr>
          <p:spPr>
            <a:xfrm>
              <a:off x="8261" y="4945"/>
              <a:ext cx="1845" cy="445"/>
            </a:xfrm>
            <a:prstGeom prst="bentConnector3">
              <a:avLst>
                <a:gd name="adj1" fmla="val 5002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箭头连接符 74"/>
            <p:cNvCxnSpPr/>
            <p:nvPr/>
          </p:nvCxnSpPr>
          <p:spPr>
            <a:xfrm flipV="1">
              <a:off x="9181" y="4758"/>
              <a:ext cx="898" cy="1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76" name="连接符: 肘形 51"/>
            <p:cNvCxnSpPr>
              <a:stCxn id="19" idx="3"/>
              <a:endCxn id="80" idx="1"/>
            </p:cNvCxnSpPr>
            <p:nvPr/>
          </p:nvCxnSpPr>
          <p:spPr>
            <a:xfrm>
              <a:off x="8259" y="6415"/>
              <a:ext cx="1806" cy="36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矩形 84"/>
            <p:cNvSpPr/>
            <p:nvPr/>
          </p:nvSpPr>
          <p:spPr>
            <a:xfrm>
              <a:off x="6501" y="8488"/>
              <a:ext cx="1758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排气口堵塞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86" name="直接箭头连接符 85"/>
            <p:cNvCxnSpPr/>
            <p:nvPr/>
          </p:nvCxnSpPr>
          <p:spPr>
            <a:xfrm>
              <a:off x="5976" y="7791"/>
              <a:ext cx="525" cy="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88" name="矩形 87"/>
            <p:cNvSpPr/>
            <p:nvPr/>
          </p:nvSpPr>
          <p:spPr>
            <a:xfrm>
              <a:off x="10065" y="7210"/>
              <a:ext cx="1841" cy="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rgbClr val="FF0000"/>
                  </a:solidFill>
                  <a:latin typeface="+mn-ea"/>
                </a:rPr>
                <a:t>轴孔配合尺寸不合格</a:t>
              </a:r>
              <a:endParaRPr lang="zh-CN" altLang="en-US" sz="1000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90" name="矩形 89"/>
            <p:cNvSpPr/>
            <p:nvPr/>
          </p:nvSpPr>
          <p:spPr>
            <a:xfrm>
              <a:off x="10064" y="8515"/>
              <a:ext cx="1841" cy="3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消音器堵塞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91" name="直接箭头连接符 90"/>
            <p:cNvCxnSpPr>
              <a:endCxn id="90" idx="1"/>
            </p:cNvCxnSpPr>
            <p:nvPr/>
          </p:nvCxnSpPr>
          <p:spPr>
            <a:xfrm flipV="1">
              <a:off x="8260" y="8693"/>
              <a:ext cx="1804" cy="11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95" name="矩形 94"/>
            <p:cNvSpPr/>
            <p:nvPr/>
          </p:nvSpPr>
          <p:spPr>
            <a:xfrm>
              <a:off x="10064" y="7907"/>
              <a:ext cx="1841" cy="4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rgbClr val="FF0000"/>
                  </a:solidFill>
                  <a:latin typeface="+mn-ea"/>
                </a:rPr>
                <a:t>导向杆变形</a:t>
              </a:r>
              <a:endParaRPr lang="zh-CN" altLang="en-US" sz="1000" dirty="0">
                <a:solidFill>
                  <a:srgbClr val="FF0000"/>
                </a:solidFill>
                <a:latin typeface="+mn-ea"/>
              </a:endParaRPr>
            </a:p>
          </p:txBody>
        </p:sp>
        <p:cxnSp>
          <p:nvCxnSpPr>
            <p:cNvPr id="97" name="连接符: 肘形 51"/>
            <p:cNvCxnSpPr>
              <a:endCxn id="88" idx="1"/>
            </p:cNvCxnSpPr>
            <p:nvPr/>
          </p:nvCxnSpPr>
          <p:spPr>
            <a:xfrm flipV="1">
              <a:off x="8279" y="7501"/>
              <a:ext cx="1786" cy="320"/>
            </a:xfrm>
            <a:prstGeom prst="bentConnector3">
              <a:avLst>
                <a:gd name="adj1" fmla="val 5005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连接符: 肘形 51"/>
            <p:cNvCxnSpPr>
              <a:endCxn id="95" idx="1"/>
            </p:cNvCxnSpPr>
            <p:nvPr/>
          </p:nvCxnSpPr>
          <p:spPr>
            <a:xfrm>
              <a:off x="8279" y="7811"/>
              <a:ext cx="1785" cy="315"/>
            </a:xfrm>
            <a:prstGeom prst="bentConnector3">
              <a:avLst>
                <a:gd name="adj1" fmla="val 5002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文本框 106"/>
            <p:cNvSpPr txBox="1"/>
            <p:nvPr/>
          </p:nvSpPr>
          <p:spPr>
            <a:xfrm>
              <a:off x="12049" y="2613"/>
              <a:ext cx="644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①</a:t>
              </a:r>
              <a:endParaRPr lang="en-US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8259" y="3402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②</a:t>
              </a:r>
              <a:endParaRPr lang="en-US" altLang="en-US"/>
            </a:p>
          </p:txBody>
        </p:sp>
        <p:sp>
          <p:nvSpPr>
            <p:cNvPr id="109" name="文本框 108"/>
            <p:cNvSpPr txBox="1"/>
            <p:nvPr/>
          </p:nvSpPr>
          <p:spPr>
            <a:xfrm>
              <a:off x="11973" y="3716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③</a:t>
              </a:r>
              <a:endParaRPr lang="en-US" altLang="en-US"/>
            </a:p>
          </p:txBody>
        </p:sp>
        <p:sp>
          <p:nvSpPr>
            <p:cNvPr id="110" name="文本框 109"/>
            <p:cNvSpPr txBox="1"/>
            <p:nvPr/>
          </p:nvSpPr>
          <p:spPr>
            <a:xfrm>
              <a:off x="12031" y="4367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④</a:t>
              </a:r>
              <a:endParaRPr lang="en-US" altLang="en-US"/>
            </a:p>
          </p:txBody>
        </p:sp>
        <p:sp>
          <p:nvSpPr>
            <p:cNvPr id="113" name="文本框 112"/>
            <p:cNvSpPr txBox="1"/>
            <p:nvPr/>
          </p:nvSpPr>
          <p:spPr>
            <a:xfrm>
              <a:off x="11973" y="5146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⑤</a:t>
              </a:r>
              <a:endParaRPr lang="en-US" altLang="en-US"/>
            </a:p>
          </p:txBody>
        </p:sp>
        <p:sp>
          <p:nvSpPr>
            <p:cNvPr id="114" name="文本框 113"/>
            <p:cNvSpPr txBox="1"/>
            <p:nvPr/>
          </p:nvSpPr>
          <p:spPr>
            <a:xfrm>
              <a:off x="12049" y="5740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⑥</a:t>
              </a:r>
              <a:endParaRPr lang="en-US" altLang="en-US"/>
            </a:p>
          </p:txBody>
        </p:sp>
        <p:sp>
          <p:nvSpPr>
            <p:cNvPr id="116" name="文本框 115"/>
            <p:cNvSpPr txBox="1"/>
            <p:nvPr/>
          </p:nvSpPr>
          <p:spPr>
            <a:xfrm>
              <a:off x="12049" y="6489"/>
              <a:ext cx="903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⑦</a:t>
              </a:r>
              <a:endParaRPr lang="en-US" altLang="en-US"/>
            </a:p>
          </p:txBody>
        </p:sp>
        <p:sp>
          <p:nvSpPr>
            <p:cNvPr id="117" name="文本框 116"/>
            <p:cNvSpPr txBox="1"/>
            <p:nvPr/>
          </p:nvSpPr>
          <p:spPr>
            <a:xfrm>
              <a:off x="12031" y="7209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⑧</a:t>
              </a:r>
              <a:endParaRPr lang="en-US" altLang="en-US"/>
            </a:p>
          </p:txBody>
        </p:sp>
        <p:sp>
          <p:nvSpPr>
            <p:cNvPr id="118" name="文本框 117"/>
            <p:cNvSpPr txBox="1"/>
            <p:nvPr/>
          </p:nvSpPr>
          <p:spPr>
            <a:xfrm>
              <a:off x="11973" y="7789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⑨</a:t>
              </a:r>
              <a:endParaRPr lang="en-US" altLang="en-US"/>
            </a:p>
          </p:txBody>
        </p:sp>
        <p:sp>
          <p:nvSpPr>
            <p:cNvPr id="119" name="文本框 118"/>
            <p:cNvSpPr txBox="1"/>
            <p:nvPr/>
          </p:nvSpPr>
          <p:spPr>
            <a:xfrm>
              <a:off x="11973" y="8369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⑩</a:t>
              </a:r>
              <a:endParaRPr lang="en-US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1000125"/>
            <a:ext cx="11069955" cy="291401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根本原因确认计划</a:t>
            </a:r>
            <a:endParaRPr lang="en-US" altLang="zh-CN" sz="1000" dirty="0">
              <a:latin typeface="福田自由体 Light" panose="02000400000000000000" pitchFamily="2" charset="-122"/>
              <a:ea typeface="福田自由体 Light" panose="02000400000000000000" pitchFamily="2" charset="-122"/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　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en-US" altLang="zh-CN" b="0" dirty="0" smtClean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sp>
        <p:nvSpPr>
          <p:cNvPr id="50" name="TextBox 51"/>
          <p:cNvSpPr txBox="1"/>
          <p:nvPr/>
        </p:nvSpPr>
        <p:spPr>
          <a:xfrm>
            <a:off x="4207297" y="2557780"/>
            <a:ext cx="1848220" cy="2046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（福田自由体</a:t>
            </a:r>
            <a:r>
              <a: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Medium 14pt </a:t>
            </a: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）</a:t>
            </a:r>
            <a:endParaRPr lang="en-US" altLang="zh-CN" sz="10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" panose="020B0503020204020204" pitchFamily="34" charset="-122"/>
              <a:sym typeface="微软雅黑 Light" panose="020B0502040204020203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60705" y="1379220"/>
          <a:ext cx="11352530" cy="4862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640"/>
                <a:gridCol w="1597660"/>
                <a:gridCol w="2588895"/>
                <a:gridCol w="1610360"/>
                <a:gridCol w="1965325"/>
                <a:gridCol w="946150"/>
                <a:gridCol w="1968500"/>
              </a:tblGrid>
              <a:tr h="3816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末端原因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确认内容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确认方法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确认标准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负责人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完成日期</a:t>
                      </a:r>
                      <a:endParaRPr lang="zh-CN" altLang="en-US"/>
                    </a:p>
                  </a:txBody>
                  <a:tcPr/>
                </a:tc>
              </a:tr>
              <a:tr h="5308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车辆气源漏气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）查看车辆仪表台储气压力表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）断开座椅进气管，连接压力表，测试压力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）目视车辆仪表数值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）用压力表测量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）仪表压力值大于</a:t>
                      </a:r>
                      <a:r>
                        <a:rPr lang="en-US" altLang="zh-CN" sz="1400"/>
                        <a:t>9bar</a:t>
                      </a:r>
                      <a:r>
                        <a:rPr lang="zh-CN" altLang="en-US" sz="1400"/>
                        <a:t>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）压力表压力值大于</a:t>
                      </a:r>
                      <a:r>
                        <a:rPr lang="en-US" altLang="zh-CN" sz="1400"/>
                        <a:t>8bar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当时派人去现场处理此问题，在车辆上两处压力都满足</a:t>
                      </a:r>
                      <a:endParaRPr lang="zh-CN" altLang="en-US" sz="1400"/>
                    </a:p>
                  </a:txBody>
                  <a:tcPr/>
                </a:tc>
              </a:tr>
              <a:tr h="513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进气管折弯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检查从气源接头到气阀之间的气管是否有折弯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打开座椅坐垫目视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气管无折弯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现场确认失效座椅气管无折弯</a:t>
                      </a:r>
                      <a:endParaRPr lang="zh-CN" altLang="en-US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3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拉线折弯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检查调高手柄拉线是否有折弯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打开座椅坐垫目视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拉线无折弯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现场确认失效座椅拉线无折弯</a:t>
                      </a:r>
                      <a:endParaRPr lang="zh-CN" altLang="en-US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4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拉线丝径偏大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测量拉线丝径尺寸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游标卡尺</a:t>
                      </a:r>
                      <a:r>
                        <a:rPr lang="en-US" altLang="zh-CN" sz="1400"/>
                        <a:t>/</a:t>
                      </a:r>
                      <a:r>
                        <a:rPr lang="zh-CN" altLang="en-US" sz="1400"/>
                        <a:t>千分尺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φ1.2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0.1mm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φ1.22mm</a:t>
                      </a:r>
                      <a:endParaRPr lang="en-US" altLang="zh-CN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5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拉线铅头卡滞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检查手柄端拉线的铅头是否被异物卡住或挂住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目视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拉线铅头自由状态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现场确认失效座椅拉线铅头自由状态</a:t>
                      </a:r>
                      <a:endParaRPr lang="en-US" altLang="zh-CN" sz="1400">
                        <a:sym typeface="+mn-ea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6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气阀润滑不足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）测量阀芯静摩擦启动力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）检查内部是否有润滑脂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）推拉力计测试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）拆解确认，目视</a:t>
                      </a:r>
                      <a:r>
                        <a:rPr lang="en-US" altLang="zh-CN" sz="1400"/>
                        <a:t>+</a:t>
                      </a:r>
                      <a:r>
                        <a:rPr lang="zh-CN" altLang="en-US" sz="1400"/>
                        <a:t>手感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）启动摩擦力小于</a:t>
                      </a:r>
                      <a:r>
                        <a:rPr lang="en-US" altLang="zh-CN" sz="1400"/>
                        <a:t>12N</a:t>
                      </a:r>
                      <a:r>
                        <a:rPr lang="zh-CN" altLang="en-US" sz="1400"/>
                        <a:t>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）目视有润滑脂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测试启动摩擦力</a:t>
                      </a:r>
                      <a:r>
                        <a:rPr lang="en-US" altLang="zh-CN" sz="1400"/>
                        <a:t>10.6N</a:t>
                      </a:r>
                      <a:endParaRPr lang="en-US" altLang="zh-CN" sz="1400"/>
                    </a:p>
                    <a:p>
                      <a:pPr algn="l">
                        <a:buNone/>
                      </a:pPr>
                      <a:r>
                        <a:rPr lang="zh-CN" altLang="en-US" sz="1400"/>
                        <a:t>拆开目视有润滑脂痕迹，手摸有明显油腻感</a:t>
                      </a:r>
                      <a:endParaRPr lang="zh-CN" altLang="en-US" sz="1400"/>
                    </a:p>
                  </a:txBody>
                  <a:tcPr/>
                </a:tc>
              </a:tr>
              <a:tr h="4851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7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内部配合尺寸不合格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检查密封圈和阀芯尺寸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视觉检测仪</a:t>
                      </a:r>
                      <a:r>
                        <a:rPr lang="en-US" altLang="zh-CN" sz="1400"/>
                        <a:t>+</a:t>
                      </a:r>
                      <a:r>
                        <a:rPr lang="zh-CN" altLang="en-US" sz="1400"/>
                        <a:t>通止规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密封圈线径</a:t>
                      </a:r>
                      <a:r>
                        <a:rPr lang="en-US" altLang="zh-CN" sz="1400"/>
                        <a:t>1.6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0.08</a:t>
                      </a:r>
                      <a:endParaRPr lang="en-US" altLang="zh-CN" sz="1400"/>
                    </a:p>
                    <a:p>
                      <a:pPr algn="l">
                        <a:buNone/>
                      </a:pPr>
                      <a:r>
                        <a:rPr lang="zh-CN" altLang="en-US" sz="1400"/>
                        <a:t>阀芯通止规检验合格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密封圈线径</a:t>
                      </a:r>
                      <a:r>
                        <a:rPr lang="en-US" altLang="zh-CN" sz="1400"/>
                        <a:t>1.58</a:t>
                      </a:r>
                      <a:endParaRPr lang="en-US" altLang="zh-CN" sz="1400"/>
                    </a:p>
                    <a:p>
                      <a:pPr algn="l">
                        <a:buNone/>
                      </a:pPr>
                      <a:r>
                        <a:rPr lang="zh-CN" altLang="en-US" sz="1400"/>
                        <a:t>阀芯外径检验合格</a:t>
                      </a:r>
                      <a:endParaRPr lang="zh-CN" altLang="en-US" sz="1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1000125"/>
            <a:ext cx="11069955" cy="291401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根本原因确认计划</a:t>
            </a:r>
            <a:endParaRPr lang="en-US" altLang="zh-CN" sz="1000" dirty="0">
              <a:latin typeface="福田自由体 Light" panose="02000400000000000000" pitchFamily="2" charset="-122"/>
              <a:ea typeface="福田自由体 Light" panose="02000400000000000000" pitchFamily="2" charset="-122"/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　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en-US" altLang="zh-CN" b="0" dirty="0" smtClean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sp>
        <p:nvSpPr>
          <p:cNvPr id="50" name="TextBox 51"/>
          <p:cNvSpPr txBox="1"/>
          <p:nvPr/>
        </p:nvSpPr>
        <p:spPr>
          <a:xfrm>
            <a:off x="4207297" y="2557780"/>
            <a:ext cx="1848220" cy="2046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（福田自由体</a:t>
            </a:r>
            <a:r>
              <a: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Medium 14pt </a:t>
            </a: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）</a:t>
            </a:r>
            <a:endParaRPr lang="en-US" altLang="zh-CN" sz="10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" panose="020B0503020204020204" pitchFamily="34" charset="-122"/>
              <a:sym typeface="微软雅黑 Light" panose="020B0502040204020203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60705" y="1379220"/>
          <a:ext cx="11352530" cy="296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530"/>
                <a:gridCol w="1588770"/>
                <a:gridCol w="2588895"/>
                <a:gridCol w="1610360"/>
                <a:gridCol w="1965325"/>
                <a:gridCol w="946150"/>
                <a:gridCol w="1968500"/>
              </a:tblGrid>
              <a:tr h="3816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末端原因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确认内容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确认方法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确认标准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负责人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完成日期</a:t>
                      </a:r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8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0" dirty="0">
                          <a:solidFill>
                            <a:srgbClr val="FF0000"/>
                          </a:solidFill>
                          <a:latin typeface="+mn-ea"/>
                          <a:sym typeface="+mn-ea"/>
                        </a:rPr>
                        <a:t>轴孔配合尺寸不合格</a:t>
                      </a:r>
                      <a:endParaRPr lang="zh-CN" altLang="en-US" sz="1400" b="0" dirty="0">
                        <a:solidFill>
                          <a:srgbClr val="FF0000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检查导向杆外径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检验补偿气缸导向孔内径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通止规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外径和内孔通止规检验合格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已完成检查，导向杆</a:t>
                      </a:r>
                      <a:r>
                        <a:rPr lang="zh-CN" altLang="en-US" sz="1400">
                          <a:sym typeface="+mn-ea"/>
                        </a:rPr>
                        <a:t>外径合格，补偿气缸内孔尺寸偏小；气阀运动中两个件之间的摩擦力会增大。</a:t>
                      </a:r>
                      <a:endParaRPr lang="zh-CN" altLang="en-US" sz="1400"/>
                    </a:p>
                  </a:txBody>
                  <a:tcPr/>
                </a:tc>
              </a:tr>
              <a:tr h="4851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9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</a:rPr>
                        <a:t>导向杆变形</a:t>
                      </a:r>
                      <a:endParaRPr lang="zh-CN" altLang="en-US" sz="1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检查导向杆的直线度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检查导向杆受侧向力以后的变形量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试验台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直线度</a:t>
                      </a:r>
                      <a:r>
                        <a:rPr lang="en-US" altLang="zh-CN" sz="1400"/>
                        <a:t>0.1</a:t>
                      </a:r>
                      <a:r>
                        <a:rPr lang="zh-CN" altLang="en-US" sz="1400"/>
                        <a:t>，受力变形量</a:t>
                      </a:r>
                      <a:r>
                        <a:rPr lang="en-US" altLang="zh-CN" sz="1400"/>
                        <a:t>≤0.3mm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已完成检查，导向杆直线度满足，但受力变形量偏大，变形后，气阀运动中摩擦力增大。</a:t>
                      </a:r>
                      <a:endParaRPr lang="zh-CN" altLang="en-US" sz="1400"/>
                    </a:p>
                  </a:txBody>
                  <a:tcPr/>
                </a:tc>
              </a:tr>
              <a:tr h="4851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10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chemeClr val="tx1"/>
                          </a:solidFill>
                        </a:rPr>
                        <a:t>消音器堵塞</a:t>
                      </a:r>
                      <a:endParaRPr lang="zh-CN" altLang="en-US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检查消音器排气是否顺畅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气体流量计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带消音器的流量为</a:t>
                      </a:r>
                      <a:r>
                        <a:rPr lang="en-US" altLang="zh-CN" sz="1400"/>
                        <a:t>60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10L/min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已完成检查，旧件消音器测试流量为</a:t>
                      </a:r>
                      <a:r>
                        <a:rPr lang="en-US" altLang="zh-CN" sz="1400">
                          <a:sym typeface="+mn-ea"/>
                        </a:rPr>
                        <a:t>56L/min</a:t>
                      </a:r>
                      <a:endParaRPr lang="en-US" altLang="zh-CN" sz="140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935355"/>
            <a:ext cx="11069955" cy="42100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问题原因分析</a:t>
            </a:r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-</a:t>
            </a:r>
            <a:r>
              <a:rPr lang="zh-CN" b="1" dirty="0" smtClean="0">
                <a:solidFill>
                  <a:srgbClr val="FF0000"/>
                </a:solidFill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气悬浮漏气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</a:t>
            </a:r>
            <a:endParaRPr lang="en-US" altLang="zh-CN" b="1" dirty="0"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zh-CN" altLang="en-US" b="0" dirty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2009775" y="1552575"/>
            <a:ext cx="7353935" cy="4378325"/>
            <a:chOff x="2165" y="2289"/>
            <a:chExt cx="11581" cy="6895"/>
          </a:xfrm>
        </p:grpSpPr>
        <p:sp>
          <p:nvSpPr>
            <p:cNvPr id="50" name="TextBox 51"/>
            <p:cNvSpPr txBox="1"/>
            <p:nvPr/>
          </p:nvSpPr>
          <p:spPr>
            <a:xfrm>
              <a:off x="9151" y="4343"/>
              <a:ext cx="2911" cy="3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（福田自由体</a:t>
              </a:r>
              <a:r>
                <a:rPr lang="en-US" altLang="zh-CN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Medium 14pt </a:t>
              </a:r>
              <a:r>
                <a:rPr lang="zh-CN" altLang="en-US" sz="1000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微软雅黑" panose="020B0503020204020204" pitchFamily="34" charset="-122"/>
                  <a:sym typeface="微软雅黑 Light" panose="020B0502040204020203" pitchFamily="34" charset="-122"/>
                </a:rPr>
                <a:t>）</a:t>
              </a:r>
              <a:endPara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2165" y="5047"/>
              <a:ext cx="1503" cy="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3">
                      <a:lumMod val="20000"/>
                      <a:lumOff val="8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zh-CN" sz="1200" b="1" dirty="0">
                  <a:solidFill>
                    <a:srgbClr val="000000"/>
                  </a:solidFill>
                  <a:latin typeface="+mn-ea"/>
                  <a:ea typeface="福田自由体 Light"/>
                </a:rPr>
                <a:t>气悬浮漏气</a:t>
              </a:r>
              <a:endParaRPr lang="zh-CN" sz="1200" b="1" dirty="0">
                <a:solidFill>
                  <a:srgbClr val="000000"/>
                </a:solidFill>
                <a:latin typeface="+mn-ea"/>
                <a:ea typeface="福田自由体 Light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4725" y="5193"/>
              <a:ext cx="1758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解锁气缸漏气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4737" y="2814"/>
              <a:ext cx="1774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00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接头漏气</a:t>
              </a:r>
              <a:endParaRPr kumimoji="0" lang="zh-CN" altLang="en-US" sz="10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8055" y="2365"/>
              <a:ext cx="1939" cy="5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接头螺母未拧紧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40" name="连接符: 肘形 39"/>
            <p:cNvCxnSpPr>
              <a:stCxn id="18" idx="3"/>
              <a:endCxn id="29" idx="1"/>
            </p:cNvCxnSpPr>
            <p:nvPr/>
          </p:nvCxnSpPr>
          <p:spPr>
            <a:xfrm flipV="1">
              <a:off x="3668" y="3004"/>
              <a:ext cx="1069" cy="2362"/>
            </a:xfrm>
            <a:prstGeom prst="bentConnector3">
              <a:avLst>
                <a:gd name="adj1" fmla="val 5004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连接符: 肘形 41"/>
            <p:cNvCxnSpPr>
              <a:stCxn id="18" idx="3"/>
              <a:endCxn id="85" idx="1"/>
            </p:cNvCxnSpPr>
            <p:nvPr/>
          </p:nvCxnSpPr>
          <p:spPr>
            <a:xfrm>
              <a:off x="3668" y="5366"/>
              <a:ext cx="1087" cy="2822"/>
            </a:xfrm>
            <a:prstGeom prst="bentConnector3">
              <a:avLst>
                <a:gd name="adj1" fmla="val 5004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矩形 77"/>
            <p:cNvSpPr/>
            <p:nvPr/>
          </p:nvSpPr>
          <p:spPr>
            <a:xfrm>
              <a:off x="8057" y="4439"/>
              <a:ext cx="1939" cy="6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气缸活塞密封圈漏装或者装反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0" name="矩形 79"/>
            <p:cNvSpPr/>
            <p:nvPr/>
          </p:nvSpPr>
          <p:spPr>
            <a:xfrm>
              <a:off x="8057" y="5297"/>
              <a:ext cx="1937" cy="5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密封圈脱落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52" name="连接符: 肘形 51"/>
            <p:cNvCxnSpPr>
              <a:stCxn id="19" idx="3"/>
              <a:endCxn id="78" idx="1"/>
            </p:cNvCxnSpPr>
            <p:nvPr/>
          </p:nvCxnSpPr>
          <p:spPr>
            <a:xfrm flipV="1">
              <a:off x="6483" y="4750"/>
              <a:ext cx="1574" cy="63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箭头连接符 69"/>
            <p:cNvCxnSpPr/>
            <p:nvPr/>
          </p:nvCxnSpPr>
          <p:spPr>
            <a:xfrm>
              <a:off x="4208" y="5385"/>
              <a:ext cx="525" cy="5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74" name="连接符: 肘形 43"/>
            <p:cNvCxnSpPr/>
            <p:nvPr/>
          </p:nvCxnSpPr>
          <p:spPr>
            <a:xfrm>
              <a:off x="6511" y="3004"/>
              <a:ext cx="1546" cy="60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连接符: 肘形 51"/>
            <p:cNvCxnSpPr>
              <a:stCxn id="19" idx="3"/>
              <a:endCxn id="88" idx="1"/>
            </p:cNvCxnSpPr>
            <p:nvPr/>
          </p:nvCxnSpPr>
          <p:spPr>
            <a:xfrm>
              <a:off x="6483" y="5380"/>
              <a:ext cx="1574" cy="105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矩形 84"/>
            <p:cNvSpPr/>
            <p:nvPr/>
          </p:nvSpPr>
          <p:spPr>
            <a:xfrm>
              <a:off x="4755" y="8001"/>
              <a:ext cx="1721" cy="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60000"/>
                      <a:lumOff val="4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气阀漏气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8" name="矩形 87"/>
            <p:cNvSpPr/>
            <p:nvPr/>
          </p:nvSpPr>
          <p:spPr>
            <a:xfrm>
              <a:off x="8057" y="6139"/>
              <a:ext cx="1939" cy="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配合尺寸不合格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0" name="矩形 89"/>
            <p:cNvSpPr/>
            <p:nvPr/>
          </p:nvSpPr>
          <p:spPr>
            <a:xfrm>
              <a:off x="8057" y="7527"/>
              <a:ext cx="1939" cy="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密封圈漏装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7" name="文本框 106"/>
            <p:cNvSpPr txBox="1"/>
            <p:nvPr/>
          </p:nvSpPr>
          <p:spPr>
            <a:xfrm>
              <a:off x="10045" y="2289"/>
              <a:ext cx="644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①</a:t>
              </a:r>
              <a:endParaRPr lang="en-US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9944" y="3364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②</a:t>
              </a:r>
              <a:endParaRPr lang="en-US" altLang="en-US"/>
            </a:p>
          </p:txBody>
        </p:sp>
        <p:sp>
          <p:nvSpPr>
            <p:cNvPr id="109" name="文本框 108"/>
            <p:cNvSpPr txBox="1"/>
            <p:nvPr/>
          </p:nvSpPr>
          <p:spPr>
            <a:xfrm>
              <a:off x="10124" y="4374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③</a:t>
              </a:r>
              <a:endParaRPr lang="en-US" altLang="en-US"/>
            </a:p>
          </p:txBody>
        </p:sp>
        <p:sp>
          <p:nvSpPr>
            <p:cNvPr id="110" name="文本框 109"/>
            <p:cNvSpPr txBox="1"/>
            <p:nvPr/>
          </p:nvSpPr>
          <p:spPr>
            <a:xfrm>
              <a:off x="12901" y="5681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④</a:t>
              </a:r>
              <a:endParaRPr lang="en-US" altLang="en-US"/>
            </a:p>
          </p:txBody>
        </p:sp>
        <p:sp>
          <p:nvSpPr>
            <p:cNvPr id="113" name="文本框 112"/>
            <p:cNvSpPr txBox="1"/>
            <p:nvPr/>
          </p:nvSpPr>
          <p:spPr>
            <a:xfrm>
              <a:off x="10087" y="7493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⑤</a:t>
              </a:r>
              <a:endParaRPr lang="en-US" altLang="en-US"/>
            </a:p>
          </p:txBody>
        </p:sp>
        <p:sp>
          <p:nvSpPr>
            <p:cNvPr id="114" name="文本框 113"/>
            <p:cNvSpPr txBox="1"/>
            <p:nvPr/>
          </p:nvSpPr>
          <p:spPr>
            <a:xfrm>
              <a:off x="10124" y="8604"/>
              <a:ext cx="845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en-US"/>
                <a:t>⑥</a:t>
              </a:r>
              <a:endParaRPr lang="en-US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8057" y="3361"/>
              <a:ext cx="1939" cy="5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接头气管没有装配到位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8078" y="8536"/>
              <a:ext cx="1939" cy="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密封圈磨损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3" name="直接箭头连接符 12"/>
            <p:cNvCxnSpPr/>
            <p:nvPr/>
          </p:nvCxnSpPr>
          <p:spPr>
            <a:xfrm>
              <a:off x="7284" y="5681"/>
              <a:ext cx="773" cy="3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4" name="连接符: 肘形 51"/>
            <p:cNvCxnSpPr>
              <a:stCxn id="29" idx="3"/>
              <a:endCxn id="33" idx="1"/>
            </p:cNvCxnSpPr>
            <p:nvPr/>
          </p:nvCxnSpPr>
          <p:spPr>
            <a:xfrm flipV="1">
              <a:off x="6511" y="2617"/>
              <a:ext cx="1544" cy="38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连接符: 肘形 43"/>
            <p:cNvCxnSpPr>
              <a:stCxn id="85" idx="3"/>
            </p:cNvCxnSpPr>
            <p:nvPr/>
          </p:nvCxnSpPr>
          <p:spPr>
            <a:xfrm>
              <a:off x="6476" y="8188"/>
              <a:ext cx="1622" cy="67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连接符: 肘形 51"/>
            <p:cNvCxnSpPr>
              <a:stCxn id="85" idx="3"/>
              <a:endCxn id="90" idx="1"/>
            </p:cNvCxnSpPr>
            <p:nvPr/>
          </p:nvCxnSpPr>
          <p:spPr>
            <a:xfrm flipV="1">
              <a:off x="6476" y="7800"/>
              <a:ext cx="1581" cy="388"/>
            </a:xfrm>
            <a:prstGeom prst="bentConnector3">
              <a:avLst>
                <a:gd name="adj1" fmla="val 5003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/>
            <p:cNvSpPr/>
            <p:nvPr/>
          </p:nvSpPr>
          <p:spPr>
            <a:xfrm>
              <a:off x="10789" y="6135"/>
              <a:ext cx="1939" cy="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气缸内径尺寸偏大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10789" y="5383"/>
              <a:ext cx="1939" cy="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40000"/>
                      <a:lumOff val="6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000" dirty="0">
                  <a:solidFill>
                    <a:schemeClr val="tx1"/>
                  </a:solidFill>
                  <a:latin typeface="+mn-ea"/>
                </a:rPr>
                <a:t>气缸内径尺寸偏大</a:t>
              </a:r>
              <a:endParaRPr lang="zh-CN" altLang="en-US" sz="1000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21" name="直接箭头连接符 20"/>
            <p:cNvCxnSpPr/>
            <p:nvPr/>
          </p:nvCxnSpPr>
          <p:spPr>
            <a:xfrm>
              <a:off x="10034" y="5596"/>
              <a:ext cx="773" cy="3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>
              <a:off x="10034" y="6424"/>
              <a:ext cx="773" cy="3"/>
            </a:xfrm>
            <a:prstGeom prst="straightConnector1">
              <a:avLst/>
            </a:prstGeom>
            <a:ln w="0">
              <a:tailEnd type="triangle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1000125"/>
            <a:ext cx="11069955" cy="291401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根本原因确认计划</a:t>
            </a:r>
            <a:endParaRPr lang="en-US" altLang="zh-CN" sz="1000" dirty="0">
              <a:latin typeface="福田自由体 Light" panose="02000400000000000000" pitchFamily="2" charset="-122"/>
              <a:ea typeface="福田自由体 Light" panose="02000400000000000000" pitchFamily="2" charset="-122"/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　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en-US" altLang="zh-CN" b="0" dirty="0" smtClean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sp>
        <p:nvSpPr>
          <p:cNvPr id="50" name="TextBox 51"/>
          <p:cNvSpPr txBox="1"/>
          <p:nvPr/>
        </p:nvSpPr>
        <p:spPr>
          <a:xfrm>
            <a:off x="4207297" y="2557780"/>
            <a:ext cx="1848220" cy="2046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（福田自由体</a:t>
            </a:r>
            <a:r>
              <a: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Medium 14pt </a:t>
            </a: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）</a:t>
            </a:r>
            <a:endParaRPr lang="en-US" altLang="zh-CN" sz="10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" panose="020B0503020204020204" pitchFamily="34" charset="-122"/>
              <a:sym typeface="微软雅黑 Light" panose="020B0502040204020203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419735" y="1524000"/>
          <a:ext cx="11352530" cy="3891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725"/>
                <a:gridCol w="1660525"/>
                <a:gridCol w="2231390"/>
                <a:gridCol w="1669415"/>
                <a:gridCol w="2155825"/>
                <a:gridCol w="946150"/>
                <a:gridCol w="1968500"/>
              </a:tblGrid>
              <a:tr h="3816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末端原因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确认内容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确认方法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确认标准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负责人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完成日期</a:t>
                      </a:r>
                      <a:endParaRPr lang="zh-CN" altLang="en-US"/>
                    </a:p>
                  </a:txBody>
                  <a:tcPr/>
                </a:tc>
              </a:tr>
              <a:tr h="6769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接头螺母未拧紧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检查螺母是否松动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）扭矩扳手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无漏气，力矩</a:t>
                      </a:r>
                      <a:r>
                        <a:rPr lang="en-US" altLang="zh-CN" sz="1400"/>
                        <a:t>15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2</a:t>
                      </a:r>
                      <a:r>
                        <a:rPr lang="en-US" altLang="zh-CN" sz="1400"/>
                        <a:t>N.m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测试无漏气，用扭矩扳手复再次拧紧时，扭力值为</a:t>
                      </a:r>
                      <a:r>
                        <a:rPr lang="en-US" altLang="zh-CN" sz="1400"/>
                        <a:t>16.6N.m</a:t>
                      </a:r>
                      <a:r>
                        <a:rPr lang="zh-CN" altLang="en-US" sz="1400"/>
                        <a:t>。</a:t>
                      </a:r>
                      <a:endParaRPr lang="zh-CN" altLang="en-US" sz="1400"/>
                    </a:p>
                  </a:txBody>
                  <a:tcPr/>
                </a:tc>
              </a:tr>
              <a:tr h="6489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接头气管没有装配到位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ea"/>
                      </a:endParaRPr>
                    </a:p>
                    <a:p>
                      <a:pPr algn="l">
                        <a:buClrTx/>
                        <a:buSzTx/>
                        <a:buFontTx/>
                        <a:buNone/>
                      </a:pP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检查气管是否装配到接头根部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）气密检测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）拆开螺母目视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无漏气，目视气管端部要求装配到接头根部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测试无漏气，两根气管和接头都装配到接头根部。</a:t>
                      </a:r>
                      <a:endParaRPr lang="zh-CN" altLang="en-US" sz="1400"/>
                    </a:p>
                  </a:txBody>
                  <a:tcPr/>
                </a:tc>
              </a:tr>
              <a:tr h="6489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3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气缸活塞密封圈漏装或者装反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目视密封圈是否装正确或者遗漏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</a:t>
                      </a:r>
                      <a:r>
                        <a:rPr lang="zh-CN" altLang="en-US" sz="1400">
                          <a:sym typeface="+mn-ea"/>
                        </a:rPr>
                        <a:t>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无漏气，目视可以看到密封圈，且方向正确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已完成检查，无问题。</a:t>
                      </a:r>
                      <a:endParaRPr lang="zh-CN" altLang="en-US" sz="1400"/>
                    </a:p>
                  </a:txBody>
                  <a:tcPr/>
                </a:tc>
              </a:tr>
              <a:tr h="4400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4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气缸内径尺寸偏大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检测气缸内径尺寸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</a:t>
                      </a:r>
                      <a:r>
                        <a:rPr lang="zh-CN" altLang="en-US" sz="1400"/>
                        <a:t>通止规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无漏气，通止规检验合格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已完成检查，无漏气，通止检验规合格。</a:t>
                      </a:r>
                      <a:endParaRPr lang="zh-CN" altLang="en-US" sz="1400"/>
                    </a:p>
                  </a:txBody>
                  <a:tcPr/>
                </a:tc>
              </a:tr>
              <a:tr h="4400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5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气阀密封圈漏装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检查密封圈数量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无漏气，</a:t>
                      </a:r>
                      <a:r>
                        <a:rPr lang="zh-CN" altLang="en-US" sz="1400"/>
                        <a:t>密封圈数量足够，无漏装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已完成检查，无漏气，无漏装。</a:t>
                      </a:r>
                      <a:endParaRPr lang="zh-CN" altLang="en-US" sz="1400"/>
                    </a:p>
                  </a:txBody>
                  <a:tcPr/>
                </a:tc>
              </a:tr>
              <a:tr h="4400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6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气阀密封圈破损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密封圈外形是否完整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</a:t>
                      </a:r>
                      <a:r>
                        <a:rPr lang="zh-CN" altLang="en-US" sz="1400">
                          <a:sym typeface="+mn-ea"/>
                        </a:rPr>
                        <a:t>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无漏气，</a:t>
                      </a:r>
                      <a:r>
                        <a:rPr lang="zh-CN" altLang="en-US" sz="1400"/>
                        <a:t>密封圈外形完好，无破损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已完成检查，无漏气，无破损。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endParaRPr lang="zh-CN" altLang="en-US" sz="1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935355"/>
            <a:ext cx="11069955" cy="42100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问题原因分析</a:t>
            </a:r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-</a:t>
            </a:r>
            <a:r>
              <a:rPr lang="zh-CN" b="1" dirty="0" smtClean="0">
                <a:solidFill>
                  <a:srgbClr val="FF0000"/>
                </a:solidFill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气路开关漏气</a:t>
            </a:r>
            <a:r>
              <a:rPr lang="zh-CN" altLang="en-US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问题</a:t>
            </a:r>
            <a:endParaRPr lang="en-US" altLang="zh-CN" b="1" dirty="0"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zh-CN" altLang="en-US" b="0" dirty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073910" y="3024505"/>
            <a:ext cx="954405" cy="40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20000"/>
                    <a:lumOff val="8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zh-CN" sz="1200" b="1" dirty="0">
                <a:solidFill>
                  <a:srgbClr val="000000"/>
                </a:solidFill>
                <a:latin typeface="+mn-ea"/>
                <a:ea typeface="福田自由体 Light"/>
              </a:rPr>
              <a:t>气路开关</a:t>
            </a:r>
            <a:endParaRPr lang="zh-CN" sz="1200" b="1" dirty="0">
              <a:solidFill>
                <a:srgbClr val="000000"/>
              </a:solidFill>
              <a:latin typeface="+mn-ea"/>
              <a:ea typeface="福田自由体 Light"/>
            </a:endParaRPr>
          </a:p>
          <a:p>
            <a:pPr algn="ctr"/>
            <a:r>
              <a:rPr lang="zh-CN" sz="1200" b="1" dirty="0">
                <a:solidFill>
                  <a:srgbClr val="000000"/>
                </a:solidFill>
                <a:latin typeface="+mn-ea"/>
                <a:ea typeface="福田自由体 Light"/>
              </a:rPr>
              <a:t>漏气</a:t>
            </a:r>
            <a:endParaRPr lang="zh-CN" sz="1200" b="1" dirty="0">
              <a:solidFill>
                <a:srgbClr val="000000"/>
              </a:solidFill>
              <a:latin typeface="+mn-ea"/>
              <a:ea typeface="福田自由体 Light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642995" y="1885950"/>
            <a:ext cx="1126490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接头漏气</a:t>
            </a:r>
            <a:endParaRPr kumimoji="0" lang="zh-CN" altLang="en-US" sz="10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+mn-ea"/>
            </a:endParaRPr>
          </a:p>
        </p:txBody>
      </p:sp>
      <p:cxnSp>
        <p:nvCxnSpPr>
          <p:cNvPr id="40" name="连接符: 肘形 39"/>
          <p:cNvCxnSpPr>
            <a:stCxn id="18" idx="3"/>
            <a:endCxn id="29" idx="1"/>
          </p:cNvCxnSpPr>
          <p:nvPr/>
        </p:nvCxnSpPr>
        <p:spPr>
          <a:xfrm flipV="1">
            <a:off x="3028315" y="2045970"/>
            <a:ext cx="614680" cy="11811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连接符: 肘形 41"/>
          <p:cNvCxnSpPr>
            <a:stCxn id="18" idx="3"/>
            <a:endCxn id="85" idx="1"/>
          </p:cNvCxnSpPr>
          <p:nvPr/>
        </p:nvCxnSpPr>
        <p:spPr>
          <a:xfrm>
            <a:off x="3028315" y="3227070"/>
            <a:ext cx="615950" cy="11785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矩形 84"/>
          <p:cNvSpPr/>
          <p:nvPr/>
        </p:nvSpPr>
        <p:spPr>
          <a:xfrm>
            <a:off x="3644265" y="4223385"/>
            <a:ext cx="1092835" cy="363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chemeClr val="tx1"/>
                </a:solidFill>
                <a:latin typeface="+mn-ea"/>
              </a:rPr>
              <a:t>气阀漏气</a:t>
            </a:r>
            <a:endParaRPr lang="zh-CN" altLang="en-US" sz="1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5735320" y="4240530"/>
            <a:ext cx="1231265" cy="34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chemeClr val="tx1"/>
                </a:solidFill>
                <a:latin typeface="+mn-ea"/>
                <a:sym typeface="+mn-ea"/>
              </a:rPr>
              <a:t>密封圈挤压变形</a:t>
            </a:r>
            <a:endParaRPr lang="zh-CN" altLang="en-US" sz="1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7" name="文本框 106"/>
          <p:cNvSpPr txBox="1"/>
          <p:nvPr/>
        </p:nvSpPr>
        <p:spPr>
          <a:xfrm>
            <a:off x="6971665" y="1837690"/>
            <a:ext cx="4089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①</a:t>
            </a:r>
            <a:endParaRPr lang="en-US" altLang="en-US"/>
          </a:p>
        </p:txBody>
      </p:sp>
      <p:sp>
        <p:nvSpPr>
          <p:cNvPr id="108" name="文本框 107"/>
          <p:cNvSpPr txBox="1"/>
          <p:nvPr/>
        </p:nvSpPr>
        <p:spPr>
          <a:xfrm>
            <a:off x="6966585" y="3587115"/>
            <a:ext cx="536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②</a:t>
            </a:r>
            <a:endParaRPr lang="en-US" altLang="en-US"/>
          </a:p>
        </p:txBody>
      </p:sp>
      <p:sp>
        <p:nvSpPr>
          <p:cNvPr id="110" name="文本框 109"/>
          <p:cNvSpPr txBox="1"/>
          <p:nvPr/>
        </p:nvSpPr>
        <p:spPr>
          <a:xfrm>
            <a:off x="8838565" y="4528820"/>
            <a:ext cx="536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④</a:t>
            </a:r>
            <a:endParaRPr lang="en-US" altLang="en-US"/>
          </a:p>
        </p:txBody>
      </p:sp>
      <p:sp>
        <p:nvSpPr>
          <p:cNvPr id="113" name="文本框 112"/>
          <p:cNvSpPr txBox="1"/>
          <p:nvPr/>
        </p:nvSpPr>
        <p:spPr>
          <a:xfrm>
            <a:off x="6971665" y="4980940"/>
            <a:ext cx="536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⑤</a:t>
            </a:r>
            <a:endParaRPr lang="en-US" altLang="en-US"/>
          </a:p>
        </p:txBody>
      </p:sp>
      <p:sp>
        <p:nvSpPr>
          <p:cNvPr id="6" name="矩形 5"/>
          <p:cNvSpPr/>
          <p:nvPr/>
        </p:nvSpPr>
        <p:spPr>
          <a:xfrm>
            <a:off x="5732145" y="1826895"/>
            <a:ext cx="1231265" cy="37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chemeClr val="tx1"/>
                </a:solidFill>
                <a:latin typeface="+mn-ea"/>
              </a:rPr>
              <a:t>气管没有装配到位</a:t>
            </a:r>
            <a:endParaRPr lang="zh-CN" altLang="en-US" sz="1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67070" y="4981575"/>
            <a:ext cx="1204595" cy="36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chemeClr val="tx1"/>
                </a:solidFill>
                <a:latin typeface="+mn-ea"/>
              </a:rPr>
              <a:t>密封圈破损</a:t>
            </a:r>
            <a:endParaRPr lang="zh-CN" altLang="en-US" sz="10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5" name="连接符: 肘形 43"/>
          <p:cNvCxnSpPr>
            <a:stCxn id="85" idx="3"/>
            <a:endCxn id="11" idx="1"/>
          </p:cNvCxnSpPr>
          <p:nvPr/>
        </p:nvCxnSpPr>
        <p:spPr>
          <a:xfrm>
            <a:off x="4737100" y="4405630"/>
            <a:ext cx="1029970" cy="76009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连接符: 肘形 51"/>
          <p:cNvCxnSpPr>
            <a:stCxn id="85" idx="3"/>
            <a:endCxn id="2" idx="1"/>
          </p:cNvCxnSpPr>
          <p:nvPr/>
        </p:nvCxnSpPr>
        <p:spPr>
          <a:xfrm flipV="1">
            <a:off x="4737100" y="3771265"/>
            <a:ext cx="998220" cy="63436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5735320" y="3587115"/>
            <a:ext cx="1231265" cy="36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chemeClr val="tx1"/>
                </a:solidFill>
                <a:latin typeface="+mn-ea"/>
                <a:sym typeface="+mn-ea"/>
              </a:rPr>
              <a:t>密封圈漏装</a:t>
            </a:r>
            <a:endParaRPr lang="zh-CN" altLang="en-US" sz="1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807960" y="4046220"/>
            <a:ext cx="1030605" cy="36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rgbClr val="FF0000"/>
                </a:solidFill>
                <a:latin typeface="+mn-ea"/>
              </a:rPr>
              <a:t>装配操作不当</a:t>
            </a:r>
            <a:endParaRPr lang="zh-CN" altLang="en-US" sz="1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807960" y="4529455"/>
            <a:ext cx="1030605" cy="367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dirty="0">
                <a:solidFill>
                  <a:srgbClr val="FF0000"/>
                </a:solidFill>
                <a:latin typeface="+mn-ea"/>
              </a:rPr>
              <a:t>装配前未涂润滑脂</a:t>
            </a:r>
            <a:endParaRPr lang="zh-CN" altLang="en-US" sz="1000" dirty="0"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769485" y="2006600"/>
            <a:ext cx="962660" cy="0"/>
          </a:xfrm>
          <a:prstGeom prst="straightConnector1">
            <a:avLst/>
          </a:prstGeom>
          <a:ln w="0">
            <a:tailEnd type="triangl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endCxn id="90" idx="1"/>
          </p:cNvCxnSpPr>
          <p:nvPr/>
        </p:nvCxnSpPr>
        <p:spPr>
          <a:xfrm>
            <a:off x="5241925" y="4405630"/>
            <a:ext cx="493395" cy="8255"/>
          </a:xfrm>
          <a:prstGeom prst="straightConnector1">
            <a:avLst/>
          </a:prstGeom>
          <a:ln w="0">
            <a:tailEnd type="triangl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连接符: 肘形 51"/>
          <p:cNvCxnSpPr>
            <a:stCxn id="90" idx="3"/>
            <a:endCxn id="3" idx="1"/>
          </p:cNvCxnSpPr>
          <p:nvPr/>
        </p:nvCxnSpPr>
        <p:spPr>
          <a:xfrm flipV="1">
            <a:off x="6966585" y="4226560"/>
            <a:ext cx="841375" cy="187325"/>
          </a:xfrm>
          <a:prstGeom prst="bentConnector3">
            <a:avLst>
              <a:gd name="adj1" fmla="val 500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连接符: 肘形 51"/>
          <p:cNvCxnSpPr>
            <a:stCxn id="90" idx="3"/>
            <a:endCxn id="4" idx="1"/>
          </p:cNvCxnSpPr>
          <p:nvPr/>
        </p:nvCxnSpPr>
        <p:spPr>
          <a:xfrm>
            <a:off x="6966585" y="4413885"/>
            <a:ext cx="841375" cy="299720"/>
          </a:xfrm>
          <a:prstGeom prst="bentConnector3">
            <a:avLst>
              <a:gd name="adj1" fmla="val 500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8838565" y="4037330"/>
            <a:ext cx="536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③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560705" y="1000125"/>
            <a:ext cx="11069955" cy="2914015"/>
          </a:xfrm>
        </p:spPr>
        <p:txBody>
          <a:bodyPr lIns="0" tIns="0" rIns="0" bIns="0">
            <a:noAutofit/>
          </a:bodyPr>
          <a:lstStyle/>
          <a:p>
            <a:r>
              <a:rPr lang="en-US" alt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1-</a:t>
            </a:r>
            <a:r>
              <a:rPr lang="zh-CN" b="1" dirty="0" smtClean="0">
                <a:latin typeface="福田自由体 Light" panose="02000400000000000000" pitchFamily="2" charset="-122"/>
                <a:ea typeface="福田自由体 Light" panose="02000400000000000000" pitchFamily="2" charset="-122"/>
                <a:sym typeface="微软雅黑 Light" panose="020B0502040204020203" pitchFamily="34" charset="-122"/>
              </a:rPr>
              <a:t>根本原因确认计划</a:t>
            </a:r>
            <a:endParaRPr lang="en-US" altLang="zh-CN" sz="1000" dirty="0">
              <a:latin typeface="福田自由体 Light" panose="02000400000000000000" pitchFamily="2" charset="-122"/>
              <a:ea typeface="福田自由体 Light" panose="02000400000000000000" pitchFamily="2" charset="-122"/>
              <a:sym typeface="微软雅黑 Light" panose="020B0502040204020203" pitchFamily="34" charset="-122"/>
            </a:endParaRPr>
          </a:p>
          <a:p>
            <a:r>
              <a:rPr lang="zh-CN" altLang="en-US" sz="1200" dirty="0"/>
              <a:t>　 　 </a:t>
            </a:r>
            <a:endParaRPr lang="zh-CN" altLang="en-US" sz="1200" dirty="0">
              <a:sym typeface="微软雅黑 Light" panose="020B0502040204020203" pitchFamily="34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ctr" anchorCtr="0">
            <a:noAutofit/>
          </a:bodyPr>
          <a:lstStyle/>
          <a:p>
            <a:r>
              <a:rPr lang="en-US" altLang="zh-CN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02 </a:t>
            </a:r>
            <a:r>
              <a:rPr lang="zh-CN" altLang="en-US" b="0" dirty="0" smtClean="0">
                <a:latin typeface="福田自由体 Medium" panose="02000600000000000000" pitchFamily="2" charset="-122"/>
                <a:ea typeface="福田自由体 Medium" panose="02000600000000000000" pitchFamily="2" charset="-122"/>
                <a:sym typeface="微软雅黑 Light" panose="020B0502040204020203" pitchFamily="34" charset="-122"/>
              </a:rPr>
              <a:t>问题分析</a:t>
            </a:r>
            <a:endParaRPr lang="en-US" altLang="zh-CN" b="0" dirty="0" smtClean="0">
              <a:latin typeface="福田自由体 Medium" panose="02000600000000000000" pitchFamily="2" charset="-122"/>
              <a:ea typeface="福田自由体 Medium" panose="02000600000000000000" pitchFamily="2" charset="-122"/>
              <a:sym typeface="微软雅黑 Light" panose="020B0502040204020203" pitchFamily="34" charset="-122"/>
            </a:endParaRPr>
          </a:p>
        </p:txBody>
      </p:sp>
      <p:sp>
        <p:nvSpPr>
          <p:cNvPr id="50" name="TextBox 51"/>
          <p:cNvSpPr txBox="1"/>
          <p:nvPr/>
        </p:nvSpPr>
        <p:spPr>
          <a:xfrm>
            <a:off x="4207297" y="2557780"/>
            <a:ext cx="1848220" cy="2046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（福田自由体</a:t>
            </a:r>
            <a:r>
              <a:rPr lang="en-US" altLang="zh-CN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Medium 14pt </a:t>
            </a:r>
            <a:r>
              <a:rPr lang="zh-CN" altLang="en-US" sz="1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" panose="020B0503020204020204" pitchFamily="34" charset="-122"/>
                <a:sym typeface="微软雅黑 Light" panose="020B0502040204020203" pitchFamily="34" charset="-122"/>
              </a:rPr>
              <a:t>）</a:t>
            </a:r>
            <a:endParaRPr lang="en-US" altLang="zh-CN" sz="10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" panose="020B0503020204020204" pitchFamily="34" charset="-122"/>
              <a:sym typeface="微软雅黑 Light" panose="020B0502040204020203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60705" y="1597025"/>
          <a:ext cx="11352530" cy="4145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530"/>
                <a:gridCol w="1696720"/>
                <a:gridCol w="2231390"/>
                <a:gridCol w="1669415"/>
                <a:gridCol w="2155825"/>
                <a:gridCol w="946150"/>
                <a:gridCol w="1968500"/>
              </a:tblGrid>
              <a:tr h="3816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末端原因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确认内容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确认方法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确认标准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负责人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完成日期</a:t>
                      </a:r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气管没有装配到位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检查气管是否装配到接头根部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无漏气，目视气管端部要求装配到接头根部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已完成检查，气管都装配到接头根部，此处无漏气。</a:t>
                      </a:r>
                      <a:endParaRPr lang="zh-CN" altLang="en-US" sz="1400"/>
                    </a:p>
                  </a:txBody>
                  <a:tcPr/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密封圈漏装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检查密封圈数量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无漏气，密封圈数量足够，无漏装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已完成检查，无漏气，无漏装。</a:t>
                      </a:r>
                      <a:endParaRPr lang="zh-CN" altLang="en-US" sz="1400"/>
                    </a:p>
                  </a:txBody>
                  <a:tcPr/>
                </a:tc>
              </a:tr>
              <a:tr h="3587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3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</a:rPr>
                        <a:t>密封圈装配时操作不当</a:t>
                      </a:r>
                      <a:endParaRPr lang="zh-CN" altLang="en-US" sz="1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检查密封圈是否有扭曲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无漏气，密封圈在沟槽中无扭曲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 rowSpan="2"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测试有漏气，拆开失效件看到密封圈有挤压变形，且无法恢复到原饱满状态。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zh-CN" altLang="en-US" sz="1400"/>
                        <a:t>分析是密封圈装入过程中，扭曲变形，长时间保持这种姿态，形成了永久变形。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zh-CN" altLang="en-US" sz="1400"/>
                        <a:t>密封圈表面和阀体表面几乎无润滑脂。</a:t>
                      </a:r>
                      <a:endParaRPr lang="zh-CN" altLang="en-US" sz="1400"/>
                    </a:p>
                  </a:txBody>
                  <a:tcPr/>
                </a:tc>
              </a:tr>
              <a:tr h="9296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4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</a:rPr>
                        <a:t>密封圈装配前未涂润滑脂</a:t>
                      </a:r>
                      <a:endParaRPr lang="zh-CN" altLang="en-US" sz="1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检查密封圈和阀体内孔是否有润滑脂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）无漏气，密封圈无扭曲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）密封圈表面和阀体内孔表面有明显润滑脂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张加</a:t>
                      </a:r>
                      <a:endParaRPr lang="zh-CN" altLang="en-US" sz="1400"/>
                    </a:p>
                  </a:txBody>
                  <a:tcPr/>
                </a:tc>
                <a:tc vMerge="1">
                  <a:tcPr/>
                </a:tc>
              </a:tr>
              <a:tr h="9296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5</a:t>
                      </a:r>
                      <a:endParaRPr lang="en-US" altLang="zh-CN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+mn-ea"/>
                          <a:sym typeface="+mn-ea"/>
                        </a:rPr>
                        <a:t>密封圈破损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密封圈外形是否完整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ym typeface="+mn-ea"/>
                        </a:rPr>
                        <a:t>）气密检测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）</a:t>
                      </a:r>
                      <a:r>
                        <a:rPr lang="zh-CN" altLang="en-US" sz="1400">
                          <a:sym typeface="+mn-ea"/>
                        </a:rPr>
                        <a:t>拆解目视确认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/>
                        <a:t>无漏气，密封圈外形完好，无破损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/>
                        <a:t>张金昭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已完成检查，无漏气，无破损。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endParaRPr lang="zh-CN" altLang="en-US" sz="1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93*358"/>
  <p:tag name="TABLE_ENDDRAG_RECT" val="44*125*893*358"/>
</p:tagLst>
</file>

<file path=ppt/tags/tag2.xml><?xml version="1.0" encoding="utf-8"?>
<p:tagLst xmlns:p="http://schemas.openxmlformats.org/presentationml/2006/main">
  <p:tag name="TABLE_ENDDRAG_ORIGIN_RECT" val="893*358"/>
  <p:tag name="TABLE_ENDDRAG_RECT" val="44*125*893*358"/>
</p:tagLst>
</file>

<file path=ppt/tags/tag3.xml><?xml version="1.0" encoding="utf-8"?>
<p:tagLst xmlns:p="http://schemas.openxmlformats.org/presentationml/2006/main">
  <p:tag name="TABLE_ENDDRAG_ORIGIN_RECT" val="893*358"/>
  <p:tag name="TABLE_ENDDRAG_RECT" val="44*125*893*358"/>
</p:tagLst>
</file>

<file path=ppt/tags/tag4.xml><?xml version="1.0" encoding="utf-8"?>
<p:tagLst xmlns:p="http://schemas.openxmlformats.org/presentationml/2006/main">
  <p:tag name="TABLE_ENDDRAG_ORIGIN_RECT" val="893*358"/>
  <p:tag name="TABLE_ENDDRAG_RECT" val="44*125*893*358"/>
</p:tagLst>
</file>

<file path=ppt/tags/tag5.xml><?xml version="1.0" encoding="utf-8"?>
<p:tagLst xmlns:p="http://schemas.openxmlformats.org/presentationml/2006/main">
  <p:tag name="ISLIDE.THEME" val="#561423"/>
  <p:tag name="ISLIDE.GUIDESSETTING" val="{&quot;Id&quot;:&quot;8e4c0f73-9726-4c86-ba58-f8a6268ca463&quot;,&quot;Name&quot;:&quot;自定义&quot;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heme/theme1.xml><?xml version="1.0" encoding="utf-8"?>
<a:theme xmlns:a="http://schemas.openxmlformats.org/drawingml/2006/main" name="主题1">
  <a:themeElements>
    <a:clrScheme name="自定义 29">
      <a:dk1>
        <a:srgbClr val="000000"/>
      </a:dk1>
      <a:lt1>
        <a:srgbClr val="FFFFFF"/>
      </a:lt1>
      <a:dk2>
        <a:srgbClr val="B4BCBF"/>
      </a:dk2>
      <a:lt2>
        <a:srgbClr val="DBDFE2"/>
      </a:lt2>
      <a:accent1>
        <a:srgbClr val="3B82C5"/>
      </a:accent1>
      <a:accent2>
        <a:srgbClr val="041954"/>
      </a:accent2>
      <a:accent3>
        <a:srgbClr val="3A4759"/>
      </a:accent3>
      <a:accent4>
        <a:srgbClr val="F5A600"/>
      </a:accent4>
      <a:accent5>
        <a:srgbClr val="FAE02C"/>
      </a:accent5>
      <a:accent6>
        <a:srgbClr val="55B87F"/>
      </a:accent6>
      <a:hlink>
        <a:srgbClr val="FFFFFF"/>
      </a:hlink>
      <a:folHlink>
        <a:srgbClr val="FFFFFF"/>
      </a:folHlink>
    </a:clrScheme>
    <a:fontScheme name="主题标准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主题1">
  <a:themeElements>
    <a:clrScheme name="自定义 29">
      <a:dk1>
        <a:srgbClr val="000000"/>
      </a:dk1>
      <a:lt1>
        <a:srgbClr val="FFFFFF"/>
      </a:lt1>
      <a:dk2>
        <a:srgbClr val="B4BCBF"/>
      </a:dk2>
      <a:lt2>
        <a:srgbClr val="DBDFE2"/>
      </a:lt2>
      <a:accent1>
        <a:srgbClr val="3B82C5"/>
      </a:accent1>
      <a:accent2>
        <a:srgbClr val="041954"/>
      </a:accent2>
      <a:accent3>
        <a:srgbClr val="3A4759"/>
      </a:accent3>
      <a:accent4>
        <a:srgbClr val="F5A600"/>
      </a:accent4>
      <a:accent5>
        <a:srgbClr val="FAE02C"/>
      </a:accent5>
      <a:accent6>
        <a:srgbClr val="55B87F"/>
      </a:accent6>
      <a:hlink>
        <a:srgbClr val="FFFFFF"/>
      </a:hlink>
      <a:folHlink>
        <a:srgbClr val="FFFFFF"/>
      </a:folHlink>
    </a:clrScheme>
    <a:fontScheme name="主题标准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主题1">
  <a:themeElements>
    <a:clrScheme name="自定义 29">
      <a:dk1>
        <a:srgbClr val="000000"/>
      </a:dk1>
      <a:lt1>
        <a:srgbClr val="FFFFFF"/>
      </a:lt1>
      <a:dk2>
        <a:srgbClr val="B4BCBF"/>
      </a:dk2>
      <a:lt2>
        <a:srgbClr val="DBDFE2"/>
      </a:lt2>
      <a:accent1>
        <a:srgbClr val="3B82C5"/>
      </a:accent1>
      <a:accent2>
        <a:srgbClr val="041954"/>
      </a:accent2>
      <a:accent3>
        <a:srgbClr val="3A4759"/>
      </a:accent3>
      <a:accent4>
        <a:srgbClr val="F5A600"/>
      </a:accent4>
      <a:accent5>
        <a:srgbClr val="FAE02C"/>
      </a:accent5>
      <a:accent6>
        <a:srgbClr val="55B87F"/>
      </a:accent6>
      <a:hlink>
        <a:srgbClr val="FFFFFF"/>
      </a:hlink>
      <a:folHlink>
        <a:srgbClr val="FFFFFF"/>
      </a:folHlink>
    </a:clrScheme>
    <a:fontScheme name="主题标准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主题1">
  <a:themeElements>
    <a:clrScheme name="自定义 29">
      <a:dk1>
        <a:srgbClr val="000000"/>
      </a:dk1>
      <a:lt1>
        <a:srgbClr val="FFFFFF"/>
      </a:lt1>
      <a:dk2>
        <a:srgbClr val="B4BCBF"/>
      </a:dk2>
      <a:lt2>
        <a:srgbClr val="DBDFE2"/>
      </a:lt2>
      <a:accent1>
        <a:srgbClr val="3B82C5"/>
      </a:accent1>
      <a:accent2>
        <a:srgbClr val="041954"/>
      </a:accent2>
      <a:accent3>
        <a:srgbClr val="3A4759"/>
      </a:accent3>
      <a:accent4>
        <a:srgbClr val="F5A600"/>
      </a:accent4>
      <a:accent5>
        <a:srgbClr val="FAE02C"/>
      </a:accent5>
      <a:accent6>
        <a:srgbClr val="55B87F"/>
      </a:accent6>
      <a:hlink>
        <a:srgbClr val="FFFFFF"/>
      </a:hlink>
      <a:folHlink>
        <a:srgbClr val="FFFFFF"/>
      </a:folHlink>
    </a:clrScheme>
    <a:fontScheme name="主题标准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Mu</Template>
  <TotalTime>0</TotalTime>
  <Words>2307</Words>
  <Application>WPS 演示</Application>
  <PresentationFormat>宽屏</PresentationFormat>
  <Paragraphs>546</Paragraphs>
  <Slides>7</Slides>
  <Notes>1</Notes>
  <HiddenSlides>0</HiddenSlides>
  <MMClips>7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24" baseType="lpstr">
      <vt:lpstr>Arial</vt:lpstr>
      <vt:lpstr>宋体</vt:lpstr>
      <vt:lpstr>Wingdings</vt:lpstr>
      <vt:lpstr>微软雅黑 Light</vt:lpstr>
      <vt:lpstr>黑体</vt:lpstr>
      <vt:lpstr>微软雅黑</vt:lpstr>
      <vt:lpstr>福田自由体</vt:lpstr>
      <vt:lpstr>福田自由体 Medium</vt:lpstr>
      <vt:lpstr>福田自由体 Light</vt:lpstr>
      <vt:lpstr>福田自由体 Light</vt:lpstr>
      <vt:lpstr>AMGDT</vt:lpstr>
      <vt:lpstr>Arial Unicode MS</vt:lpstr>
      <vt:lpstr>等线</vt:lpstr>
      <vt:lpstr>主题1</vt:lpstr>
      <vt:lpstr>1_主题1</vt:lpstr>
      <vt:lpstr>2_主题1</vt:lpstr>
      <vt:lpstr>3_主题1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iSlide</Company>
  <LinksUpToDate>false</LinksUpToDate>
  <SharedDoc>false</SharedDoc>
  <HyperlinksChanged>false</HyperlinksChanged>
  <AppVersion>14.0000</AppVersion>
  <Manager>iSlide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iSlide PowerPoint  Standard Template</dc:title>
  <dc:creator>Mu</dc:creator>
  <cp:lastModifiedBy>BESOS</cp:lastModifiedBy>
  <cp:revision>403</cp:revision>
  <cp:lastPrinted>2021-03-11T16:00:00Z</cp:lastPrinted>
  <dcterms:created xsi:type="dcterms:W3CDTF">2021-03-11T16:00:00Z</dcterms:created>
  <dcterms:modified xsi:type="dcterms:W3CDTF">2025-05-07T06:56:20Z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55880406-49d3-4ab6-ac29-da5961e5a369</vt:lpwstr>
  </property>
  <property fmtid="{D5CDD505-2E9C-101B-9397-08002B2CF9AE}" pid="3" name="ICV">
    <vt:lpwstr>25019377CE84431B998E0FD14746CBE5_12</vt:lpwstr>
  </property>
  <property fmtid="{D5CDD505-2E9C-101B-9397-08002B2CF9AE}" pid="4" name="KSOProductBuildVer">
    <vt:lpwstr>2052-12.1.0.20784</vt:lpwstr>
  </property>
</Properties>
</file>