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4"/>
  </p:notesMasterIdLst>
  <p:handoutMasterIdLst>
    <p:handoutMasterId r:id="rId25"/>
  </p:handoutMasterIdLst>
  <p:sldIdLst>
    <p:sldId id="258" r:id="rId2"/>
    <p:sldId id="259" r:id="rId3"/>
    <p:sldId id="276" r:id="rId4"/>
    <p:sldId id="260" r:id="rId5"/>
    <p:sldId id="261" r:id="rId6"/>
    <p:sldId id="262" r:id="rId7"/>
    <p:sldId id="263" r:id="rId8"/>
    <p:sldId id="269" r:id="rId9"/>
    <p:sldId id="270" r:id="rId10"/>
    <p:sldId id="271" r:id="rId11"/>
    <p:sldId id="272" r:id="rId12"/>
    <p:sldId id="277" r:id="rId13"/>
    <p:sldId id="273" r:id="rId14"/>
    <p:sldId id="274" r:id="rId15"/>
    <p:sldId id="275" r:id="rId16"/>
    <p:sldId id="257" r:id="rId17"/>
    <p:sldId id="278" r:id="rId18"/>
    <p:sldId id="279" r:id="rId19"/>
    <p:sldId id="280" r:id="rId20"/>
    <p:sldId id="281" r:id="rId21"/>
    <p:sldId id="282" r:id="rId22"/>
    <p:sldId id="283" r:id="rId23"/>
  </p:sldIdLst>
  <p:sldSz cx="9144000" cy="6858000" type="screen4x3"/>
  <p:notesSz cx="6858000" cy="9144000"/>
  <p:defaultTextStyle>
    <a:defPPr>
      <a:defRPr lang="zh-CN"/>
    </a:defPPr>
    <a:lvl1pPr algn="l" rtl="0" eaLnBrk="0" fontAlgn="base" hangingPunct="0">
      <a:spcBef>
        <a:spcPct val="0"/>
      </a:spcBef>
      <a:spcAft>
        <a:spcPct val="0"/>
      </a:spcAft>
      <a:defRPr kern="1200">
        <a:solidFill>
          <a:schemeClr val="tx1"/>
        </a:solidFill>
        <a:latin typeface="Calibri" pitchFamily="34" charset="0"/>
        <a:ea typeface="宋体" charset="-122"/>
        <a:cs typeface="+mn-cs"/>
      </a:defRPr>
    </a:lvl1pPr>
    <a:lvl2pPr marL="457200" algn="l" rtl="0" eaLnBrk="0" fontAlgn="base" hangingPunct="0">
      <a:spcBef>
        <a:spcPct val="0"/>
      </a:spcBef>
      <a:spcAft>
        <a:spcPct val="0"/>
      </a:spcAft>
      <a:defRPr kern="1200">
        <a:solidFill>
          <a:schemeClr val="tx1"/>
        </a:solidFill>
        <a:latin typeface="Calibri" pitchFamily="34" charset="0"/>
        <a:ea typeface="宋体" charset="-122"/>
        <a:cs typeface="+mn-cs"/>
      </a:defRPr>
    </a:lvl2pPr>
    <a:lvl3pPr marL="914400" algn="l" rtl="0" eaLnBrk="0" fontAlgn="base" hangingPunct="0">
      <a:spcBef>
        <a:spcPct val="0"/>
      </a:spcBef>
      <a:spcAft>
        <a:spcPct val="0"/>
      </a:spcAft>
      <a:defRPr kern="1200">
        <a:solidFill>
          <a:schemeClr val="tx1"/>
        </a:solidFill>
        <a:latin typeface="Calibri" pitchFamily="34" charset="0"/>
        <a:ea typeface="宋体" charset="-122"/>
        <a:cs typeface="+mn-cs"/>
      </a:defRPr>
    </a:lvl3pPr>
    <a:lvl4pPr marL="1371600" algn="l" rtl="0" eaLnBrk="0" fontAlgn="base" hangingPunct="0">
      <a:spcBef>
        <a:spcPct val="0"/>
      </a:spcBef>
      <a:spcAft>
        <a:spcPct val="0"/>
      </a:spcAft>
      <a:defRPr kern="1200">
        <a:solidFill>
          <a:schemeClr val="tx1"/>
        </a:solidFill>
        <a:latin typeface="Calibri" pitchFamily="34" charset="0"/>
        <a:ea typeface="宋体" charset="-122"/>
        <a:cs typeface="+mn-cs"/>
      </a:defRPr>
    </a:lvl4pPr>
    <a:lvl5pPr marL="1828800" algn="l" rtl="0" eaLnBrk="0" fontAlgn="base" hangingPunct="0">
      <a:spcBef>
        <a:spcPct val="0"/>
      </a:spcBef>
      <a:spcAft>
        <a:spcPct val="0"/>
      </a:spcAft>
      <a:defRPr kern="1200">
        <a:solidFill>
          <a:schemeClr val="tx1"/>
        </a:solidFill>
        <a:latin typeface="Calibri" pitchFamily="34" charset="0"/>
        <a:ea typeface="宋体" charset="-122"/>
        <a:cs typeface="+mn-cs"/>
      </a:defRPr>
    </a:lvl5pPr>
    <a:lvl6pPr marL="2286000" algn="l" defTabSz="914400" rtl="0" eaLnBrk="1" latinLnBrk="0" hangingPunct="1">
      <a:defRPr kern="1200">
        <a:solidFill>
          <a:schemeClr val="tx1"/>
        </a:solidFill>
        <a:latin typeface="Calibri" pitchFamily="34" charset="0"/>
        <a:ea typeface="宋体" charset="-122"/>
        <a:cs typeface="+mn-cs"/>
      </a:defRPr>
    </a:lvl6pPr>
    <a:lvl7pPr marL="2743200" algn="l" defTabSz="914400" rtl="0" eaLnBrk="1" latinLnBrk="0" hangingPunct="1">
      <a:defRPr kern="1200">
        <a:solidFill>
          <a:schemeClr val="tx1"/>
        </a:solidFill>
        <a:latin typeface="Calibri" pitchFamily="34" charset="0"/>
        <a:ea typeface="宋体" charset="-122"/>
        <a:cs typeface="+mn-cs"/>
      </a:defRPr>
    </a:lvl7pPr>
    <a:lvl8pPr marL="3200400" algn="l" defTabSz="914400" rtl="0" eaLnBrk="1" latinLnBrk="0" hangingPunct="1">
      <a:defRPr kern="1200">
        <a:solidFill>
          <a:schemeClr val="tx1"/>
        </a:solidFill>
        <a:latin typeface="Calibri" pitchFamily="34" charset="0"/>
        <a:ea typeface="宋体" charset="-122"/>
        <a:cs typeface="+mn-cs"/>
      </a:defRPr>
    </a:lvl8pPr>
    <a:lvl9pPr marL="3657600" algn="l" defTabSz="914400" rtl="0" eaLnBrk="1" latinLnBrk="0" hangingPunct="1">
      <a:defRPr kern="1200">
        <a:solidFill>
          <a:schemeClr val="tx1"/>
        </a:solidFill>
        <a:latin typeface="Calibri" pitchFamily="34" charset="0"/>
        <a:ea typeface="宋体" charset="-122"/>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912" autoAdjust="0"/>
    <p:restoredTop sz="99292" autoAdjust="0"/>
  </p:normalViewPr>
  <p:slideViewPr>
    <p:cSldViewPr>
      <p:cViewPr varScale="1">
        <p:scale>
          <a:sx n="67" d="100"/>
          <a:sy n="67" d="100"/>
        </p:scale>
        <p:origin x="1208" y="32"/>
      </p:cViewPr>
      <p:guideLst>
        <p:guide orient="horz" pos="2160"/>
        <p:guide pos="2880"/>
      </p:guideLst>
    </p:cSldViewPr>
  </p:slideViewPr>
  <p:notesTextViewPr>
    <p:cViewPr>
      <p:scale>
        <a:sx n="100" d="100"/>
        <a:sy n="100" d="100"/>
      </p:scale>
      <p:origin x="0" y="0"/>
    </p:cViewPr>
  </p:notesTextViewPr>
  <p:sorterViewPr>
    <p:cViewPr>
      <p:scale>
        <a:sx n="150" d="100"/>
        <a:sy n="15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ea typeface="宋体" charset="-122"/>
              </a:defRPr>
            </a:lvl1pPr>
          </a:lstStyle>
          <a:p>
            <a:pPr>
              <a:defRPr/>
            </a:pPr>
            <a:endParaRPr lang="zh-CN" altLang="en-US"/>
          </a:p>
        </p:txBody>
      </p:sp>
      <p:sp>
        <p:nvSpPr>
          <p:cNvPr id="3" name="日期占位符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ea typeface="宋体" charset="-122"/>
              </a:defRPr>
            </a:lvl1pPr>
          </a:lstStyle>
          <a:p>
            <a:pPr>
              <a:defRPr/>
            </a:pPr>
            <a:fld id="{134323A2-5F3D-46D3-B88D-C11AE4A19720}" type="datetimeFigureOut">
              <a:rPr lang="zh-CN" altLang="en-US"/>
              <a:pPr>
                <a:defRPr/>
              </a:pPr>
              <a:t>2022/12/5</a:t>
            </a:fld>
            <a:endParaRPr lang="zh-CN" altLang="en-US"/>
          </a:p>
        </p:txBody>
      </p:sp>
      <p:sp>
        <p:nvSpPr>
          <p:cNvPr id="4" name="页脚占位符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ea typeface="宋体" charset="-122"/>
              </a:defRPr>
            </a:lvl1pPr>
          </a:lstStyle>
          <a:p>
            <a:pPr>
              <a:defRPr/>
            </a:pPr>
            <a:r>
              <a:rPr lang="en-US" altLang="zh-CN"/>
              <a:t>18/39</a:t>
            </a:r>
            <a:endParaRPr lang="zh-CN" altLang="en-US"/>
          </a:p>
        </p:txBody>
      </p:sp>
      <p:sp>
        <p:nvSpPr>
          <p:cNvPr id="5" name="灯片编号占位符 4"/>
          <p:cNvSpPr>
            <a:spLocks noGrp="1"/>
          </p:cNvSpPr>
          <p:nvPr>
            <p:ph type="sldNum" sz="quarter" idx="3"/>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smtClean="0"/>
            </a:lvl1pPr>
          </a:lstStyle>
          <a:p>
            <a:pPr>
              <a:defRPr/>
            </a:pPr>
            <a:fld id="{1E52DB47-F017-45F4-AD05-19603904C1DC}" type="slidenum">
              <a:rPr lang="zh-CN" altLang="en-US"/>
              <a:pPr>
                <a:defRPr/>
              </a:pPr>
              <a:t>‹#›</a:t>
            </a:fld>
            <a:endParaRPr lang="zh-CN" altLang="en-US"/>
          </a:p>
        </p:txBody>
      </p:sp>
    </p:spTree>
    <p:extLst>
      <p:ext uri="{BB962C8B-B14F-4D97-AF65-F5344CB8AC3E}">
        <p14:creationId xmlns:p14="http://schemas.microsoft.com/office/powerpoint/2010/main" val="3272632847"/>
      </p:ext>
    </p:extLst>
  </p:cSld>
  <p:clrMap bg1="lt1" tx1="dk1" bg2="lt2" tx2="dk2" accent1="accent1" accent2="accent2" accent3="accent3" accent4="accent4" accent5="accent5" accent6="accent6" hlink="hlink" folHlink="folHlink"/>
  <p:hf sldNum="0" hd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ea typeface="宋体" pitchFamily="2" charset="-122"/>
              </a:defRPr>
            </a:lvl1pPr>
          </a:lstStyle>
          <a:p>
            <a:pPr>
              <a:defRPr/>
            </a:pPr>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ea typeface="宋体" pitchFamily="2" charset="-122"/>
              </a:defRPr>
            </a:lvl1pPr>
          </a:lstStyle>
          <a:p>
            <a:pPr>
              <a:defRPr/>
            </a:pPr>
            <a:fld id="{C3D884A8-3DB0-498A-835B-5E25D4462B4F}" type="datetimeFigureOut">
              <a:rPr lang="zh-CN" altLang="en-US"/>
              <a:pPr>
                <a:defRPr/>
              </a:pPr>
              <a:t>2022/12/5</a:t>
            </a:fld>
            <a:endParaRPr lang="zh-CN" altLang="en-US"/>
          </a:p>
        </p:txBody>
      </p:sp>
      <p:sp>
        <p:nvSpPr>
          <p:cNvPr id="4" name="幻灯片图像占位符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pPr lvl="0"/>
            <a:endParaRPr lang="zh-CN" altLang="en-US" noProof="0"/>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noProof="0"/>
              <a:t>编辑母版文本样式</a:t>
            </a:r>
          </a:p>
          <a:p>
            <a:pPr lvl="1"/>
            <a:r>
              <a:rPr lang="zh-CN" altLang="en-US" noProof="0"/>
              <a:t>第二级</a:t>
            </a:r>
          </a:p>
          <a:p>
            <a:pPr lvl="2"/>
            <a:r>
              <a:rPr lang="zh-CN" altLang="en-US" noProof="0"/>
              <a:t>第三级</a:t>
            </a:r>
          </a:p>
          <a:p>
            <a:pPr lvl="3"/>
            <a:r>
              <a:rPr lang="zh-CN" altLang="en-US" noProof="0"/>
              <a:t>第四级</a:t>
            </a:r>
          </a:p>
          <a:p>
            <a:pPr lvl="4"/>
            <a:r>
              <a:rPr lang="zh-CN" altLang="en-US" noProof="0"/>
              <a:t>第五级</a:t>
            </a:r>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ea typeface="宋体" pitchFamily="2" charset="-122"/>
              </a:defRPr>
            </a:lvl1pPr>
          </a:lstStyle>
          <a:p>
            <a:pPr>
              <a:defRPr/>
            </a:pPr>
            <a:r>
              <a:rPr lang="en-US" altLang="zh-CN"/>
              <a:t>18/39</a:t>
            </a:r>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wrap="square" lIns="91440" tIns="45720" rIns="91440" bIns="45720" numCol="1" anchor="b" anchorCtr="0" compatLnSpc="1">
            <a:prstTxWarp prst="textNoShape">
              <a:avLst/>
            </a:prstTxWarp>
          </a:bodyPr>
          <a:lstStyle>
            <a:lvl1pPr algn="r">
              <a:defRPr sz="1200" smtClean="0"/>
            </a:lvl1pPr>
          </a:lstStyle>
          <a:p>
            <a:pPr>
              <a:defRPr/>
            </a:pPr>
            <a:fld id="{AD0CA16D-846F-4A79-AF3D-B94C375B3831}" type="slidenum">
              <a:rPr lang="zh-CN" altLang="en-US"/>
              <a:pPr>
                <a:defRPr/>
              </a:pPr>
              <a:t>‹#›</a:t>
            </a:fld>
            <a:endParaRPr lang="zh-CN" altLang="en-US"/>
          </a:p>
        </p:txBody>
      </p:sp>
    </p:spTree>
    <p:extLst>
      <p:ext uri="{BB962C8B-B14F-4D97-AF65-F5344CB8AC3E}">
        <p14:creationId xmlns:p14="http://schemas.microsoft.com/office/powerpoint/2010/main" val="2534663906"/>
      </p:ext>
    </p:extLst>
  </p:cSld>
  <p:clrMap bg1="lt1" tx1="dk1" bg2="lt2" tx2="dk2" accent1="accent1" accent2="accent2" accent3="accent3" accent4="accent4" accent5="accent5" accent6="accent6" hlink="hlink" folHlink="folHlink"/>
  <p:hf sldNum="0" hdr="0" dt="0"/>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幻灯片图像占位符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6867" name="备注占位符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zh-CN" altLang="en-US"/>
          </a:p>
        </p:txBody>
      </p:sp>
      <p:sp>
        <p:nvSpPr>
          <p:cNvPr id="36868" name="页脚占位符 4"/>
          <p:cNvSpPr>
            <a:spLocks noGrp="1"/>
          </p:cNvSpPr>
          <p:nvPr>
            <p:ph type="ftr" sz="quarter" idx="4"/>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itchFamily="34" charset="0"/>
                <a:ea typeface="宋体" charset="-122"/>
              </a:defRPr>
            </a:lvl1pPr>
            <a:lvl2pPr marL="742950" indent="-285750">
              <a:defRPr>
                <a:solidFill>
                  <a:schemeClr val="tx1"/>
                </a:solidFill>
                <a:latin typeface="Calibri" pitchFamily="34" charset="0"/>
                <a:ea typeface="宋体" charset="-122"/>
              </a:defRPr>
            </a:lvl2pPr>
            <a:lvl3pPr marL="1143000" indent="-228600">
              <a:defRPr>
                <a:solidFill>
                  <a:schemeClr val="tx1"/>
                </a:solidFill>
                <a:latin typeface="Calibri" pitchFamily="34" charset="0"/>
                <a:ea typeface="宋体" charset="-122"/>
              </a:defRPr>
            </a:lvl3pPr>
            <a:lvl4pPr marL="1600200" indent="-228600">
              <a:defRPr>
                <a:solidFill>
                  <a:schemeClr val="tx1"/>
                </a:solidFill>
                <a:latin typeface="Calibri" pitchFamily="34" charset="0"/>
                <a:ea typeface="宋体" charset="-122"/>
              </a:defRPr>
            </a:lvl4pPr>
            <a:lvl5pPr marL="2057400" indent="-228600">
              <a:defRPr>
                <a:solidFill>
                  <a:schemeClr val="tx1"/>
                </a:solidFill>
                <a:latin typeface="Calibri" pitchFamily="34" charset="0"/>
                <a:ea typeface="宋体" charset="-122"/>
              </a:defRPr>
            </a:lvl5pPr>
            <a:lvl6pPr marL="2514600" indent="-228600" eaLnBrk="0" fontAlgn="base" hangingPunct="0">
              <a:spcBef>
                <a:spcPct val="0"/>
              </a:spcBef>
              <a:spcAft>
                <a:spcPct val="0"/>
              </a:spcAft>
              <a:defRPr>
                <a:solidFill>
                  <a:schemeClr val="tx1"/>
                </a:solidFill>
                <a:latin typeface="Calibri" pitchFamily="34" charset="0"/>
                <a:ea typeface="宋体" charset="-122"/>
              </a:defRPr>
            </a:lvl6pPr>
            <a:lvl7pPr marL="2971800" indent="-228600" eaLnBrk="0" fontAlgn="base" hangingPunct="0">
              <a:spcBef>
                <a:spcPct val="0"/>
              </a:spcBef>
              <a:spcAft>
                <a:spcPct val="0"/>
              </a:spcAft>
              <a:defRPr>
                <a:solidFill>
                  <a:schemeClr val="tx1"/>
                </a:solidFill>
                <a:latin typeface="Calibri" pitchFamily="34" charset="0"/>
                <a:ea typeface="宋体" charset="-122"/>
              </a:defRPr>
            </a:lvl7pPr>
            <a:lvl8pPr marL="3429000" indent="-228600" eaLnBrk="0" fontAlgn="base" hangingPunct="0">
              <a:spcBef>
                <a:spcPct val="0"/>
              </a:spcBef>
              <a:spcAft>
                <a:spcPct val="0"/>
              </a:spcAft>
              <a:defRPr>
                <a:solidFill>
                  <a:schemeClr val="tx1"/>
                </a:solidFill>
                <a:latin typeface="Calibri" pitchFamily="34" charset="0"/>
                <a:ea typeface="宋体" charset="-122"/>
              </a:defRPr>
            </a:lvl8pPr>
            <a:lvl9pPr marL="3886200" indent="-228600" eaLnBrk="0" fontAlgn="base" hangingPunct="0">
              <a:spcBef>
                <a:spcPct val="0"/>
              </a:spcBef>
              <a:spcAft>
                <a:spcPct val="0"/>
              </a:spcAft>
              <a:defRPr>
                <a:solidFill>
                  <a:schemeClr val="tx1"/>
                </a:solidFill>
                <a:latin typeface="Calibri" pitchFamily="34" charset="0"/>
                <a:ea typeface="宋体" charset="-122"/>
              </a:defRPr>
            </a:lvl9pPr>
          </a:lstStyle>
          <a:p>
            <a:r>
              <a:rPr lang="en-US" altLang="zh-CN"/>
              <a:t>18/39</a:t>
            </a:r>
            <a:endParaRPr lang="zh-CN"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幻灯片图像占位符 1"/>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7891" name="备注占位符 2"/>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zh-CN" altLang="en-US"/>
          </a:p>
        </p:txBody>
      </p:sp>
      <p:sp>
        <p:nvSpPr>
          <p:cNvPr id="37892" name="页脚占位符 1"/>
          <p:cNvSpPr>
            <a:spLocks noGrp="1"/>
          </p:cNvSpPr>
          <p:nvPr>
            <p:ph type="ftr" sz="quarter" idx="4"/>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itchFamily="34" charset="0"/>
                <a:ea typeface="宋体" charset="-122"/>
              </a:defRPr>
            </a:lvl1pPr>
            <a:lvl2pPr marL="742950" indent="-285750">
              <a:defRPr>
                <a:solidFill>
                  <a:schemeClr val="tx1"/>
                </a:solidFill>
                <a:latin typeface="Calibri" pitchFamily="34" charset="0"/>
                <a:ea typeface="宋体" charset="-122"/>
              </a:defRPr>
            </a:lvl2pPr>
            <a:lvl3pPr marL="1143000" indent="-228600">
              <a:defRPr>
                <a:solidFill>
                  <a:schemeClr val="tx1"/>
                </a:solidFill>
                <a:latin typeface="Calibri" pitchFamily="34" charset="0"/>
                <a:ea typeface="宋体" charset="-122"/>
              </a:defRPr>
            </a:lvl3pPr>
            <a:lvl4pPr marL="1600200" indent="-228600">
              <a:defRPr>
                <a:solidFill>
                  <a:schemeClr val="tx1"/>
                </a:solidFill>
                <a:latin typeface="Calibri" pitchFamily="34" charset="0"/>
                <a:ea typeface="宋体" charset="-122"/>
              </a:defRPr>
            </a:lvl4pPr>
            <a:lvl5pPr marL="2057400" indent="-228600">
              <a:defRPr>
                <a:solidFill>
                  <a:schemeClr val="tx1"/>
                </a:solidFill>
                <a:latin typeface="Calibri" pitchFamily="34" charset="0"/>
                <a:ea typeface="宋体" charset="-122"/>
              </a:defRPr>
            </a:lvl5pPr>
            <a:lvl6pPr marL="2514600" indent="-228600" eaLnBrk="0" fontAlgn="base" hangingPunct="0">
              <a:spcBef>
                <a:spcPct val="0"/>
              </a:spcBef>
              <a:spcAft>
                <a:spcPct val="0"/>
              </a:spcAft>
              <a:defRPr>
                <a:solidFill>
                  <a:schemeClr val="tx1"/>
                </a:solidFill>
                <a:latin typeface="Calibri" pitchFamily="34" charset="0"/>
                <a:ea typeface="宋体" charset="-122"/>
              </a:defRPr>
            </a:lvl6pPr>
            <a:lvl7pPr marL="2971800" indent="-228600" eaLnBrk="0" fontAlgn="base" hangingPunct="0">
              <a:spcBef>
                <a:spcPct val="0"/>
              </a:spcBef>
              <a:spcAft>
                <a:spcPct val="0"/>
              </a:spcAft>
              <a:defRPr>
                <a:solidFill>
                  <a:schemeClr val="tx1"/>
                </a:solidFill>
                <a:latin typeface="Calibri" pitchFamily="34" charset="0"/>
                <a:ea typeface="宋体" charset="-122"/>
              </a:defRPr>
            </a:lvl7pPr>
            <a:lvl8pPr marL="3429000" indent="-228600" eaLnBrk="0" fontAlgn="base" hangingPunct="0">
              <a:spcBef>
                <a:spcPct val="0"/>
              </a:spcBef>
              <a:spcAft>
                <a:spcPct val="0"/>
              </a:spcAft>
              <a:defRPr>
                <a:solidFill>
                  <a:schemeClr val="tx1"/>
                </a:solidFill>
                <a:latin typeface="Calibri" pitchFamily="34" charset="0"/>
                <a:ea typeface="宋体" charset="-122"/>
              </a:defRPr>
            </a:lvl8pPr>
            <a:lvl9pPr marL="3886200" indent="-228600" eaLnBrk="0" fontAlgn="base" hangingPunct="0">
              <a:spcBef>
                <a:spcPct val="0"/>
              </a:spcBef>
              <a:spcAft>
                <a:spcPct val="0"/>
              </a:spcAft>
              <a:defRPr>
                <a:solidFill>
                  <a:schemeClr val="tx1"/>
                </a:solidFill>
                <a:latin typeface="Calibri" pitchFamily="34" charset="0"/>
                <a:ea typeface="宋体" charset="-122"/>
              </a:defRPr>
            </a:lvl9pPr>
          </a:lstStyle>
          <a:p>
            <a:r>
              <a:rPr lang="en-US" altLang="zh-CN"/>
              <a:t>18/39</a:t>
            </a:r>
            <a:endParaRPr lang="zh-CN"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幻灯片图像占位符 1"/>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8915" name="备注占位符 2"/>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zh-CN" altLang="en-US"/>
          </a:p>
        </p:txBody>
      </p:sp>
      <p:sp>
        <p:nvSpPr>
          <p:cNvPr id="38916" name="页脚占位符 1"/>
          <p:cNvSpPr>
            <a:spLocks noGrp="1"/>
          </p:cNvSpPr>
          <p:nvPr>
            <p:ph type="ftr" sz="quarter" idx="4"/>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itchFamily="34" charset="0"/>
                <a:ea typeface="宋体" charset="-122"/>
              </a:defRPr>
            </a:lvl1pPr>
            <a:lvl2pPr marL="742950" indent="-285750">
              <a:defRPr>
                <a:solidFill>
                  <a:schemeClr val="tx1"/>
                </a:solidFill>
                <a:latin typeface="Calibri" pitchFamily="34" charset="0"/>
                <a:ea typeface="宋体" charset="-122"/>
              </a:defRPr>
            </a:lvl2pPr>
            <a:lvl3pPr marL="1143000" indent="-228600">
              <a:defRPr>
                <a:solidFill>
                  <a:schemeClr val="tx1"/>
                </a:solidFill>
                <a:latin typeface="Calibri" pitchFamily="34" charset="0"/>
                <a:ea typeface="宋体" charset="-122"/>
              </a:defRPr>
            </a:lvl3pPr>
            <a:lvl4pPr marL="1600200" indent="-228600">
              <a:defRPr>
                <a:solidFill>
                  <a:schemeClr val="tx1"/>
                </a:solidFill>
                <a:latin typeface="Calibri" pitchFamily="34" charset="0"/>
                <a:ea typeface="宋体" charset="-122"/>
              </a:defRPr>
            </a:lvl4pPr>
            <a:lvl5pPr marL="2057400" indent="-228600">
              <a:defRPr>
                <a:solidFill>
                  <a:schemeClr val="tx1"/>
                </a:solidFill>
                <a:latin typeface="Calibri" pitchFamily="34" charset="0"/>
                <a:ea typeface="宋体" charset="-122"/>
              </a:defRPr>
            </a:lvl5pPr>
            <a:lvl6pPr marL="2514600" indent="-228600" eaLnBrk="0" fontAlgn="base" hangingPunct="0">
              <a:spcBef>
                <a:spcPct val="0"/>
              </a:spcBef>
              <a:spcAft>
                <a:spcPct val="0"/>
              </a:spcAft>
              <a:defRPr>
                <a:solidFill>
                  <a:schemeClr val="tx1"/>
                </a:solidFill>
                <a:latin typeface="Calibri" pitchFamily="34" charset="0"/>
                <a:ea typeface="宋体" charset="-122"/>
              </a:defRPr>
            </a:lvl6pPr>
            <a:lvl7pPr marL="2971800" indent="-228600" eaLnBrk="0" fontAlgn="base" hangingPunct="0">
              <a:spcBef>
                <a:spcPct val="0"/>
              </a:spcBef>
              <a:spcAft>
                <a:spcPct val="0"/>
              </a:spcAft>
              <a:defRPr>
                <a:solidFill>
                  <a:schemeClr val="tx1"/>
                </a:solidFill>
                <a:latin typeface="Calibri" pitchFamily="34" charset="0"/>
                <a:ea typeface="宋体" charset="-122"/>
              </a:defRPr>
            </a:lvl7pPr>
            <a:lvl8pPr marL="3429000" indent="-228600" eaLnBrk="0" fontAlgn="base" hangingPunct="0">
              <a:spcBef>
                <a:spcPct val="0"/>
              </a:spcBef>
              <a:spcAft>
                <a:spcPct val="0"/>
              </a:spcAft>
              <a:defRPr>
                <a:solidFill>
                  <a:schemeClr val="tx1"/>
                </a:solidFill>
                <a:latin typeface="Calibri" pitchFamily="34" charset="0"/>
                <a:ea typeface="宋体" charset="-122"/>
              </a:defRPr>
            </a:lvl8pPr>
            <a:lvl9pPr marL="3886200" indent="-228600" eaLnBrk="0" fontAlgn="base" hangingPunct="0">
              <a:spcBef>
                <a:spcPct val="0"/>
              </a:spcBef>
              <a:spcAft>
                <a:spcPct val="0"/>
              </a:spcAft>
              <a:defRPr>
                <a:solidFill>
                  <a:schemeClr val="tx1"/>
                </a:solidFill>
                <a:latin typeface="Calibri" pitchFamily="34" charset="0"/>
                <a:ea typeface="宋体" charset="-122"/>
              </a:defRPr>
            </a:lvl9pPr>
          </a:lstStyle>
          <a:p>
            <a:r>
              <a:rPr lang="en-US" altLang="zh-CN"/>
              <a:t>18/39</a:t>
            </a:r>
            <a:endParaRPr lang="zh-CN"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幻灯片图像占位符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9939" name="备注占位符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zh-CN" altLang="en-US"/>
          </a:p>
        </p:txBody>
      </p:sp>
      <p:sp>
        <p:nvSpPr>
          <p:cNvPr id="39940" name="页脚占位符 4"/>
          <p:cNvSpPr>
            <a:spLocks noGrp="1"/>
          </p:cNvSpPr>
          <p:nvPr>
            <p:ph type="ftr" sz="quarter" idx="4"/>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itchFamily="34" charset="0"/>
                <a:ea typeface="宋体" charset="-122"/>
              </a:defRPr>
            </a:lvl1pPr>
            <a:lvl2pPr marL="742950" indent="-285750">
              <a:defRPr>
                <a:solidFill>
                  <a:schemeClr val="tx1"/>
                </a:solidFill>
                <a:latin typeface="Calibri" pitchFamily="34" charset="0"/>
                <a:ea typeface="宋体" charset="-122"/>
              </a:defRPr>
            </a:lvl2pPr>
            <a:lvl3pPr marL="1143000" indent="-228600">
              <a:defRPr>
                <a:solidFill>
                  <a:schemeClr val="tx1"/>
                </a:solidFill>
                <a:latin typeface="Calibri" pitchFamily="34" charset="0"/>
                <a:ea typeface="宋体" charset="-122"/>
              </a:defRPr>
            </a:lvl3pPr>
            <a:lvl4pPr marL="1600200" indent="-228600">
              <a:defRPr>
                <a:solidFill>
                  <a:schemeClr val="tx1"/>
                </a:solidFill>
                <a:latin typeface="Calibri" pitchFamily="34" charset="0"/>
                <a:ea typeface="宋体" charset="-122"/>
              </a:defRPr>
            </a:lvl4pPr>
            <a:lvl5pPr marL="2057400" indent="-228600">
              <a:defRPr>
                <a:solidFill>
                  <a:schemeClr val="tx1"/>
                </a:solidFill>
                <a:latin typeface="Calibri" pitchFamily="34" charset="0"/>
                <a:ea typeface="宋体" charset="-122"/>
              </a:defRPr>
            </a:lvl5pPr>
            <a:lvl6pPr marL="2514600" indent="-228600" eaLnBrk="0" fontAlgn="base" hangingPunct="0">
              <a:spcBef>
                <a:spcPct val="0"/>
              </a:spcBef>
              <a:spcAft>
                <a:spcPct val="0"/>
              </a:spcAft>
              <a:defRPr>
                <a:solidFill>
                  <a:schemeClr val="tx1"/>
                </a:solidFill>
                <a:latin typeface="Calibri" pitchFamily="34" charset="0"/>
                <a:ea typeface="宋体" charset="-122"/>
              </a:defRPr>
            </a:lvl6pPr>
            <a:lvl7pPr marL="2971800" indent="-228600" eaLnBrk="0" fontAlgn="base" hangingPunct="0">
              <a:spcBef>
                <a:spcPct val="0"/>
              </a:spcBef>
              <a:spcAft>
                <a:spcPct val="0"/>
              </a:spcAft>
              <a:defRPr>
                <a:solidFill>
                  <a:schemeClr val="tx1"/>
                </a:solidFill>
                <a:latin typeface="Calibri" pitchFamily="34" charset="0"/>
                <a:ea typeface="宋体" charset="-122"/>
              </a:defRPr>
            </a:lvl7pPr>
            <a:lvl8pPr marL="3429000" indent="-228600" eaLnBrk="0" fontAlgn="base" hangingPunct="0">
              <a:spcBef>
                <a:spcPct val="0"/>
              </a:spcBef>
              <a:spcAft>
                <a:spcPct val="0"/>
              </a:spcAft>
              <a:defRPr>
                <a:solidFill>
                  <a:schemeClr val="tx1"/>
                </a:solidFill>
                <a:latin typeface="Calibri" pitchFamily="34" charset="0"/>
                <a:ea typeface="宋体" charset="-122"/>
              </a:defRPr>
            </a:lvl8pPr>
            <a:lvl9pPr marL="3886200" indent="-228600" eaLnBrk="0" fontAlgn="base" hangingPunct="0">
              <a:spcBef>
                <a:spcPct val="0"/>
              </a:spcBef>
              <a:spcAft>
                <a:spcPct val="0"/>
              </a:spcAft>
              <a:defRPr>
                <a:solidFill>
                  <a:schemeClr val="tx1"/>
                </a:solidFill>
                <a:latin typeface="Calibri" pitchFamily="34" charset="0"/>
                <a:ea typeface="宋体" charset="-122"/>
              </a:defRPr>
            </a:lvl9pPr>
          </a:lstStyle>
          <a:p>
            <a:r>
              <a:rPr lang="en-US" altLang="zh-CN"/>
              <a:t>18/39</a:t>
            </a:r>
            <a:endParaRPr lang="zh-CN"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幻灯片图像占位符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0963" name="备注占位符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zh-CN" altLang="en-US"/>
          </a:p>
        </p:txBody>
      </p:sp>
      <p:sp>
        <p:nvSpPr>
          <p:cNvPr id="40964" name="页脚占位符 3"/>
          <p:cNvSpPr>
            <a:spLocks noGrp="1"/>
          </p:cNvSpPr>
          <p:nvPr>
            <p:ph type="ftr" sz="quarter" idx="4"/>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itchFamily="34" charset="0"/>
                <a:ea typeface="宋体" charset="-122"/>
              </a:defRPr>
            </a:lvl1pPr>
            <a:lvl2pPr marL="742950" indent="-285750">
              <a:defRPr>
                <a:solidFill>
                  <a:schemeClr val="tx1"/>
                </a:solidFill>
                <a:latin typeface="Calibri" pitchFamily="34" charset="0"/>
                <a:ea typeface="宋体" charset="-122"/>
              </a:defRPr>
            </a:lvl2pPr>
            <a:lvl3pPr marL="1143000" indent="-228600">
              <a:defRPr>
                <a:solidFill>
                  <a:schemeClr val="tx1"/>
                </a:solidFill>
                <a:latin typeface="Calibri" pitchFamily="34" charset="0"/>
                <a:ea typeface="宋体" charset="-122"/>
              </a:defRPr>
            </a:lvl3pPr>
            <a:lvl4pPr marL="1600200" indent="-228600">
              <a:defRPr>
                <a:solidFill>
                  <a:schemeClr val="tx1"/>
                </a:solidFill>
                <a:latin typeface="Calibri" pitchFamily="34" charset="0"/>
                <a:ea typeface="宋体" charset="-122"/>
              </a:defRPr>
            </a:lvl4pPr>
            <a:lvl5pPr marL="2057400" indent="-228600">
              <a:defRPr>
                <a:solidFill>
                  <a:schemeClr val="tx1"/>
                </a:solidFill>
                <a:latin typeface="Calibri" pitchFamily="34" charset="0"/>
                <a:ea typeface="宋体" charset="-122"/>
              </a:defRPr>
            </a:lvl5pPr>
            <a:lvl6pPr marL="2514600" indent="-228600" eaLnBrk="0" fontAlgn="base" hangingPunct="0">
              <a:spcBef>
                <a:spcPct val="0"/>
              </a:spcBef>
              <a:spcAft>
                <a:spcPct val="0"/>
              </a:spcAft>
              <a:defRPr>
                <a:solidFill>
                  <a:schemeClr val="tx1"/>
                </a:solidFill>
                <a:latin typeface="Calibri" pitchFamily="34" charset="0"/>
                <a:ea typeface="宋体" charset="-122"/>
              </a:defRPr>
            </a:lvl6pPr>
            <a:lvl7pPr marL="2971800" indent="-228600" eaLnBrk="0" fontAlgn="base" hangingPunct="0">
              <a:spcBef>
                <a:spcPct val="0"/>
              </a:spcBef>
              <a:spcAft>
                <a:spcPct val="0"/>
              </a:spcAft>
              <a:defRPr>
                <a:solidFill>
                  <a:schemeClr val="tx1"/>
                </a:solidFill>
                <a:latin typeface="Calibri" pitchFamily="34" charset="0"/>
                <a:ea typeface="宋体" charset="-122"/>
              </a:defRPr>
            </a:lvl7pPr>
            <a:lvl8pPr marL="3429000" indent="-228600" eaLnBrk="0" fontAlgn="base" hangingPunct="0">
              <a:spcBef>
                <a:spcPct val="0"/>
              </a:spcBef>
              <a:spcAft>
                <a:spcPct val="0"/>
              </a:spcAft>
              <a:defRPr>
                <a:solidFill>
                  <a:schemeClr val="tx1"/>
                </a:solidFill>
                <a:latin typeface="Calibri" pitchFamily="34" charset="0"/>
                <a:ea typeface="宋体" charset="-122"/>
              </a:defRPr>
            </a:lvl8pPr>
            <a:lvl9pPr marL="3886200" indent="-228600" eaLnBrk="0" fontAlgn="base" hangingPunct="0">
              <a:spcBef>
                <a:spcPct val="0"/>
              </a:spcBef>
              <a:spcAft>
                <a:spcPct val="0"/>
              </a:spcAft>
              <a:defRPr>
                <a:solidFill>
                  <a:schemeClr val="tx1"/>
                </a:solidFill>
                <a:latin typeface="Calibri" pitchFamily="34" charset="0"/>
                <a:ea typeface="宋体" charset="-122"/>
              </a:defRPr>
            </a:lvl9pPr>
          </a:lstStyle>
          <a:p>
            <a:r>
              <a:rPr lang="en-US" altLang="zh-CN"/>
              <a:t>18/39</a:t>
            </a:r>
            <a:endParaRPr lang="zh-CN"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685800" y="2130425"/>
            <a:ext cx="7772400" cy="1470025"/>
          </a:xfrm>
          <a:prstGeom prst="rect">
            <a:avLst/>
          </a:prstGeom>
        </p:spPr>
        <p:txBody>
          <a:bodyPr/>
          <a:lstStyle/>
          <a:p>
            <a:r>
              <a:rPr lang="zh-CN" altLang="en-US"/>
              <a:t>单击此处编辑母版标题样式</a:t>
            </a:r>
          </a:p>
        </p:txBody>
      </p:sp>
      <p:sp>
        <p:nvSpPr>
          <p:cNvPr id="3" name="副标题 2"/>
          <p:cNvSpPr>
            <a:spLocks noGrp="1"/>
          </p:cNvSpPr>
          <p:nvPr>
            <p:ph type="subTitle" idx="1"/>
          </p:nvPr>
        </p:nvSpPr>
        <p:spPr>
          <a:xfrm>
            <a:off x="1371600" y="3886200"/>
            <a:ext cx="6400800" cy="1752600"/>
          </a:xfrm>
          <a:prstGeom prst="rect">
            <a:avLst/>
          </a:prstGeo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CN" altLang="en-US"/>
              <a:t>单击此处编辑母版副标题样式</a:t>
            </a:r>
          </a:p>
        </p:txBody>
      </p:sp>
      <p:sp>
        <p:nvSpPr>
          <p:cNvPr id="4" name="日期占位符 3"/>
          <p:cNvSpPr>
            <a:spLocks noGrp="1"/>
          </p:cNvSpPr>
          <p:nvPr>
            <p:ph type="dt" sz="half" idx="10"/>
          </p:nvPr>
        </p:nvSpPr>
        <p:spPr/>
        <p:txBody>
          <a:bodyPr/>
          <a:lstStyle>
            <a:lvl1pPr>
              <a:defRPr/>
            </a:lvl1pPr>
          </a:lstStyle>
          <a:p>
            <a:pPr>
              <a:defRPr/>
            </a:pPr>
            <a:fld id="{CAEAC80F-7B64-43F3-9D47-B95C3C694A0A}" type="datetime1">
              <a:rPr lang="zh-CN" altLang="en-US"/>
              <a:pPr>
                <a:defRPr/>
              </a:pPr>
              <a:t>2022/12/5</a:t>
            </a:fld>
            <a:endParaRPr lang="zh-CN" altLang="en-US"/>
          </a:p>
        </p:txBody>
      </p:sp>
      <p:sp>
        <p:nvSpPr>
          <p:cNvPr id="5" name="页脚占位符 4"/>
          <p:cNvSpPr>
            <a:spLocks noGrp="1"/>
          </p:cNvSpPr>
          <p:nvPr>
            <p:ph type="ftr" sz="quarter" idx="11"/>
          </p:nvPr>
        </p:nvSpPr>
        <p:spPr>
          <a:xfrm>
            <a:off x="3124200" y="6356350"/>
            <a:ext cx="2895600" cy="365125"/>
          </a:xfrm>
          <a:prstGeom prst="rect">
            <a:avLst/>
          </a:prstGeom>
        </p:spPr>
        <p:txBody>
          <a:bodyPr/>
          <a:lstStyle>
            <a:lvl1pPr eaLnBrk="1" fontAlgn="auto" hangingPunct="1">
              <a:spcBef>
                <a:spcPts val="0"/>
              </a:spcBef>
              <a:spcAft>
                <a:spcPts val="0"/>
              </a:spcAft>
              <a:defRPr>
                <a:latin typeface="+mn-lt"/>
                <a:ea typeface="+mn-ea"/>
              </a:defRPr>
            </a:lvl1pPr>
          </a:lstStyle>
          <a:p>
            <a:pPr>
              <a:defRPr/>
            </a:pPr>
            <a:r>
              <a:rPr lang="en-US" altLang="zh-CN"/>
              <a:t>18/39</a:t>
            </a:r>
            <a:endParaRPr lang="zh-CN" altLang="en-US"/>
          </a:p>
        </p:txBody>
      </p:sp>
      <p:sp>
        <p:nvSpPr>
          <p:cNvPr id="6" name="灯片编号占位符 5"/>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eaLnBrk="1" hangingPunct="1">
              <a:defRPr smtClean="0"/>
            </a:lvl1pPr>
          </a:lstStyle>
          <a:p>
            <a:pPr>
              <a:defRPr/>
            </a:pPr>
            <a:fld id="{D949410E-74E1-4029-A4F7-E4C077A88F11}" type="slidenum">
              <a:rPr lang="zh-CN" altLang="en-US"/>
              <a:pPr>
                <a:defRPr/>
              </a:pPr>
              <a:t>‹#›</a:t>
            </a:fld>
            <a:endParaRPr lang="zh-CN" altLang="en-US"/>
          </a:p>
        </p:txBody>
      </p:sp>
    </p:spTree>
    <p:extLst>
      <p:ext uri="{BB962C8B-B14F-4D97-AF65-F5344CB8AC3E}">
        <p14:creationId xmlns:p14="http://schemas.microsoft.com/office/powerpoint/2010/main" val="46336951"/>
      </p:ext>
    </p:extLst>
  </p:cSld>
  <p:clrMapOvr>
    <a:masterClrMapping/>
  </p:clrMapOvr>
  <p:transition spd="slow"/>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1143000"/>
          </a:xfrm>
          <a:prstGeom prst="rect">
            <a:avLst/>
          </a:prstGeom>
        </p:spPr>
        <p:txBody>
          <a:bodyPr/>
          <a:lstStyle/>
          <a:p>
            <a:r>
              <a:rPr lang="zh-CN" altLang="en-US"/>
              <a:t>单击此处编辑母版标题样式</a:t>
            </a:r>
          </a:p>
        </p:txBody>
      </p:sp>
      <p:sp>
        <p:nvSpPr>
          <p:cNvPr id="3" name="竖排文字占位符 2"/>
          <p:cNvSpPr>
            <a:spLocks noGrp="1"/>
          </p:cNvSpPr>
          <p:nvPr>
            <p:ph type="body" orient="vert" idx="1"/>
          </p:nvPr>
        </p:nvSpPr>
        <p:spPr>
          <a:xfrm>
            <a:off x="457200" y="1600200"/>
            <a:ext cx="8229600" cy="4525963"/>
          </a:xfrm>
          <a:prstGeom prst="rect">
            <a:avLst/>
          </a:prstGeom>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lvl1pPr>
              <a:defRPr/>
            </a:lvl1pPr>
          </a:lstStyle>
          <a:p>
            <a:pPr>
              <a:defRPr/>
            </a:pPr>
            <a:fld id="{5EBB8F97-6DE7-4701-8BFF-C7119B18809E}" type="datetime1">
              <a:rPr lang="zh-CN" altLang="en-US"/>
              <a:pPr>
                <a:defRPr/>
              </a:pPr>
              <a:t>2022/12/5</a:t>
            </a:fld>
            <a:endParaRPr lang="zh-CN" altLang="en-US"/>
          </a:p>
        </p:txBody>
      </p:sp>
      <p:sp>
        <p:nvSpPr>
          <p:cNvPr id="5" name="页脚占位符 4"/>
          <p:cNvSpPr>
            <a:spLocks noGrp="1"/>
          </p:cNvSpPr>
          <p:nvPr>
            <p:ph type="ftr" sz="quarter" idx="11"/>
          </p:nvPr>
        </p:nvSpPr>
        <p:spPr>
          <a:xfrm>
            <a:off x="3124200" y="6356350"/>
            <a:ext cx="2895600" cy="365125"/>
          </a:xfrm>
          <a:prstGeom prst="rect">
            <a:avLst/>
          </a:prstGeom>
        </p:spPr>
        <p:txBody>
          <a:bodyPr/>
          <a:lstStyle>
            <a:lvl1pPr eaLnBrk="1" fontAlgn="auto" hangingPunct="1">
              <a:spcBef>
                <a:spcPts val="0"/>
              </a:spcBef>
              <a:spcAft>
                <a:spcPts val="0"/>
              </a:spcAft>
              <a:defRPr>
                <a:latin typeface="+mn-lt"/>
                <a:ea typeface="+mn-ea"/>
              </a:defRPr>
            </a:lvl1pPr>
          </a:lstStyle>
          <a:p>
            <a:pPr>
              <a:defRPr/>
            </a:pPr>
            <a:r>
              <a:rPr lang="en-US" altLang="zh-CN"/>
              <a:t>18/39</a:t>
            </a:r>
            <a:endParaRPr lang="zh-CN" altLang="en-US"/>
          </a:p>
        </p:txBody>
      </p:sp>
      <p:sp>
        <p:nvSpPr>
          <p:cNvPr id="6" name="灯片编号占位符 5"/>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eaLnBrk="1" hangingPunct="1">
              <a:defRPr smtClean="0"/>
            </a:lvl1pPr>
          </a:lstStyle>
          <a:p>
            <a:pPr>
              <a:defRPr/>
            </a:pPr>
            <a:fld id="{ABA48D04-53FA-4356-975A-0AFAEE777975}" type="slidenum">
              <a:rPr lang="zh-CN" altLang="en-US"/>
              <a:pPr>
                <a:defRPr/>
              </a:pPr>
              <a:t>‹#›</a:t>
            </a:fld>
            <a:endParaRPr lang="zh-CN" altLang="en-US"/>
          </a:p>
        </p:txBody>
      </p:sp>
    </p:spTree>
    <p:extLst>
      <p:ext uri="{BB962C8B-B14F-4D97-AF65-F5344CB8AC3E}">
        <p14:creationId xmlns:p14="http://schemas.microsoft.com/office/powerpoint/2010/main" val="605711980"/>
      </p:ext>
    </p:extLst>
  </p:cSld>
  <p:clrMapOvr>
    <a:masterClrMapping/>
  </p:clrMapOvr>
  <p:transition spd="slow"/>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274638"/>
            <a:ext cx="2057400" cy="5851525"/>
          </a:xfrm>
          <a:prstGeom prst="rect">
            <a:avLst/>
          </a:prstGeom>
        </p:spPr>
        <p:txBody>
          <a:bodyPr vert="eaVert"/>
          <a:lstStyle/>
          <a:p>
            <a:r>
              <a:rPr lang="zh-CN" altLang="en-US"/>
              <a:t>单击此处编辑母版标题样式</a:t>
            </a:r>
          </a:p>
        </p:txBody>
      </p:sp>
      <p:sp>
        <p:nvSpPr>
          <p:cNvPr id="3" name="竖排文字占位符 2"/>
          <p:cNvSpPr>
            <a:spLocks noGrp="1"/>
          </p:cNvSpPr>
          <p:nvPr>
            <p:ph type="body" orient="vert" idx="1"/>
          </p:nvPr>
        </p:nvSpPr>
        <p:spPr>
          <a:xfrm>
            <a:off x="457200" y="274638"/>
            <a:ext cx="6019800" cy="5851525"/>
          </a:xfrm>
          <a:prstGeom prst="rect">
            <a:avLst/>
          </a:prstGeom>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lvl1pPr>
              <a:defRPr/>
            </a:lvl1pPr>
          </a:lstStyle>
          <a:p>
            <a:pPr>
              <a:defRPr/>
            </a:pPr>
            <a:fld id="{8CADAD5A-D5B3-463B-831A-0E09E7A8521C}" type="datetime1">
              <a:rPr lang="zh-CN" altLang="en-US"/>
              <a:pPr>
                <a:defRPr/>
              </a:pPr>
              <a:t>2022/12/5</a:t>
            </a:fld>
            <a:endParaRPr lang="zh-CN" altLang="en-US"/>
          </a:p>
        </p:txBody>
      </p:sp>
      <p:sp>
        <p:nvSpPr>
          <p:cNvPr id="5" name="页脚占位符 4"/>
          <p:cNvSpPr>
            <a:spLocks noGrp="1"/>
          </p:cNvSpPr>
          <p:nvPr>
            <p:ph type="ftr" sz="quarter" idx="11"/>
          </p:nvPr>
        </p:nvSpPr>
        <p:spPr>
          <a:xfrm>
            <a:off x="3124200" y="6356350"/>
            <a:ext cx="2895600" cy="365125"/>
          </a:xfrm>
          <a:prstGeom prst="rect">
            <a:avLst/>
          </a:prstGeom>
        </p:spPr>
        <p:txBody>
          <a:bodyPr/>
          <a:lstStyle>
            <a:lvl1pPr eaLnBrk="1" fontAlgn="auto" hangingPunct="1">
              <a:spcBef>
                <a:spcPts val="0"/>
              </a:spcBef>
              <a:spcAft>
                <a:spcPts val="0"/>
              </a:spcAft>
              <a:defRPr>
                <a:latin typeface="+mn-lt"/>
                <a:ea typeface="+mn-ea"/>
              </a:defRPr>
            </a:lvl1pPr>
          </a:lstStyle>
          <a:p>
            <a:pPr>
              <a:defRPr/>
            </a:pPr>
            <a:r>
              <a:rPr lang="en-US" altLang="zh-CN"/>
              <a:t>18/39</a:t>
            </a:r>
            <a:endParaRPr lang="zh-CN" altLang="en-US"/>
          </a:p>
        </p:txBody>
      </p:sp>
      <p:sp>
        <p:nvSpPr>
          <p:cNvPr id="6" name="灯片编号占位符 5"/>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eaLnBrk="1" hangingPunct="1">
              <a:defRPr smtClean="0"/>
            </a:lvl1pPr>
          </a:lstStyle>
          <a:p>
            <a:pPr>
              <a:defRPr/>
            </a:pPr>
            <a:fld id="{ADDA98F0-8DE0-4E51-A266-231DF081F10C}" type="slidenum">
              <a:rPr lang="zh-CN" altLang="en-US"/>
              <a:pPr>
                <a:defRPr/>
              </a:pPr>
              <a:t>‹#›</a:t>
            </a:fld>
            <a:endParaRPr lang="zh-CN" altLang="en-US"/>
          </a:p>
        </p:txBody>
      </p:sp>
    </p:spTree>
    <p:extLst>
      <p:ext uri="{BB962C8B-B14F-4D97-AF65-F5344CB8AC3E}">
        <p14:creationId xmlns:p14="http://schemas.microsoft.com/office/powerpoint/2010/main" val="2309564294"/>
      </p:ext>
    </p:extLst>
  </p:cSld>
  <p:clrMapOvr>
    <a:masterClrMapping/>
  </p:clrMapOvr>
  <p:transition spd="slow"/>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1143000"/>
          </a:xfrm>
          <a:prstGeom prst="rect">
            <a:avLst/>
          </a:prstGeom>
        </p:spPr>
        <p:txBody>
          <a:bodyPr/>
          <a:lstStyle/>
          <a:p>
            <a:r>
              <a:rPr lang="zh-CN" altLang="en-US"/>
              <a:t>单击此处编辑母版标题样式</a:t>
            </a:r>
          </a:p>
        </p:txBody>
      </p:sp>
      <p:sp>
        <p:nvSpPr>
          <p:cNvPr id="3" name="内容占位符 2"/>
          <p:cNvSpPr>
            <a:spLocks noGrp="1"/>
          </p:cNvSpPr>
          <p:nvPr>
            <p:ph idx="1"/>
          </p:nvPr>
        </p:nvSpPr>
        <p:spPr>
          <a:xfrm>
            <a:off x="457200" y="1600200"/>
            <a:ext cx="8229600" cy="4525963"/>
          </a:xfrm>
          <a:prstGeom prst="rect">
            <a:avLst/>
          </a:prstGeo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lvl1pPr>
              <a:defRPr/>
            </a:lvl1pPr>
          </a:lstStyle>
          <a:p>
            <a:pPr>
              <a:defRPr/>
            </a:pPr>
            <a:fld id="{C74B924F-E89D-4D70-9D2C-1615734F1219}" type="datetime1">
              <a:rPr lang="zh-CN" altLang="en-US"/>
              <a:pPr>
                <a:defRPr/>
              </a:pPr>
              <a:t>2022/12/5</a:t>
            </a:fld>
            <a:endParaRPr lang="zh-CN" altLang="en-US"/>
          </a:p>
        </p:txBody>
      </p:sp>
      <p:sp>
        <p:nvSpPr>
          <p:cNvPr id="5" name="页脚占位符 4"/>
          <p:cNvSpPr>
            <a:spLocks noGrp="1"/>
          </p:cNvSpPr>
          <p:nvPr>
            <p:ph type="ftr" sz="quarter" idx="11"/>
          </p:nvPr>
        </p:nvSpPr>
        <p:spPr>
          <a:xfrm>
            <a:off x="3124200" y="6356350"/>
            <a:ext cx="2895600" cy="365125"/>
          </a:xfrm>
          <a:prstGeom prst="rect">
            <a:avLst/>
          </a:prstGeom>
        </p:spPr>
        <p:txBody>
          <a:bodyPr/>
          <a:lstStyle>
            <a:lvl1pPr eaLnBrk="1" fontAlgn="auto" hangingPunct="1">
              <a:spcBef>
                <a:spcPts val="0"/>
              </a:spcBef>
              <a:spcAft>
                <a:spcPts val="0"/>
              </a:spcAft>
              <a:defRPr>
                <a:latin typeface="+mn-lt"/>
                <a:ea typeface="+mn-ea"/>
              </a:defRPr>
            </a:lvl1pPr>
          </a:lstStyle>
          <a:p>
            <a:pPr>
              <a:defRPr/>
            </a:pPr>
            <a:r>
              <a:rPr lang="en-US" altLang="zh-CN"/>
              <a:t>18/39</a:t>
            </a:r>
            <a:endParaRPr lang="zh-CN" altLang="en-US"/>
          </a:p>
        </p:txBody>
      </p:sp>
      <p:sp>
        <p:nvSpPr>
          <p:cNvPr id="6" name="灯片编号占位符 5"/>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eaLnBrk="1" hangingPunct="1">
              <a:defRPr smtClean="0"/>
            </a:lvl1pPr>
          </a:lstStyle>
          <a:p>
            <a:pPr>
              <a:defRPr/>
            </a:pPr>
            <a:fld id="{2EA9BC2F-9227-4B56-AA4F-B6C7E3224BD3}" type="slidenum">
              <a:rPr lang="zh-CN" altLang="en-US"/>
              <a:pPr>
                <a:defRPr/>
              </a:pPr>
              <a:t>‹#›</a:t>
            </a:fld>
            <a:endParaRPr lang="zh-CN" altLang="en-US"/>
          </a:p>
        </p:txBody>
      </p:sp>
    </p:spTree>
    <p:extLst>
      <p:ext uri="{BB962C8B-B14F-4D97-AF65-F5344CB8AC3E}">
        <p14:creationId xmlns:p14="http://schemas.microsoft.com/office/powerpoint/2010/main" val="4276471504"/>
      </p:ext>
    </p:extLst>
  </p:cSld>
  <p:clrMapOvr>
    <a:masterClrMapping/>
  </p:clrMapOvr>
  <p:transition spd="slow"/>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zh-CN" altLang="en-US"/>
              <a:t>单击此处编辑母版标题样式</a:t>
            </a:r>
          </a:p>
        </p:txBody>
      </p:sp>
      <p:sp>
        <p:nvSpPr>
          <p:cNvPr id="3" name="文本占位符 2"/>
          <p:cNvSpPr>
            <a:spLocks noGrp="1"/>
          </p:cNvSpPr>
          <p:nvPr>
            <p:ph type="body" idx="1"/>
          </p:nvPr>
        </p:nvSpPr>
        <p:spPr>
          <a:xfrm>
            <a:off x="722313" y="2906713"/>
            <a:ext cx="7772400" cy="1500187"/>
          </a:xfrm>
          <a:prstGeom prst="rect">
            <a:avLst/>
          </a:prstGeo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CN" altLang="en-US"/>
              <a:t>单击此处编辑母版文本样式</a:t>
            </a:r>
          </a:p>
        </p:txBody>
      </p:sp>
      <p:sp>
        <p:nvSpPr>
          <p:cNvPr id="4" name="日期占位符 3"/>
          <p:cNvSpPr>
            <a:spLocks noGrp="1"/>
          </p:cNvSpPr>
          <p:nvPr>
            <p:ph type="dt" sz="half" idx="10"/>
          </p:nvPr>
        </p:nvSpPr>
        <p:spPr/>
        <p:txBody>
          <a:bodyPr/>
          <a:lstStyle>
            <a:lvl1pPr>
              <a:defRPr/>
            </a:lvl1pPr>
          </a:lstStyle>
          <a:p>
            <a:pPr>
              <a:defRPr/>
            </a:pPr>
            <a:fld id="{4FFE082C-D064-4189-A92F-EE61441B65DA}" type="datetime1">
              <a:rPr lang="zh-CN" altLang="en-US"/>
              <a:pPr>
                <a:defRPr/>
              </a:pPr>
              <a:t>2022/12/5</a:t>
            </a:fld>
            <a:endParaRPr lang="zh-CN" altLang="en-US"/>
          </a:p>
        </p:txBody>
      </p:sp>
      <p:sp>
        <p:nvSpPr>
          <p:cNvPr id="5" name="页脚占位符 4"/>
          <p:cNvSpPr>
            <a:spLocks noGrp="1"/>
          </p:cNvSpPr>
          <p:nvPr>
            <p:ph type="ftr" sz="quarter" idx="11"/>
          </p:nvPr>
        </p:nvSpPr>
        <p:spPr>
          <a:xfrm>
            <a:off x="3124200" y="6356350"/>
            <a:ext cx="2895600" cy="365125"/>
          </a:xfrm>
          <a:prstGeom prst="rect">
            <a:avLst/>
          </a:prstGeom>
        </p:spPr>
        <p:txBody>
          <a:bodyPr/>
          <a:lstStyle>
            <a:lvl1pPr eaLnBrk="1" fontAlgn="auto" hangingPunct="1">
              <a:spcBef>
                <a:spcPts val="0"/>
              </a:spcBef>
              <a:spcAft>
                <a:spcPts val="0"/>
              </a:spcAft>
              <a:defRPr>
                <a:latin typeface="+mn-lt"/>
                <a:ea typeface="+mn-ea"/>
              </a:defRPr>
            </a:lvl1pPr>
          </a:lstStyle>
          <a:p>
            <a:pPr>
              <a:defRPr/>
            </a:pPr>
            <a:r>
              <a:rPr lang="en-US" altLang="zh-CN"/>
              <a:t>18/39</a:t>
            </a:r>
            <a:endParaRPr lang="zh-CN" altLang="en-US"/>
          </a:p>
        </p:txBody>
      </p:sp>
      <p:sp>
        <p:nvSpPr>
          <p:cNvPr id="6" name="灯片编号占位符 5"/>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eaLnBrk="1" hangingPunct="1">
              <a:defRPr smtClean="0"/>
            </a:lvl1pPr>
          </a:lstStyle>
          <a:p>
            <a:pPr>
              <a:defRPr/>
            </a:pPr>
            <a:fld id="{6B111956-E94D-49DA-9458-E669AFFFEA58}" type="slidenum">
              <a:rPr lang="zh-CN" altLang="en-US"/>
              <a:pPr>
                <a:defRPr/>
              </a:pPr>
              <a:t>‹#›</a:t>
            </a:fld>
            <a:endParaRPr lang="zh-CN" altLang="en-US"/>
          </a:p>
        </p:txBody>
      </p:sp>
    </p:spTree>
    <p:extLst>
      <p:ext uri="{BB962C8B-B14F-4D97-AF65-F5344CB8AC3E}">
        <p14:creationId xmlns:p14="http://schemas.microsoft.com/office/powerpoint/2010/main" val="3911734042"/>
      </p:ext>
    </p:extLst>
  </p:cSld>
  <p:clrMapOvr>
    <a:masterClrMapping/>
  </p:clrMapOvr>
  <p:transition spd="slow"/>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1143000"/>
          </a:xfrm>
          <a:prstGeom prst="rect">
            <a:avLst/>
          </a:prstGeom>
        </p:spPr>
        <p:txBody>
          <a:bodyPr/>
          <a:lstStyle/>
          <a:p>
            <a:r>
              <a:rPr lang="zh-CN" altLang="en-US"/>
              <a:t>单击此处编辑母版标题样式</a:t>
            </a:r>
          </a:p>
        </p:txBody>
      </p:sp>
      <p:sp>
        <p:nvSpPr>
          <p:cNvPr id="3" name="内容占位符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内容占位符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日期占位符 4"/>
          <p:cNvSpPr>
            <a:spLocks noGrp="1"/>
          </p:cNvSpPr>
          <p:nvPr>
            <p:ph type="dt" sz="half" idx="10"/>
          </p:nvPr>
        </p:nvSpPr>
        <p:spPr/>
        <p:txBody>
          <a:bodyPr/>
          <a:lstStyle>
            <a:lvl1pPr>
              <a:defRPr/>
            </a:lvl1pPr>
          </a:lstStyle>
          <a:p>
            <a:pPr>
              <a:defRPr/>
            </a:pPr>
            <a:fld id="{396F2A62-A3CF-49C0-B34F-F4CF775FCBBD}" type="datetime1">
              <a:rPr lang="zh-CN" altLang="en-US"/>
              <a:pPr>
                <a:defRPr/>
              </a:pPr>
              <a:t>2022/12/5</a:t>
            </a:fld>
            <a:endParaRPr lang="zh-CN" altLang="en-US"/>
          </a:p>
        </p:txBody>
      </p:sp>
      <p:sp>
        <p:nvSpPr>
          <p:cNvPr id="6" name="页脚占位符 5"/>
          <p:cNvSpPr>
            <a:spLocks noGrp="1"/>
          </p:cNvSpPr>
          <p:nvPr>
            <p:ph type="ftr" sz="quarter" idx="11"/>
          </p:nvPr>
        </p:nvSpPr>
        <p:spPr>
          <a:xfrm>
            <a:off x="3124200" y="6356350"/>
            <a:ext cx="2895600" cy="365125"/>
          </a:xfrm>
          <a:prstGeom prst="rect">
            <a:avLst/>
          </a:prstGeom>
        </p:spPr>
        <p:txBody>
          <a:bodyPr/>
          <a:lstStyle>
            <a:lvl1pPr eaLnBrk="1" fontAlgn="auto" hangingPunct="1">
              <a:spcBef>
                <a:spcPts val="0"/>
              </a:spcBef>
              <a:spcAft>
                <a:spcPts val="0"/>
              </a:spcAft>
              <a:defRPr>
                <a:latin typeface="+mn-lt"/>
                <a:ea typeface="+mn-ea"/>
              </a:defRPr>
            </a:lvl1pPr>
          </a:lstStyle>
          <a:p>
            <a:pPr>
              <a:defRPr/>
            </a:pPr>
            <a:r>
              <a:rPr lang="en-US" altLang="zh-CN"/>
              <a:t>18/39</a:t>
            </a:r>
            <a:endParaRPr lang="zh-CN" altLang="en-US"/>
          </a:p>
        </p:txBody>
      </p:sp>
      <p:sp>
        <p:nvSpPr>
          <p:cNvPr id="7" name="灯片编号占位符 6"/>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eaLnBrk="1" hangingPunct="1">
              <a:defRPr smtClean="0"/>
            </a:lvl1pPr>
          </a:lstStyle>
          <a:p>
            <a:pPr>
              <a:defRPr/>
            </a:pPr>
            <a:fld id="{AF00F449-5E78-42D0-96C7-8AC0F42FB49F}" type="slidenum">
              <a:rPr lang="zh-CN" altLang="en-US"/>
              <a:pPr>
                <a:defRPr/>
              </a:pPr>
              <a:t>‹#›</a:t>
            </a:fld>
            <a:endParaRPr lang="zh-CN" altLang="en-US"/>
          </a:p>
        </p:txBody>
      </p:sp>
    </p:spTree>
    <p:extLst>
      <p:ext uri="{BB962C8B-B14F-4D97-AF65-F5344CB8AC3E}">
        <p14:creationId xmlns:p14="http://schemas.microsoft.com/office/powerpoint/2010/main" val="78284381"/>
      </p:ext>
    </p:extLst>
  </p:cSld>
  <p:clrMapOvr>
    <a:masterClrMapping/>
  </p:clrMapOvr>
  <p:transition spd="slow"/>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1143000"/>
          </a:xfrm>
          <a:prstGeom prst="rect">
            <a:avLst/>
          </a:prstGeom>
        </p:spPr>
        <p:txBody>
          <a:bodyPr/>
          <a:lstStyle>
            <a:lvl1pPr>
              <a:defRPr/>
            </a:lvl1pPr>
          </a:lstStyle>
          <a:p>
            <a:r>
              <a:rPr lang="zh-CN" altLang="en-US"/>
              <a:t>单击此处编辑母版标题样式</a:t>
            </a:r>
          </a:p>
        </p:txBody>
      </p:sp>
      <p:sp>
        <p:nvSpPr>
          <p:cNvPr id="3" name="文本占位符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4" name="内容占位符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文本占位符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6" name="内容占位符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7" name="日期占位符 6"/>
          <p:cNvSpPr>
            <a:spLocks noGrp="1"/>
          </p:cNvSpPr>
          <p:nvPr>
            <p:ph type="dt" sz="half" idx="10"/>
          </p:nvPr>
        </p:nvSpPr>
        <p:spPr/>
        <p:txBody>
          <a:bodyPr/>
          <a:lstStyle>
            <a:lvl1pPr>
              <a:defRPr/>
            </a:lvl1pPr>
          </a:lstStyle>
          <a:p>
            <a:pPr>
              <a:defRPr/>
            </a:pPr>
            <a:fld id="{EB0044C8-E568-44BF-A9DA-FF55DEFAEA3D}" type="datetime1">
              <a:rPr lang="zh-CN" altLang="en-US"/>
              <a:pPr>
                <a:defRPr/>
              </a:pPr>
              <a:t>2022/12/5</a:t>
            </a:fld>
            <a:endParaRPr lang="zh-CN" altLang="en-US"/>
          </a:p>
        </p:txBody>
      </p:sp>
      <p:sp>
        <p:nvSpPr>
          <p:cNvPr id="8" name="页脚占位符 7"/>
          <p:cNvSpPr>
            <a:spLocks noGrp="1"/>
          </p:cNvSpPr>
          <p:nvPr>
            <p:ph type="ftr" sz="quarter" idx="11"/>
          </p:nvPr>
        </p:nvSpPr>
        <p:spPr>
          <a:xfrm>
            <a:off x="3124200" y="6356350"/>
            <a:ext cx="2895600" cy="365125"/>
          </a:xfrm>
          <a:prstGeom prst="rect">
            <a:avLst/>
          </a:prstGeom>
        </p:spPr>
        <p:txBody>
          <a:bodyPr/>
          <a:lstStyle>
            <a:lvl1pPr eaLnBrk="1" fontAlgn="auto" hangingPunct="1">
              <a:spcBef>
                <a:spcPts val="0"/>
              </a:spcBef>
              <a:spcAft>
                <a:spcPts val="0"/>
              </a:spcAft>
              <a:defRPr>
                <a:latin typeface="+mn-lt"/>
                <a:ea typeface="+mn-ea"/>
              </a:defRPr>
            </a:lvl1pPr>
          </a:lstStyle>
          <a:p>
            <a:pPr>
              <a:defRPr/>
            </a:pPr>
            <a:r>
              <a:rPr lang="en-US" altLang="zh-CN"/>
              <a:t>18/39</a:t>
            </a:r>
            <a:endParaRPr lang="zh-CN" altLang="en-US"/>
          </a:p>
        </p:txBody>
      </p:sp>
      <p:sp>
        <p:nvSpPr>
          <p:cNvPr id="9" name="灯片编号占位符 8"/>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eaLnBrk="1" hangingPunct="1">
              <a:defRPr smtClean="0"/>
            </a:lvl1pPr>
          </a:lstStyle>
          <a:p>
            <a:pPr>
              <a:defRPr/>
            </a:pPr>
            <a:fld id="{6151399E-2902-4FDD-8197-8632041321A9}" type="slidenum">
              <a:rPr lang="zh-CN" altLang="en-US"/>
              <a:pPr>
                <a:defRPr/>
              </a:pPr>
              <a:t>‹#›</a:t>
            </a:fld>
            <a:endParaRPr lang="zh-CN" altLang="en-US"/>
          </a:p>
        </p:txBody>
      </p:sp>
    </p:spTree>
    <p:extLst>
      <p:ext uri="{BB962C8B-B14F-4D97-AF65-F5344CB8AC3E}">
        <p14:creationId xmlns:p14="http://schemas.microsoft.com/office/powerpoint/2010/main" val="378057024"/>
      </p:ext>
    </p:extLst>
  </p:cSld>
  <p:clrMapOvr>
    <a:masterClrMapping/>
  </p:clrMapOvr>
  <p:transition spd="slow"/>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1143000"/>
          </a:xfrm>
          <a:prstGeom prst="rect">
            <a:avLst/>
          </a:prstGeom>
        </p:spPr>
        <p:txBody>
          <a:bodyPr/>
          <a:lstStyle/>
          <a:p>
            <a:r>
              <a:rPr lang="zh-CN" altLang="en-US"/>
              <a:t>单击此处编辑母版标题样式</a:t>
            </a:r>
          </a:p>
        </p:txBody>
      </p:sp>
      <p:sp>
        <p:nvSpPr>
          <p:cNvPr id="3" name="日期占位符 2"/>
          <p:cNvSpPr>
            <a:spLocks noGrp="1"/>
          </p:cNvSpPr>
          <p:nvPr>
            <p:ph type="dt" sz="half" idx="10"/>
          </p:nvPr>
        </p:nvSpPr>
        <p:spPr/>
        <p:txBody>
          <a:bodyPr/>
          <a:lstStyle>
            <a:lvl1pPr>
              <a:defRPr/>
            </a:lvl1pPr>
          </a:lstStyle>
          <a:p>
            <a:pPr>
              <a:defRPr/>
            </a:pPr>
            <a:fld id="{60579B5E-D954-4F05-8227-0D4E2188F691}" type="datetime1">
              <a:rPr lang="zh-CN" altLang="en-US"/>
              <a:pPr>
                <a:defRPr/>
              </a:pPr>
              <a:t>2022/12/5</a:t>
            </a:fld>
            <a:endParaRPr lang="zh-CN" altLang="en-US"/>
          </a:p>
        </p:txBody>
      </p:sp>
      <p:sp>
        <p:nvSpPr>
          <p:cNvPr id="4" name="页脚占位符 3"/>
          <p:cNvSpPr>
            <a:spLocks noGrp="1"/>
          </p:cNvSpPr>
          <p:nvPr>
            <p:ph type="ftr" sz="quarter" idx="11"/>
          </p:nvPr>
        </p:nvSpPr>
        <p:spPr>
          <a:xfrm>
            <a:off x="3124200" y="6356350"/>
            <a:ext cx="2895600" cy="365125"/>
          </a:xfrm>
          <a:prstGeom prst="rect">
            <a:avLst/>
          </a:prstGeom>
        </p:spPr>
        <p:txBody>
          <a:bodyPr/>
          <a:lstStyle>
            <a:lvl1pPr eaLnBrk="1" fontAlgn="auto" hangingPunct="1">
              <a:spcBef>
                <a:spcPts val="0"/>
              </a:spcBef>
              <a:spcAft>
                <a:spcPts val="0"/>
              </a:spcAft>
              <a:defRPr>
                <a:latin typeface="+mn-lt"/>
                <a:ea typeface="+mn-ea"/>
              </a:defRPr>
            </a:lvl1pPr>
          </a:lstStyle>
          <a:p>
            <a:pPr>
              <a:defRPr/>
            </a:pPr>
            <a:r>
              <a:rPr lang="en-US" altLang="zh-CN"/>
              <a:t>18/39</a:t>
            </a:r>
            <a:endParaRPr lang="zh-CN" altLang="en-US"/>
          </a:p>
        </p:txBody>
      </p:sp>
      <p:sp>
        <p:nvSpPr>
          <p:cNvPr id="5" name="灯片编号占位符 4"/>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eaLnBrk="1" hangingPunct="1">
              <a:defRPr smtClean="0"/>
            </a:lvl1pPr>
          </a:lstStyle>
          <a:p>
            <a:pPr>
              <a:defRPr/>
            </a:pPr>
            <a:fld id="{7D81D47F-5865-492D-854A-0CA774768196}" type="slidenum">
              <a:rPr lang="zh-CN" altLang="en-US"/>
              <a:pPr>
                <a:defRPr/>
              </a:pPr>
              <a:t>‹#›</a:t>
            </a:fld>
            <a:endParaRPr lang="zh-CN" altLang="en-US"/>
          </a:p>
        </p:txBody>
      </p:sp>
    </p:spTree>
    <p:extLst>
      <p:ext uri="{BB962C8B-B14F-4D97-AF65-F5344CB8AC3E}">
        <p14:creationId xmlns:p14="http://schemas.microsoft.com/office/powerpoint/2010/main" val="2906771674"/>
      </p:ext>
    </p:extLst>
  </p:cSld>
  <p:clrMapOvr>
    <a:masterClrMapping/>
  </p:clrMapOvr>
  <p:transition spd="slow"/>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lvl1pPr>
              <a:defRPr/>
            </a:lvl1pPr>
          </a:lstStyle>
          <a:p>
            <a:pPr>
              <a:defRPr/>
            </a:pPr>
            <a:fld id="{28885900-5A3E-4E58-9CD8-DA6E19D4FA44}" type="datetime1">
              <a:rPr lang="zh-CN" altLang="en-US"/>
              <a:pPr>
                <a:defRPr/>
              </a:pPr>
              <a:t>2022/12/5</a:t>
            </a:fld>
            <a:endParaRPr lang="zh-CN" altLang="en-US"/>
          </a:p>
        </p:txBody>
      </p:sp>
      <p:sp>
        <p:nvSpPr>
          <p:cNvPr id="3" name="页脚占位符 2"/>
          <p:cNvSpPr>
            <a:spLocks noGrp="1"/>
          </p:cNvSpPr>
          <p:nvPr>
            <p:ph type="ftr" sz="quarter" idx="11"/>
          </p:nvPr>
        </p:nvSpPr>
        <p:spPr>
          <a:xfrm>
            <a:off x="3124200" y="6356350"/>
            <a:ext cx="2895600" cy="365125"/>
          </a:xfrm>
          <a:prstGeom prst="rect">
            <a:avLst/>
          </a:prstGeom>
        </p:spPr>
        <p:txBody>
          <a:bodyPr/>
          <a:lstStyle>
            <a:lvl1pPr eaLnBrk="1" fontAlgn="auto" hangingPunct="1">
              <a:spcBef>
                <a:spcPts val="0"/>
              </a:spcBef>
              <a:spcAft>
                <a:spcPts val="0"/>
              </a:spcAft>
              <a:defRPr>
                <a:latin typeface="+mn-lt"/>
                <a:ea typeface="+mn-ea"/>
              </a:defRPr>
            </a:lvl1pPr>
          </a:lstStyle>
          <a:p>
            <a:pPr>
              <a:defRPr/>
            </a:pPr>
            <a:r>
              <a:rPr lang="en-US" altLang="zh-CN"/>
              <a:t>18/39</a:t>
            </a:r>
            <a:endParaRPr lang="zh-CN" altLang="en-US"/>
          </a:p>
        </p:txBody>
      </p:sp>
      <p:sp>
        <p:nvSpPr>
          <p:cNvPr id="4" name="灯片编号占位符 3"/>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eaLnBrk="1" hangingPunct="1">
              <a:defRPr smtClean="0"/>
            </a:lvl1pPr>
          </a:lstStyle>
          <a:p>
            <a:pPr>
              <a:defRPr/>
            </a:pPr>
            <a:fld id="{EE0546DB-66E3-46F8-8FFC-674681C9E512}" type="slidenum">
              <a:rPr lang="zh-CN" altLang="en-US"/>
              <a:pPr>
                <a:defRPr/>
              </a:pPr>
              <a:t>‹#›</a:t>
            </a:fld>
            <a:endParaRPr lang="zh-CN" altLang="en-US"/>
          </a:p>
        </p:txBody>
      </p:sp>
    </p:spTree>
    <p:extLst>
      <p:ext uri="{BB962C8B-B14F-4D97-AF65-F5344CB8AC3E}">
        <p14:creationId xmlns:p14="http://schemas.microsoft.com/office/powerpoint/2010/main" val="2141298360"/>
      </p:ext>
    </p:extLst>
  </p:cSld>
  <p:clrMapOvr>
    <a:masterClrMapping/>
  </p:clrMapOvr>
  <p:transition spd="slow"/>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457200" y="273050"/>
            <a:ext cx="3008313" cy="1162050"/>
          </a:xfrm>
          <a:prstGeom prst="rect">
            <a:avLst/>
          </a:prstGeom>
        </p:spPr>
        <p:txBody>
          <a:bodyPr anchor="b"/>
          <a:lstStyle>
            <a:lvl1pPr algn="l">
              <a:defRPr sz="2000" b="1"/>
            </a:lvl1pPr>
          </a:lstStyle>
          <a:p>
            <a:r>
              <a:rPr lang="zh-CN" altLang="en-US"/>
              <a:t>单击此处编辑母版标题样式</a:t>
            </a:r>
          </a:p>
        </p:txBody>
      </p:sp>
      <p:sp>
        <p:nvSpPr>
          <p:cNvPr id="3" name="内容占位符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文本占位符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a:t>单击此处编辑母版文本样式</a:t>
            </a:r>
          </a:p>
        </p:txBody>
      </p:sp>
      <p:sp>
        <p:nvSpPr>
          <p:cNvPr id="5" name="日期占位符 4"/>
          <p:cNvSpPr>
            <a:spLocks noGrp="1"/>
          </p:cNvSpPr>
          <p:nvPr>
            <p:ph type="dt" sz="half" idx="10"/>
          </p:nvPr>
        </p:nvSpPr>
        <p:spPr/>
        <p:txBody>
          <a:bodyPr/>
          <a:lstStyle>
            <a:lvl1pPr>
              <a:defRPr/>
            </a:lvl1pPr>
          </a:lstStyle>
          <a:p>
            <a:pPr>
              <a:defRPr/>
            </a:pPr>
            <a:fld id="{6E8D342B-1C14-4F99-8978-E59E06B2B427}" type="datetime1">
              <a:rPr lang="zh-CN" altLang="en-US"/>
              <a:pPr>
                <a:defRPr/>
              </a:pPr>
              <a:t>2022/12/5</a:t>
            </a:fld>
            <a:endParaRPr lang="zh-CN" altLang="en-US"/>
          </a:p>
        </p:txBody>
      </p:sp>
      <p:sp>
        <p:nvSpPr>
          <p:cNvPr id="6" name="页脚占位符 5"/>
          <p:cNvSpPr>
            <a:spLocks noGrp="1"/>
          </p:cNvSpPr>
          <p:nvPr>
            <p:ph type="ftr" sz="quarter" idx="11"/>
          </p:nvPr>
        </p:nvSpPr>
        <p:spPr>
          <a:xfrm>
            <a:off x="3124200" y="6356350"/>
            <a:ext cx="2895600" cy="365125"/>
          </a:xfrm>
          <a:prstGeom prst="rect">
            <a:avLst/>
          </a:prstGeom>
        </p:spPr>
        <p:txBody>
          <a:bodyPr/>
          <a:lstStyle>
            <a:lvl1pPr eaLnBrk="1" fontAlgn="auto" hangingPunct="1">
              <a:spcBef>
                <a:spcPts val="0"/>
              </a:spcBef>
              <a:spcAft>
                <a:spcPts val="0"/>
              </a:spcAft>
              <a:defRPr>
                <a:latin typeface="+mn-lt"/>
                <a:ea typeface="+mn-ea"/>
              </a:defRPr>
            </a:lvl1pPr>
          </a:lstStyle>
          <a:p>
            <a:pPr>
              <a:defRPr/>
            </a:pPr>
            <a:r>
              <a:rPr lang="en-US" altLang="zh-CN"/>
              <a:t>18/39</a:t>
            </a:r>
            <a:endParaRPr lang="zh-CN" altLang="en-US"/>
          </a:p>
        </p:txBody>
      </p:sp>
      <p:sp>
        <p:nvSpPr>
          <p:cNvPr id="7" name="灯片编号占位符 6"/>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eaLnBrk="1" hangingPunct="1">
              <a:defRPr smtClean="0"/>
            </a:lvl1pPr>
          </a:lstStyle>
          <a:p>
            <a:pPr>
              <a:defRPr/>
            </a:pPr>
            <a:fld id="{33E1F2B4-7B26-4B46-832B-5B9D31E64550}" type="slidenum">
              <a:rPr lang="zh-CN" altLang="en-US"/>
              <a:pPr>
                <a:defRPr/>
              </a:pPr>
              <a:t>‹#›</a:t>
            </a:fld>
            <a:endParaRPr lang="zh-CN" altLang="en-US"/>
          </a:p>
        </p:txBody>
      </p:sp>
    </p:spTree>
    <p:extLst>
      <p:ext uri="{BB962C8B-B14F-4D97-AF65-F5344CB8AC3E}">
        <p14:creationId xmlns:p14="http://schemas.microsoft.com/office/powerpoint/2010/main" val="1440692641"/>
      </p:ext>
    </p:extLst>
  </p:cSld>
  <p:clrMapOvr>
    <a:masterClrMapping/>
  </p:clrMapOvr>
  <p:transition spd="slow"/>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1792288" y="4800600"/>
            <a:ext cx="5486400" cy="566738"/>
          </a:xfrm>
          <a:prstGeom prst="rect">
            <a:avLst/>
          </a:prstGeom>
        </p:spPr>
        <p:txBody>
          <a:bodyPr anchor="b"/>
          <a:lstStyle>
            <a:lvl1pPr algn="l">
              <a:defRPr sz="2000" b="1"/>
            </a:lvl1pPr>
          </a:lstStyle>
          <a:p>
            <a:r>
              <a:rPr lang="zh-CN" altLang="en-US"/>
              <a:t>单击此处编辑母版标题样式</a:t>
            </a:r>
          </a:p>
        </p:txBody>
      </p:sp>
      <p:sp>
        <p:nvSpPr>
          <p:cNvPr id="3" name="图片占位符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zh-CN" altLang="en-US" noProof="0"/>
          </a:p>
        </p:txBody>
      </p:sp>
      <p:sp>
        <p:nvSpPr>
          <p:cNvPr id="4" name="文本占位符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a:t>单击此处编辑母版文本样式</a:t>
            </a:r>
          </a:p>
        </p:txBody>
      </p:sp>
      <p:sp>
        <p:nvSpPr>
          <p:cNvPr id="5" name="日期占位符 4"/>
          <p:cNvSpPr>
            <a:spLocks noGrp="1"/>
          </p:cNvSpPr>
          <p:nvPr>
            <p:ph type="dt" sz="half" idx="10"/>
          </p:nvPr>
        </p:nvSpPr>
        <p:spPr/>
        <p:txBody>
          <a:bodyPr/>
          <a:lstStyle>
            <a:lvl1pPr>
              <a:defRPr/>
            </a:lvl1pPr>
          </a:lstStyle>
          <a:p>
            <a:pPr>
              <a:defRPr/>
            </a:pPr>
            <a:fld id="{DCFE31AD-BB99-47AB-9FBD-847DE02E690A}" type="datetime1">
              <a:rPr lang="zh-CN" altLang="en-US"/>
              <a:pPr>
                <a:defRPr/>
              </a:pPr>
              <a:t>2022/12/5</a:t>
            </a:fld>
            <a:endParaRPr lang="zh-CN" altLang="en-US"/>
          </a:p>
        </p:txBody>
      </p:sp>
      <p:sp>
        <p:nvSpPr>
          <p:cNvPr id="6" name="页脚占位符 5"/>
          <p:cNvSpPr>
            <a:spLocks noGrp="1"/>
          </p:cNvSpPr>
          <p:nvPr>
            <p:ph type="ftr" sz="quarter" idx="11"/>
          </p:nvPr>
        </p:nvSpPr>
        <p:spPr>
          <a:xfrm>
            <a:off x="3124200" y="6356350"/>
            <a:ext cx="2895600" cy="365125"/>
          </a:xfrm>
          <a:prstGeom prst="rect">
            <a:avLst/>
          </a:prstGeom>
        </p:spPr>
        <p:txBody>
          <a:bodyPr/>
          <a:lstStyle>
            <a:lvl1pPr eaLnBrk="1" fontAlgn="auto" hangingPunct="1">
              <a:spcBef>
                <a:spcPts val="0"/>
              </a:spcBef>
              <a:spcAft>
                <a:spcPts val="0"/>
              </a:spcAft>
              <a:defRPr>
                <a:latin typeface="+mn-lt"/>
                <a:ea typeface="+mn-ea"/>
              </a:defRPr>
            </a:lvl1pPr>
          </a:lstStyle>
          <a:p>
            <a:pPr>
              <a:defRPr/>
            </a:pPr>
            <a:r>
              <a:rPr lang="en-US" altLang="zh-CN"/>
              <a:t>18/39</a:t>
            </a:r>
            <a:endParaRPr lang="zh-CN" altLang="en-US"/>
          </a:p>
        </p:txBody>
      </p:sp>
      <p:sp>
        <p:nvSpPr>
          <p:cNvPr id="7" name="灯片编号占位符 6"/>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eaLnBrk="1" hangingPunct="1">
              <a:defRPr smtClean="0"/>
            </a:lvl1pPr>
          </a:lstStyle>
          <a:p>
            <a:pPr>
              <a:defRPr/>
            </a:pPr>
            <a:fld id="{BB35F8CD-72AD-4CD7-97BB-F87DBB84E406}" type="slidenum">
              <a:rPr lang="zh-CN" altLang="en-US"/>
              <a:pPr>
                <a:defRPr/>
              </a:pPr>
              <a:t>‹#›</a:t>
            </a:fld>
            <a:endParaRPr lang="zh-CN" altLang="en-US"/>
          </a:p>
        </p:txBody>
      </p:sp>
    </p:spTree>
    <p:extLst>
      <p:ext uri="{BB962C8B-B14F-4D97-AF65-F5344CB8AC3E}">
        <p14:creationId xmlns:p14="http://schemas.microsoft.com/office/powerpoint/2010/main" val="1406699107"/>
      </p:ext>
    </p:extLst>
  </p:cSld>
  <p:clrMapOvr>
    <a:masterClrMapping/>
  </p:clrMapOvr>
  <p:transition spd="slow"/>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hyperlink" Target="http://www.pinzhi.org/forum.php?mod=viewthread&amp;tid=72338" TargetMode="Externa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 name="日期占位符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eaLnBrk="1" fontAlgn="auto" hangingPunct="1">
              <a:spcBef>
                <a:spcPts val="0"/>
              </a:spcBef>
              <a:spcAft>
                <a:spcPts val="0"/>
              </a:spcAft>
              <a:defRPr sz="1200">
                <a:solidFill>
                  <a:schemeClr val="tx1">
                    <a:tint val="75000"/>
                  </a:schemeClr>
                </a:solidFill>
                <a:latin typeface="+mn-lt"/>
                <a:ea typeface="+mn-ea"/>
              </a:defRPr>
            </a:lvl1pPr>
          </a:lstStyle>
          <a:p>
            <a:pPr>
              <a:defRPr/>
            </a:pPr>
            <a:fld id="{6D10756E-6EFF-4F1C-89C8-3F9BEEC7465A}" type="datetime1">
              <a:rPr lang="zh-CN" altLang="en-US"/>
              <a:pPr>
                <a:defRPr/>
              </a:pPr>
              <a:t>2022/12/5</a:t>
            </a:fld>
            <a:endParaRPr lang="zh-CN" altLang="en-US"/>
          </a:p>
        </p:txBody>
      </p:sp>
      <p:sp>
        <p:nvSpPr>
          <p:cNvPr id="1027" name="Line 11"/>
          <p:cNvSpPr>
            <a:spLocks noChangeShapeType="1"/>
          </p:cNvSpPr>
          <p:nvPr userDrawn="1"/>
        </p:nvSpPr>
        <p:spPr bwMode="auto">
          <a:xfrm>
            <a:off x="0" y="608013"/>
            <a:ext cx="9144000" cy="0"/>
          </a:xfrm>
          <a:prstGeom prst="line">
            <a:avLst/>
          </a:prstGeom>
          <a:noFill/>
          <a:ln w="57150" cmpd="thickThin">
            <a:solidFill>
              <a:schemeClr val="accent2"/>
            </a:solidFill>
            <a:round/>
            <a:headEnd/>
            <a:tailEnd/>
          </a:ln>
        </p:spPr>
        <p:txBody>
          <a:bodyPr/>
          <a:lstStyle/>
          <a:p>
            <a:pPr>
              <a:defRPr/>
            </a:pPr>
            <a:endParaRPr lang="zh-CN" altLang="en-US"/>
          </a:p>
        </p:txBody>
      </p:sp>
      <p:sp>
        <p:nvSpPr>
          <p:cNvPr id="1028" name="矩形 7">
            <a:hlinkClick r:id="rId13"/>
          </p:cNvPr>
          <p:cNvSpPr>
            <a:spLocks noChangeArrowheads="1"/>
          </p:cNvSpPr>
          <p:nvPr userDrawn="1"/>
        </p:nvSpPr>
        <p:spPr bwMode="auto">
          <a:xfrm>
            <a:off x="1907704" y="115888"/>
            <a:ext cx="4751859" cy="360362"/>
          </a:xfrm>
          <a:prstGeom prst="rect">
            <a:avLst/>
          </a:prstGeom>
          <a:noFill/>
          <a:ln>
            <a:noFill/>
          </a:ln>
        </p:spPr>
        <p:txBody>
          <a:bodyPr wrap="none" lIns="90000" tIns="46800" rIns="90000" bIns="46800" anchor="ct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fontAlgn="base">
              <a:spcBef>
                <a:spcPct val="0"/>
              </a:spcBef>
              <a:spcAft>
                <a:spcPct val="0"/>
              </a:spcAft>
              <a:defRPr>
                <a:solidFill>
                  <a:schemeClr val="tx1"/>
                </a:solidFill>
                <a:latin typeface="Calibri" panose="020F0502020204030204" pitchFamily="34" charset="0"/>
                <a:ea typeface="宋体" panose="02010600030101010101" pitchFamily="2" charset="-122"/>
              </a:defRPr>
            </a:lvl6pPr>
            <a:lvl7pPr marL="2971800" indent="-228600" fontAlgn="base">
              <a:spcBef>
                <a:spcPct val="0"/>
              </a:spcBef>
              <a:spcAft>
                <a:spcPct val="0"/>
              </a:spcAft>
              <a:defRPr>
                <a:solidFill>
                  <a:schemeClr val="tx1"/>
                </a:solidFill>
                <a:latin typeface="Calibri" panose="020F0502020204030204" pitchFamily="34" charset="0"/>
                <a:ea typeface="宋体" panose="02010600030101010101" pitchFamily="2" charset="-122"/>
              </a:defRPr>
            </a:lvl7pPr>
            <a:lvl8pPr marL="3429000" indent="-228600" fontAlgn="base">
              <a:spcBef>
                <a:spcPct val="0"/>
              </a:spcBef>
              <a:spcAft>
                <a:spcPct val="0"/>
              </a:spcAft>
              <a:defRPr>
                <a:solidFill>
                  <a:schemeClr val="tx1"/>
                </a:solidFill>
                <a:latin typeface="Calibri" panose="020F0502020204030204" pitchFamily="34" charset="0"/>
                <a:ea typeface="宋体" panose="02010600030101010101" pitchFamily="2" charset="-122"/>
              </a:defRPr>
            </a:lvl8pPr>
            <a:lvl9pPr marL="3886200" indent="-228600" fontAlgn="base">
              <a:spcBef>
                <a:spcPct val="0"/>
              </a:spcBef>
              <a:spcAft>
                <a:spcPct val="0"/>
              </a:spcAft>
              <a:defRPr>
                <a:solidFill>
                  <a:schemeClr val="tx1"/>
                </a:solidFill>
                <a:latin typeface="Calibri" panose="020F0502020204030204" pitchFamily="34" charset="0"/>
                <a:ea typeface="宋体" panose="02010600030101010101" pitchFamily="2" charset="-122"/>
              </a:defRPr>
            </a:lvl9pPr>
          </a:lstStyle>
          <a:p>
            <a:pPr algn="ctr" eaLnBrk="1" hangingPunct="1">
              <a:defRPr/>
            </a:pPr>
            <a:r>
              <a:rPr kumimoji="1" lang="zh-CN" altLang="en-US" sz="1600" b="1" dirty="0">
                <a:solidFill>
                  <a:srgbClr val="0000CC"/>
                </a:solidFill>
                <a:latin typeface="Arial" panose="020B0604020202020204" pitchFamily="34" charset="0"/>
                <a:ea typeface="HGP創英角ｺﾞｼｯｸUB" panose="020B0900000000000000" pitchFamily="34" charset="-128"/>
              </a:rPr>
              <a:t>过程分析</a:t>
            </a:r>
            <a:r>
              <a:rPr kumimoji="1" lang="en-US" altLang="zh-CN" sz="1600" b="1" dirty="0">
                <a:solidFill>
                  <a:srgbClr val="0000CC"/>
                </a:solidFill>
                <a:latin typeface="Arial" panose="020B0604020202020204" pitchFamily="34" charset="0"/>
                <a:ea typeface="HGP創英角ｺﾞｼｯｸUB" panose="020B0900000000000000" pitchFamily="34" charset="-128"/>
              </a:rPr>
              <a:t>-</a:t>
            </a:r>
            <a:r>
              <a:rPr kumimoji="1" lang="zh-CN" altLang="en-US" sz="1600" b="1" dirty="0">
                <a:solidFill>
                  <a:srgbClr val="0000CC"/>
                </a:solidFill>
                <a:latin typeface="Arial" panose="020B0604020202020204" pitchFamily="34" charset="0"/>
                <a:ea typeface="HGP創英角ｺﾞｼｯｸUB" panose="020B0900000000000000" pitchFamily="34" charset="-128"/>
              </a:rPr>
              <a:t>乌龟图</a:t>
            </a:r>
          </a:p>
        </p:txBody>
      </p:sp>
    </p:spTree>
  </p:cSld>
  <p:clrMap bg1="lt1" tx1="dk1" bg2="lt2" tx2="dk2" accent1="accent1" accent2="accent2" accent3="accent3" accent4="accent4" accent5="accent5" accent6="accent6" hlink="hlink" folHlink="folHlink"/>
  <p:sldLayoutIdLst>
    <p:sldLayoutId id="2147483979" r:id="rId1"/>
    <p:sldLayoutId id="2147483980" r:id="rId2"/>
    <p:sldLayoutId id="2147483981" r:id="rId3"/>
    <p:sldLayoutId id="2147483982" r:id="rId4"/>
    <p:sldLayoutId id="2147483983" r:id="rId5"/>
    <p:sldLayoutId id="2147483984" r:id="rId6"/>
    <p:sldLayoutId id="2147483985" r:id="rId7"/>
    <p:sldLayoutId id="2147483986" r:id="rId8"/>
    <p:sldLayoutId id="2147483987" r:id="rId9"/>
    <p:sldLayoutId id="2147483988" r:id="rId10"/>
    <p:sldLayoutId id="2147483989" r:id="rId11"/>
  </p:sldLayoutIdLst>
  <p:transition spd="slow"/>
  <p:hf sldNum="0" hdr="0" ftr="0" dt="0"/>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anose="020F0502020204030204" pitchFamily="34" charset="0"/>
          <a:ea typeface="宋体" panose="02010600030101010101" pitchFamily="2" charset="-122"/>
        </a:defRPr>
      </a:lvl2pPr>
      <a:lvl3pPr algn="ctr" rtl="0" eaLnBrk="0" fontAlgn="base" hangingPunct="0">
        <a:spcBef>
          <a:spcPct val="0"/>
        </a:spcBef>
        <a:spcAft>
          <a:spcPct val="0"/>
        </a:spcAft>
        <a:defRPr sz="4400">
          <a:solidFill>
            <a:schemeClr val="tx1"/>
          </a:solidFill>
          <a:latin typeface="Calibri" panose="020F0502020204030204" pitchFamily="34" charset="0"/>
          <a:ea typeface="宋体" panose="02010600030101010101" pitchFamily="2" charset="-122"/>
        </a:defRPr>
      </a:lvl3pPr>
      <a:lvl4pPr algn="ctr" rtl="0" eaLnBrk="0" fontAlgn="base" hangingPunct="0">
        <a:spcBef>
          <a:spcPct val="0"/>
        </a:spcBef>
        <a:spcAft>
          <a:spcPct val="0"/>
        </a:spcAft>
        <a:defRPr sz="4400">
          <a:solidFill>
            <a:schemeClr val="tx1"/>
          </a:solidFill>
          <a:latin typeface="Calibri" panose="020F0502020204030204" pitchFamily="34" charset="0"/>
          <a:ea typeface="宋体" panose="02010600030101010101" pitchFamily="2" charset="-122"/>
        </a:defRPr>
      </a:lvl4pPr>
      <a:lvl5pPr algn="ctr" rtl="0" eaLnBrk="0" fontAlgn="base" hangingPunct="0">
        <a:spcBef>
          <a:spcPct val="0"/>
        </a:spcBef>
        <a:spcAft>
          <a:spcPct val="0"/>
        </a:spcAft>
        <a:defRPr sz="4400">
          <a:solidFill>
            <a:schemeClr val="tx1"/>
          </a:solidFill>
          <a:latin typeface="Calibri" panose="020F0502020204030204" pitchFamily="34" charset="0"/>
          <a:ea typeface="宋体" panose="02010600030101010101" pitchFamily="2" charset="-122"/>
        </a:defRPr>
      </a:lvl5pPr>
      <a:lvl6pPr marL="457200" algn="ctr" rtl="0" fontAlgn="base">
        <a:spcBef>
          <a:spcPct val="0"/>
        </a:spcBef>
        <a:spcAft>
          <a:spcPct val="0"/>
        </a:spcAft>
        <a:defRPr sz="4400">
          <a:solidFill>
            <a:schemeClr val="tx1"/>
          </a:solidFill>
          <a:latin typeface="Calibri" panose="020F0502020204030204" pitchFamily="34" charset="0"/>
          <a:ea typeface="宋体" panose="02010600030101010101" pitchFamily="2" charset="-122"/>
        </a:defRPr>
      </a:lvl6pPr>
      <a:lvl7pPr marL="914400" algn="ctr" rtl="0" fontAlgn="base">
        <a:spcBef>
          <a:spcPct val="0"/>
        </a:spcBef>
        <a:spcAft>
          <a:spcPct val="0"/>
        </a:spcAft>
        <a:defRPr sz="4400">
          <a:solidFill>
            <a:schemeClr val="tx1"/>
          </a:solidFill>
          <a:latin typeface="Calibri" panose="020F0502020204030204" pitchFamily="34" charset="0"/>
          <a:ea typeface="宋体" panose="02010600030101010101" pitchFamily="2" charset="-122"/>
        </a:defRPr>
      </a:lvl7pPr>
      <a:lvl8pPr marL="1371600" algn="ctr" rtl="0" fontAlgn="base">
        <a:spcBef>
          <a:spcPct val="0"/>
        </a:spcBef>
        <a:spcAft>
          <a:spcPct val="0"/>
        </a:spcAft>
        <a:defRPr sz="4400">
          <a:solidFill>
            <a:schemeClr val="tx1"/>
          </a:solidFill>
          <a:latin typeface="Calibri" panose="020F0502020204030204" pitchFamily="34" charset="0"/>
          <a:ea typeface="宋体" panose="02010600030101010101" pitchFamily="2" charset="-122"/>
        </a:defRPr>
      </a:lvl8pPr>
      <a:lvl9pPr marL="1828800" algn="ctr" rtl="0" fontAlgn="base">
        <a:spcBef>
          <a:spcPct val="0"/>
        </a:spcBef>
        <a:spcAft>
          <a:spcPct val="0"/>
        </a:spcAft>
        <a:defRPr sz="4400">
          <a:solidFill>
            <a:schemeClr val="tx1"/>
          </a:solidFill>
          <a:latin typeface="Calibri" panose="020F0502020204030204" pitchFamily="34" charset="0"/>
          <a:ea typeface="宋体" panose="02010600030101010101" pitchFamily="2" charset="-122"/>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肘形连接符 5"/>
          <p:cNvCxnSpPr>
            <a:stCxn id="15" idx="3"/>
            <a:endCxn id="18" idx="1"/>
          </p:cNvCxnSpPr>
          <p:nvPr/>
        </p:nvCxnSpPr>
        <p:spPr bwMode="auto">
          <a:xfrm flipV="1">
            <a:off x="2625725" y="5033963"/>
            <a:ext cx="569913" cy="700090"/>
          </a:xfrm>
          <a:prstGeom prst="bentConnector3">
            <a:avLst>
              <a:gd name="adj1" fmla="val 50000"/>
            </a:avLst>
          </a:prstGeom>
          <a:ln w="28575">
            <a:tailEnd type="triangle"/>
          </a:ln>
        </p:spPr>
        <p:style>
          <a:lnRef idx="1">
            <a:schemeClr val="dk1"/>
          </a:lnRef>
          <a:fillRef idx="0">
            <a:schemeClr val="dk1"/>
          </a:fillRef>
          <a:effectRef idx="0">
            <a:schemeClr val="dk1"/>
          </a:effectRef>
          <a:fontRef idx="minor">
            <a:schemeClr val="tx1"/>
          </a:fontRef>
        </p:style>
      </p:cxnSp>
      <p:cxnSp>
        <p:nvCxnSpPr>
          <p:cNvPr id="5" name="肘形连接符 55"/>
          <p:cNvCxnSpPr>
            <a:stCxn id="13" idx="3"/>
            <a:endCxn id="18" idx="1"/>
          </p:cNvCxnSpPr>
          <p:nvPr/>
        </p:nvCxnSpPr>
        <p:spPr bwMode="auto">
          <a:xfrm>
            <a:off x="2627313" y="3886200"/>
            <a:ext cx="568325" cy="1147763"/>
          </a:xfrm>
          <a:prstGeom prst="bentConnector3">
            <a:avLst>
              <a:gd name="adj1" fmla="val 50000"/>
            </a:avLst>
          </a:prstGeom>
          <a:ln w="28575">
            <a:tailEnd type="triangle"/>
          </a:ln>
        </p:spPr>
        <p:style>
          <a:lnRef idx="1">
            <a:schemeClr val="dk1"/>
          </a:lnRef>
          <a:fillRef idx="0">
            <a:schemeClr val="dk1"/>
          </a:fillRef>
          <a:effectRef idx="0">
            <a:schemeClr val="dk1"/>
          </a:effectRef>
          <a:fontRef idx="minor">
            <a:schemeClr val="tx1"/>
          </a:fontRef>
        </p:style>
      </p:cxnSp>
      <p:cxnSp>
        <p:nvCxnSpPr>
          <p:cNvPr id="6" name="肘形连接符 56"/>
          <p:cNvCxnSpPr>
            <a:stCxn id="11" idx="3"/>
            <a:endCxn id="18" idx="1"/>
          </p:cNvCxnSpPr>
          <p:nvPr/>
        </p:nvCxnSpPr>
        <p:spPr bwMode="auto">
          <a:xfrm>
            <a:off x="2625725" y="2253477"/>
            <a:ext cx="569913" cy="2780486"/>
          </a:xfrm>
          <a:prstGeom prst="bentConnector3">
            <a:avLst>
              <a:gd name="adj1" fmla="val 50000"/>
            </a:avLst>
          </a:prstGeom>
          <a:ln w="28575">
            <a:tailEnd type="triangle"/>
          </a:ln>
        </p:spPr>
        <p:style>
          <a:lnRef idx="1">
            <a:schemeClr val="dk1"/>
          </a:lnRef>
          <a:fillRef idx="0">
            <a:schemeClr val="dk1"/>
          </a:fillRef>
          <a:effectRef idx="0">
            <a:schemeClr val="dk1"/>
          </a:effectRef>
          <a:fontRef idx="minor">
            <a:schemeClr val="tx1"/>
          </a:fontRef>
        </p:style>
      </p:cxnSp>
      <p:cxnSp>
        <p:nvCxnSpPr>
          <p:cNvPr id="7" name="肘形连接符 59"/>
          <p:cNvCxnSpPr/>
          <p:nvPr/>
        </p:nvCxnSpPr>
        <p:spPr bwMode="auto">
          <a:xfrm flipV="1">
            <a:off x="6084888" y="4365625"/>
            <a:ext cx="431800" cy="935038"/>
          </a:xfrm>
          <a:prstGeom prst="bentConnector3">
            <a:avLst>
              <a:gd name="adj1" fmla="val 50000"/>
            </a:avLst>
          </a:prstGeom>
          <a:ln w="28575">
            <a:tailEnd type="triangle"/>
          </a:ln>
        </p:spPr>
        <p:style>
          <a:lnRef idx="1">
            <a:schemeClr val="dk1"/>
          </a:lnRef>
          <a:fillRef idx="0">
            <a:schemeClr val="dk1"/>
          </a:fillRef>
          <a:effectRef idx="0">
            <a:schemeClr val="dk1"/>
          </a:effectRef>
          <a:fontRef idx="minor">
            <a:schemeClr val="tx1"/>
          </a:fontRef>
        </p:style>
      </p:cxnSp>
      <p:cxnSp>
        <p:nvCxnSpPr>
          <p:cNvPr id="8" name="肘形连接符 60"/>
          <p:cNvCxnSpPr>
            <a:endCxn id="16" idx="1"/>
          </p:cNvCxnSpPr>
          <p:nvPr/>
        </p:nvCxnSpPr>
        <p:spPr bwMode="auto">
          <a:xfrm>
            <a:off x="6078538" y="5786438"/>
            <a:ext cx="444500" cy="133350"/>
          </a:xfrm>
          <a:prstGeom prst="bentConnector3">
            <a:avLst>
              <a:gd name="adj1" fmla="val 50000"/>
            </a:avLst>
          </a:prstGeom>
          <a:ln w="28575">
            <a:solidFill>
              <a:srgbClr val="FF0000"/>
            </a:solidFill>
            <a:headEnd type="triangle"/>
            <a:tailEnd type="triangle"/>
          </a:ln>
        </p:spPr>
        <p:style>
          <a:lnRef idx="1">
            <a:schemeClr val="dk1"/>
          </a:lnRef>
          <a:fillRef idx="0">
            <a:schemeClr val="dk1"/>
          </a:fillRef>
          <a:effectRef idx="0">
            <a:schemeClr val="dk1"/>
          </a:effectRef>
          <a:fontRef idx="minor">
            <a:schemeClr val="tx1"/>
          </a:fontRef>
        </p:style>
      </p:cxnSp>
      <p:cxnSp>
        <p:nvCxnSpPr>
          <p:cNvPr id="9" name="肘形连接符 98"/>
          <p:cNvCxnSpPr/>
          <p:nvPr/>
        </p:nvCxnSpPr>
        <p:spPr bwMode="auto">
          <a:xfrm flipV="1">
            <a:off x="6084888" y="2133600"/>
            <a:ext cx="431800" cy="1952625"/>
          </a:xfrm>
          <a:prstGeom prst="bentConnector3">
            <a:avLst>
              <a:gd name="adj1" fmla="val 50000"/>
            </a:avLst>
          </a:prstGeom>
          <a:ln w="28575">
            <a:headEnd type="triangle"/>
            <a:tailEnd type="none"/>
          </a:ln>
        </p:spPr>
        <p:style>
          <a:lnRef idx="1">
            <a:schemeClr val="dk1"/>
          </a:lnRef>
          <a:fillRef idx="0">
            <a:schemeClr val="dk1"/>
          </a:fillRef>
          <a:effectRef idx="0">
            <a:schemeClr val="dk1"/>
          </a:effectRef>
          <a:fontRef idx="minor">
            <a:schemeClr val="tx1"/>
          </a:fontRef>
        </p:style>
      </p:cxnSp>
      <p:graphicFrame>
        <p:nvGraphicFramePr>
          <p:cNvPr id="10" name="表格 9"/>
          <p:cNvGraphicFramePr>
            <a:graphicFrameLocks noGrp="1"/>
          </p:cNvGraphicFramePr>
          <p:nvPr>
            <p:extLst>
              <p:ext uri="{D42A27DB-BD31-4B8C-83A1-F6EECF244321}">
                <p14:modId xmlns:p14="http://schemas.microsoft.com/office/powerpoint/2010/main" val="687711467"/>
              </p:ext>
            </p:extLst>
          </p:nvPr>
        </p:nvGraphicFramePr>
        <p:xfrm>
          <a:off x="176213" y="836613"/>
          <a:ext cx="8788400" cy="520700"/>
        </p:xfrm>
        <a:graphic>
          <a:graphicData uri="http://schemas.openxmlformats.org/drawingml/2006/table">
            <a:tbl>
              <a:tblPr firstRow="1" bandRow="1">
                <a:tableStyleId>{5C22544A-7EE6-4342-B048-85BDC9FD1C3A}</a:tableStyleId>
              </a:tblPr>
              <a:tblGrid>
                <a:gridCol w="3315667">
                  <a:extLst>
                    <a:ext uri="{9D8B030D-6E8A-4147-A177-3AD203B41FA5}">
                      <a16:colId xmlns:a16="http://schemas.microsoft.com/office/drawing/2014/main" val="20000"/>
                    </a:ext>
                  </a:extLst>
                </a:gridCol>
                <a:gridCol w="2304256">
                  <a:extLst>
                    <a:ext uri="{9D8B030D-6E8A-4147-A177-3AD203B41FA5}">
                      <a16:colId xmlns:a16="http://schemas.microsoft.com/office/drawing/2014/main" val="20001"/>
                    </a:ext>
                  </a:extLst>
                </a:gridCol>
                <a:gridCol w="3168477">
                  <a:extLst>
                    <a:ext uri="{9D8B030D-6E8A-4147-A177-3AD203B41FA5}">
                      <a16:colId xmlns:a16="http://schemas.microsoft.com/office/drawing/2014/main" val="20002"/>
                    </a:ext>
                  </a:extLst>
                </a:gridCol>
              </a:tblGrid>
              <a:tr h="52070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zh-CN" altLang="en-US" sz="1400" b="0" kern="1200" dirty="0">
                          <a:solidFill>
                            <a:schemeClr val="tx1"/>
                          </a:solidFill>
                          <a:latin typeface="宋体" panose="02010600030101010101" pitchFamily="2" charset="-122"/>
                          <a:ea typeface="宋体" panose="02010600030101010101" pitchFamily="2" charset="-122"/>
                          <a:cs typeface="+mn-cs"/>
                        </a:rPr>
                        <a:t>过程：</a:t>
                      </a:r>
                      <a:r>
                        <a:rPr lang="en-US" altLang="zh-CN" sz="1400" b="0" kern="1200" dirty="0">
                          <a:solidFill>
                            <a:schemeClr val="tx1"/>
                          </a:solidFill>
                          <a:latin typeface="仿宋" pitchFamily="49" charset="-122"/>
                          <a:ea typeface="仿宋" pitchFamily="49" charset="-122"/>
                          <a:cs typeface="+mn-cs"/>
                        </a:rPr>
                        <a:t>C01</a:t>
                      </a:r>
                      <a:r>
                        <a:rPr lang="zh-CN" altLang="en-US" sz="1400" b="0" kern="1200" dirty="0">
                          <a:solidFill>
                            <a:schemeClr val="tx1"/>
                          </a:solidFill>
                          <a:latin typeface="仿宋" pitchFamily="49" charset="-122"/>
                          <a:ea typeface="仿宋" pitchFamily="49" charset="-122"/>
                          <a:cs typeface="+mn-cs"/>
                        </a:rPr>
                        <a:t>产品质量先期策划</a:t>
                      </a:r>
                      <a:endParaRPr lang="en-US" altLang="zh-CN" sz="1400" b="0" kern="1200" dirty="0">
                        <a:solidFill>
                          <a:schemeClr val="tx1"/>
                        </a:solidFill>
                        <a:latin typeface="仿宋" pitchFamily="49" charset="-122"/>
                        <a:ea typeface="仿宋" pitchFamily="49" charset="-122"/>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1400" b="0" kern="1200" dirty="0">
                          <a:solidFill>
                            <a:schemeClr val="tx1"/>
                          </a:solidFill>
                          <a:latin typeface="仿宋" pitchFamily="49" charset="-122"/>
                          <a:ea typeface="仿宋" pitchFamily="49" charset="-122"/>
                          <a:cs typeface="+mn-cs"/>
                        </a:rPr>
                        <a:t>Advanced product quality planning</a:t>
                      </a:r>
                      <a:endParaRPr lang="zh-CN" altLang="en-US" sz="1400" b="0" kern="1200" dirty="0">
                        <a:solidFill>
                          <a:schemeClr val="tx1"/>
                        </a:solidFill>
                        <a:latin typeface="仿宋" pitchFamily="49" charset="-122"/>
                        <a:ea typeface="仿宋" pitchFamily="49" charset="-122"/>
                        <a:cs typeface="+mn-cs"/>
                      </a:endParaRPr>
                    </a:p>
                  </a:txBody>
                  <a:tcPr marL="91449" marR="91449" marT="45398" marB="4539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CFFFF"/>
                    </a:solidFill>
                  </a:tcPr>
                </a:tc>
                <a:tc>
                  <a:txBody>
                    <a:bodyPr/>
                    <a:lstStyle/>
                    <a:p>
                      <a:pPr marL="0" algn="l" defTabSz="914400" rtl="0" eaLnBrk="1" latinLnBrk="0" hangingPunct="1"/>
                      <a:r>
                        <a:rPr lang="zh-CN" altLang="en-US" sz="1400" b="0" kern="1200" dirty="0">
                          <a:solidFill>
                            <a:schemeClr val="tx1"/>
                          </a:solidFill>
                          <a:latin typeface="宋体" panose="02010600030101010101" pitchFamily="2" charset="-122"/>
                          <a:ea typeface="宋体" panose="02010600030101010101" pitchFamily="2" charset="-122"/>
                          <a:cs typeface="+mn-cs"/>
                        </a:rPr>
                        <a:t>过程所有者：项目部经理</a:t>
                      </a:r>
                    </a:p>
                  </a:txBody>
                  <a:tcPr marL="91449" marR="91449" marT="45398" marB="4539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CFFFF"/>
                    </a:solidFill>
                  </a:tcPr>
                </a:tc>
                <a:tc>
                  <a:txBody>
                    <a:bodyPr/>
                    <a:lstStyle/>
                    <a:p>
                      <a:pPr marL="0" algn="l" defTabSz="914400" rtl="0" eaLnBrk="1" latinLnBrk="0" hangingPunct="1"/>
                      <a:r>
                        <a:rPr lang="zh-CN" altLang="en-US" sz="1400" b="0" kern="1200" dirty="0">
                          <a:solidFill>
                            <a:schemeClr val="tx1"/>
                          </a:solidFill>
                          <a:latin typeface="宋体" panose="02010600030101010101" pitchFamily="2" charset="-122"/>
                          <a:ea typeface="宋体" panose="02010600030101010101" pitchFamily="2" charset="-122"/>
                          <a:cs typeface="+mn-cs"/>
                        </a:rPr>
                        <a:t>支持职能：</a:t>
                      </a:r>
                    </a:p>
                  </a:txBody>
                  <a:tcPr marL="91449" marR="91449" marT="45398" marB="4539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CFFFF"/>
                    </a:solidFill>
                  </a:tcPr>
                </a:tc>
                <a:extLst>
                  <a:ext uri="{0D108BD9-81ED-4DB2-BD59-A6C34878D82A}">
                    <a16:rowId xmlns:a16="http://schemas.microsoft.com/office/drawing/2014/main" val="10000"/>
                  </a:ext>
                </a:extLst>
              </a:tr>
            </a:tbl>
          </a:graphicData>
        </a:graphic>
      </p:graphicFrame>
      <p:graphicFrame>
        <p:nvGraphicFramePr>
          <p:cNvPr id="11" name="表格 10"/>
          <p:cNvGraphicFramePr>
            <a:graphicFrameLocks noGrp="1"/>
          </p:cNvGraphicFramePr>
          <p:nvPr/>
        </p:nvGraphicFramePr>
        <p:xfrm>
          <a:off x="177800" y="1628775"/>
          <a:ext cx="2447925" cy="1249404"/>
        </p:xfrm>
        <a:graphic>
          <a:graphicData uri="http://schemas.openxmlformats.org/drawingml/2006/table">
            <a:tbl>
              <a:tblPr firstRow="1" bandRow="1">
                <a:tableStyleId>{5C22544A-7EE6-4342-B048-85BDC9FD1C3A}</a:tableStyleId>
              </a:tblPr>
              <a:tblGrid>
                <a:gridCol w="2447925">
                  <a:extLst>
                    <a:ext uri="{9D8B030D-6E8A-4147-A177-3AD203B41FA5}">
                      <a16:colId xmlns:a16="http://schemas.microsoft.com/office/drawing/2014/main" val="20000"/>
                    </a:ext>
                  </a:extLst>
                </a:gridCol>
              </a:tblGrid>
              <a:tr h="243696">
                <a:tc>
                  <a:txBody>
                    <a:bodyPr/>
                    <a:lstStyle/>
                    <a:p>
                      <a:r>
                        <a:rPr kumimoji="1" lang="zh-CN" altLang="en-US" sz="1000" b="1" kern="1200" dirty="0">
                          <a:solidFill>
                            <a:srgbClr val="0000FF"/>
                          </a:solidFill>
                          <a:latin typeface="宋体" panose="02010600030101010101" pitchFamily="2" charset="-122"/>
                          <a:ea typeface="宋体" panose="02010600030101010101" pitchFamily="2" charset="-122"/>
                          <a:cs typeface="Tahoma" panose="020B0604030504040204" pitchFamily="34" charset="0"/>
                        </a:rPr>
                        <a:t>用什么做？（硬件和软件资源）</a:t>
                      </a:r>
                    </a:p>
                  </a:txBody>
                  <a:tcPr marL="91427" marR="91427" marT="45651" marB="4565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0"/>
                  </a:ext>
                </a:extLst>
              </a:tr>
              <a:tr h="1005667">
                <a:tc>
                  <a:txBody>
                    <a:bodyPr/>
                    <a:lstStyle/>
                    <a:p>
                      <a:pPr marL="171450" indent="-171450" algn="just">
                        <a:spcAft>
                          <a:spcPts val="0"/>
                        </a:spcAft>
                        <a:buFont typeface="Wingdings" panose="05000000000000000000" pitchFamily="2" charset="2"/>
                        <a:buChar char="l"/>
                      </a:pPr>
                      <a:r>
                        <a:rPr lang="zh-CN" altLang="zh-CN" sz="1000" kern="100" dirty="0">
                          <a:effectLst/>
                          <a:latin typeface="Times New Roman" panose="02020603050405020304" pitchFamily="18" charset="0"/>
                          <a:ea typeface="宋体" panose="02010600030101010101" pitchFamily="2" charset="-122"/>
                        </a:rPr>
                        <a:t>电脑、网络系统、电话、传真</a:t>
                      </a:r>
                      <a:r>
                        <a:rPr lang="zh-CN" altLang="en-US" sz="1000" kern="100" dirty="0">
                          <a:effectLst/>
                          <a:latin typeface="Times New Roman" panose="02020603050405020304" pitchFamily="18" charset="0"/>
                          <a:ea typeface="宋体" panose="02010600030101010101" pitchFamily="2" charset="-122"/>
                        </a:rPr>
                        <a:t>、</a:t>
                      </a:r>
                      <a:r>
                        <a:rPr lang="en-US" altLang="zh-CN" sz="1000" kern="100" dirty="0">
                          <a:effectLst/>
                          <a:latin typeface="Times New Roman" panose="02020603050405020304" pitchFamily="18" charset="0"/>
                          <a:ea typeface="宋体" panose="02010600030101010101" pitchFamily="2" charset="-122"/>
                        </a:rPr>
                        <a:t>AutoCAD</a:t>
                      </a:r>
                      <a:r>
                        <a:rPr lang="zh-CN" altLang="en-US" sz="1000" kern="100" dirty="0">
                          <a:effectLst/>
                          <a:latin typeface="Times New Roman" panose="02020603050405020304" pitchFamily="18" charset="0"/>
                          <a:ea typeface="宋体" panose="02010600030101010101" pitchFamily="2" charset="-122"/>
                        </a:rPr>
                        <a:t>软件、</a:t>
                      </a:r>
                      <a:r>
                        <a:rPr lang="en-US" altLang="zh-CN" sz="1000" kern="100" dirty="0" err="1">
                          <a:effectLst/>
                          <a:latin typeface="Times New Roman" panose="02020603050405020304" pitchFamily="18" charset="0"/>
                          <a:ea typeface="宋体" panose="02010600030101010101" pitchFamily="2" charset="-122"/>
                        </a:rPr>
                        <a:t>Catia</a:t>
                      </a:r>
                      <a:r>
                        <a:rPr lang="zh-CN" altLang="en-US" sz="1000" kern="100" dirty="0">
                          <a:effectLst/>
                          <a:latin typeface="Times New Roman" panose="02020603050405020304" pitchFamily="18" charset="0"/>
                          <a:ea typeface="宋体" panose="02010600030101010101" pitchFamily="2" charset="-122"/>
                        </a:rPr>
                        <a:t>软件、</a:t>
                      </a:r>
                      <a:r>
                        <a:rPr lang="en-US" altLang="zh-CN" sz="1000" kern="100" dirty="0">
                          <a:effectLst/>
                          <a:latin typeface="Times New Roman" panose="02020603050405020304" pitchFamily="18" charset="0"/>
                          <a:ea typeface="宋体" panose="02010600030101010101" pitchFamily="2" charset="-122"/>
                        </a:rPr>
                        <a:t>UG</a:t>
                      </a:r>
                      <a:r>
                        <a:rPr lang="zh-CN" altLang="en-US" sz="1000" kern="100" dirty="0">
                          <a:effectLst/>
                          <a:latin typeface="Times New Roman" panose="02020603050405020304" pitchFamily="18" charset="0"/>
                          <a:ea typeface="宋体" panose="02010600030101010101" pitchFamily="2" charset="-122"/>
                        </a:rPr>
                        <a:t>软件、</a:t>
                      </a:r>
                      <a:r>
                        <a:rPr lang="en-US" altLang="zh-CN" sz="1000" kern="100" dirty="0" err="1">
                          <a:effectLst/>
                          <a:latin typeface="Times New Roman" panose="02020603050405020304" pitchFamily="18" charset="0"/>
                          <a:ea typeface="宋体" panose="02010600030101010101" pitchFamily="2" charset="-122"/>
                        </a:rPr>
                        <a:t>Solidworks</a:t>
                      </a:r>
                      <a:r>
                        <a:rPr lang="zh-CN" altLang="en-US" sz="1000" kern="100" dirty="0">
                          <a:effectLst/>
                          <a:latin typeface="Times New Roman" panose="02020603050405020304" pitchFamily="18" charset="0"/>
                          <a:ea typeface="宋体" panose="02010600030101010101" pitchFamily="2" charset="-122"/>
                        </a:rPr>
                        <a:t>软件、</a:t>
                      </a:r>
                      <a:r>
                        <a:rPr lang="en-US" altLang="zh-CN" sz="1000" kern="100" dirty="0" err="1">
                          <a:effectLst/>
                          <a:latin typeface="Times New Roman" panose="02020603050405020304" pitchFamily="18" charset="0"/>
                          <a:ea typeface="宋体" panose="02010600030101010101" pitchFamily="2" charset="-122"/>
                        </a:rPr>
                        <a:t>Speos</a:t>
                      </a:r>
                      <a:r>
                        <a:rPr lang="zh-CN" altLang="en-US" sz="1000" kern="100" dirty="0">
                          <a:effectLst/>
                          <a:latin typeface="Times New Roman" panose="02020603050405020304" pitchFamily="18" charset="0"/>
                          <a:ea typeface="宋体" panose="02010600030101010101" pitchFamily="2" charset="-122"/>
                        </a:rPr>
                        <a:t>软件、</a:t>
                      </a:r>
                      <a:r>
                        <a:rPr lang="en-US" altLang="zh-CN" sz="1000" kern="100" dirty="0">
                          <a:effectLst/>
                          <a:latin typeface="Times New Roman" panose="02020603050405020304" pitchFamily="18" charset="0"/>
                          <a:ea typeface="宋体" panose="02010600030101010101" pitchFamily="2" charset="-122"/>
                        </a:rPr>
                        <a:t>PLEX</a:t>
                      </a:r>
                      <a:r>
                        <a:rPr lang="zh-CN" altLang="en-US" sz="1000" kern="100" dirty="0">
                          <a:effectLst/>
                          <a:latin typeface="Times New Roman" panose="02020603050405020304" pitchFamily="18" charset="0"/>
                          <a:ea typeface="宋体" panose="02010600030101010101" pitchFamily="2" charset="-122"/>
                        </a:rPr>
                        <a:t>、样品和试生产用设备、模具以及检具等</a:t>
                      </a:r>
                      <a:endParaRPr lang="zh-CN" altLang="zh-CN" sz="1000" kern="100" dirty="0">
                        <a:effectLst/>
                        <a:latin typeface="Times New Roman" panose="02020603050405020304" pitchFamily="18" charset="0"/>
                        <a:ea typeface="宋体" panose="02010600030101010101" pitchFamily="2" charset="-122"/>
                      </a:endParaRPr>
                    </a:p>
                    <a:p>
                      <a:endParaRPr lang="zh-CN" altLang="en-US" sz="1000" dirty="0">
                        <a:solidFill>
                          <a:schemeClr val="tx1"/>
                        </a:solidFill>
                        <a:latin typeface="宋体" panose="02010600030101010101" pitchFamily="2" charset="-122"/>
                        <a:ea typeface="宋体" panose="02010600030101010101" pitchFamily="2" charset="-122"/>
                      </a:endParaRPr>
                    </a:p>
                  </a:txBody>
                  <a:tcPr marL="91427" marR="91427" marT="45651" marB="4565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1"/>
                  </a:ext>
                </a:extLst>
              </a:tr>
            </a:tbl>
          </a:graphicData>
        </a:graphic>
      </p:graphicFrame>
      <p:graphicFrame>
        <p:nvGraphicFramePr>
          <p:cNvPr id="12" name="表格 11"/>
          <p:cNvGraphicFramePr>
            <a:graphicFrameLocks noGrp="1"/>
          </p:cNvGraphicFramePr>
          <p:nvPr/>
        </p:nvGraphicFramePr>
        <p:xfrm>
          <a:off x="6510338" y="1611313"/>
          <a:ext cx="2447925" cy="1044604"/>
        </p:xfrm>
        <a:graphic>
          <a:graphicData uri="http://schemas.openxmlformats.org/drawingml/2006/table">
            <a:tbl>
              <a:tblPr firstRow="1" bandRow="1">
                <a:tableStyleId>{5C22544A-7EE6-4342-B048-85BDC9FD1C3A}</a:tableStyleId>
              </a:tblPr>
              <a:tblGrid>
                <a:gridCol w="2447925">
                  <a:extLst>
                    <a:ext uri="{9D8B030D-6E8A-4147-A177-3AD203B41FA5}">
                      <a16:colId xmlns:a16="http://schemas.microsoft.com/office/drawing/2014/main" val="20000"/>
                    </a:ext>
                  </a:extLst>
                </a:gridCol>
              </a:tblGrid>
              <a:tr h="243685">
                <a:tc>
                  <a:txBody>
                    <a:bodyPr/>
                    <a:lstStyle/>
                    <a:p>
                      <a:r>
                        <a:rPr kumimoji="1" lang="zh-CN" altLang="en-US" sz="1000" b="1" kern="1200" dirty="0">
                          <a:solidFill>
                            <a:srgbClr val="0000FF"/>
                          </a:solidFill>
                          <a:latin typeface="宋体" panose="02010600030101010101" pitchFamily="2" charset="-122"/>
                          <a:ea typeface="宋体" panose="02010600030101010101" pitchFamily="2" charset="-122"/>
                          <a:cs typeface="Tahoma" panose="020B0604030504040204" pitchFamily="34" charset="0"/>
                        </a:rPr>
                        <a:t>谁做？（能力</a:t>
                      </a:r>
                      <a:r>
                        <a:rPr kumimoji="1" lang="en-US" altLang="zh-CN" sz="1000" b="1" kern="1200" dirty="0">
                          <a:solidFill>
                            <a:srgbClr val="0000FF"/>
                          </a:solidFill>
                          <a:latin typeface="宋体" panose="02010600030101010101" pitchFamily="2" charset="-122"/>
                          <a:ea typeface="宋体" panose="02010600030101010101" pitchFamily="2" charset="-122"/>
                          <a:cs typeface="Tahoma" panose="020B0604030504040204" pitchFamily="34" charset="0"/>
                        </a:rPr>
                        <a:t>/</a:t>
                      </a:r>
                      <a:r>
                        <a:rPr kumimoji="1" lang="zh-CN" altLang="en-US" sz="1000" b="1" kern="1200" dirty="0">
                          <a:solidFill>
                            <a:srgbClr val="0000FF"/>
                          </a:solidFill>
                          <a:latin typeface="宋体" panose="02010600030101010101" pitchFamily="2" charset="-122"/>
                          <a:ea typeface="宋体" panose="02010600030101010101" pitchFamily="2" charset="-122"/>
                          <a:cs typeface="Tahoma" panose="020B0604030504040204" pitchFamily="34" charset="0"/>
                        </a:rPr>
                        <a:t>技能</a:t>
                      </a:r>
                      <a:r>
                        <a:rPr kumimoji="1" lang="en-US" altLang="zh-CN" sz="1000" b="1" kern="1200" dirty="0">
                          <a:solidFill>
                            <a:srgbClr val="0000FF"/>
                          </a:solidFill>
                          <a:latin typeface="宋体" panose="02010600030101010101" pitchFamily="2" charset="-122"/>
                          <a:ea typeface="宋体" panose="02010600030101010101" pitchFamily="2" charset="-122"/>
                          <a:cs typeface="Tahoma" panose="020B0604030504040204" pitchFamily="34" charset="0"/>
                        </a:rPr>
                        <a:t>/</a:t>
                      </a:r>
                      <a:r>
                        <a:rPr kumimoji="1" lang="zh-CN" altLang="en-US" sz="1000" b="1" kern="1200" dirty="0">
                          <a:solidFill>
                            <a:srgbClr val="0000FF"/>
                          </a:solidFill>
                          <a:latin typeface="宋体" panose="02010600030101010101" pitchFamily="2" charset="-122"/>
                          <a:ea typeface="宋体" panose="02010600030101010101" pitchFamily="2" charset="-122"/>
                          <a:cs typeface="Tahoma" panose="020B0604030504040204" pitchFamily="34" charset="0"/>
                        </a:rPr>
                        <a:t>培训）</a:t>
                      </a:r>
                    </a:p>
                  </a:txBody>
                  <a:tcPr marL="91427" marR="91427" marT="45657" marB="4565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0"/>
                  </a:ext>
                </a:extLst>
              </a:tr>
              <a:tr h="800890">
                <a:tc>
                  <a:txBody>
                    <a:bodyPr/>
                    <a:lstStyle/>
                    <a:p>
                      <a:pPr marL="171450" indent="-171450">
                        <a:buFont typeface="Wingdings" panose="05000000000000000000" pitchFamily="2" charset="2"/>
                        <a:buChar char="l"/>
                      </a:pPr>
                      <a:r>
                        <a:rPr lang="zh-CN" altLang="en-US" sz="1000" dirty="0">
                          <a:solidFill>
                            <a:schemeClr val="tx1"/>
                          </a:solidFill>
                          <a:latin typeface="宋体" panose="02010600030101010101" pitchFamily="2" charset="-122"/>
                          <a:ea typeface="宋体" panose="02010600030101010101" pitchFamily="2" charset="-122"/>
                        </a:rPr>
                        <a:t>项目经理，销售经理，质量，制造，</a:t>
                      </a:r>
                      <a:r>
                        <a:rPr lang="en-US" altLang="zh-CN" sz="1000" dirty="0">
                          <a:solidFill>
                            <a:schemeClr val="tx1"/>
                          </a:solidFill>
                          <a:latin typeface="宋体" panose="02010600030101010101" pitchFamily="2" charset="-122"/>
                          <a:ea typeface="宋体" panose="02010600030101010101" pitchFamily="2" charset="-122"/>
                        </a:rPr>
                        <a:t>NPI</a:t>
                      </a:r>
                      <a:r>
                        <a:rPr lang="zh-CN" altLang="en-US" sz="1000" dirty="0">
                          <a:solidFill>
                            <a:schemeClr val="tx1"/>
                          </a:solidFill>
                          <a:latin typeface="宋体" panose="02010600030101010101" pitchFamily="2" charset="-122"/>
                          <a:ea typeface="宋体" panose="02010600030101010101" pitchFamily="2" charset="-122"/>
                        </a:rPr>
                        <a:t>工程，</a:t>
                      </a:r>
                      <a:r>
                        <a:rPr lang="en-US" altLang="zh-CN" sz="1000" dirty="0">
                          <a:solidFill>
                            <a:schemeClr val="tx1"/>
                          </a:solidFill>
                          <a:latin typeface="宋体" panose="02010600030101010101" pitchFamily="2" charset="-122"/>
                          <a:ea typeface="宋体" panose="02010600030101010101" pitchFamily="2" charset="-122"/>
                        </a:rPr>
                        <a:t>MPL</a:t>
                      </a:r>
                      <a:r>
                        <a:rPr lang="zh-CN" altLang="en-US" sz="1000" dirty="0">
                          <a:solidFill>
                            <a:schemeClr val="tx1"/>
                          </a:solidFill>
                          <a:latin typeface="宋体" panose="02010600030101010101" pitchFamily="2" charset="-122"/>
                          <a:ea typeface="宋体" panose="02010600030101010101" pitchFamily="2" charset="-122"/>
                        </a:rPr>
                        <a:t>，生产，体系。</a:t>
                      </a:r>
                      <a:endParaRPr lang="en-US" altLang="zh-CN" sz="1000" dirty="0">
                        <a:solidFill>
                          <a:schemeClr val="tx1"/>
                        </a:solidFill>
                        <a:latin typeface="宋体" panose="02010600030101010101" pitchFamily="2" charset="-122"/>
                        <a:ea typeface="宋体" panose="02010600030101010101" pitchFamily="2" charset="-122"/>
                      </a:endParaRPr>
                    </a:p>
                    <a:p>
                      <a:pPr marL="171450" indent="-171450">
                        <a:buFont typeface="Wingdings" panose="05000000000000000000" pitchFamily="2" charset="2"/>
                        <a:buChar char="l"/>
                      </a:pPr>
                      <a:r>
                        <a:rPr lang="zh-CN" altLang="en-US" sz="1000" dirty="0">
                          <a:solidFill>
                            <a:schemeClr val="tx1"/>
                          </a:solidFill>
                          <a:latin typeface="宋体" panose="02010600030101010101" pitchFamily="2" charset="-122"/>
                          <a:ea typeface="宋体" panose="02010600030101010101" pitchFamily="2" charset="-122"/>
                        </a:rPr>
                        <a:t>适当时，包括顾客和供应商</a:t>
                      </a:r>
                    </a:p>
                  </a:txBody>
                  <a:tcPr marL="91427" marR="91427" marT="45657" marB="4565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1"/>
                  </a:ext>
                </a:extLst>
              </a:tr>
            </a:tbl>
          </a:graphicData>
        </a:graphic>
      </p:graphicFrame>
      <p:graphicFrame>
        <p:nvGraphicFramePr>
          <p:cNvPr id="13" name="表格 12"/>
          <p:cNvGraphicFramePr>
            <a:graphicFrameLocks noGrp="1"/>
          </p:cNvGraphicFramePr>
          <p:nvPr/>
        </p:nvGraphicFramePr>
        <p:xfrm>
          <a:off x="177800" y="2938463"/>
          <a:ext cx="2449513" cy="1895475"/>
        </p:xfrm>
        <a:graphic>
          <a:graphicData uri="http://schemas.openxmlformats.org/drawingml/2006/table">
            <a:tbl>
              <a:tblPr firstRow="1" bandRow="1">
                <a:tableStyleId>{5C22544A-7EE6-4342-B048-85BDC9FD1C3A}</a:tableStyleId>
              </a:tblPr>
              <a:tblGrid>
                <a:gridCol w="2449513">
                  <a:extLst>
                    <a:ext uri="{9D8B030D-6E8A-4147-A177-3AD203B41FA5}">
                      <a16:colId xmlns:a16="http://schemas.microsoft.com/office/drawing/2014/main" val="20000"/>
                    </a:ext>
                  </a:extLst>
                </a:gridCol>
              </a:tblGrid>
              <a:tr h="244120">
                <a:tc>
                  <a:txBody>
                    <a:bodyPr/>
                    <a:lstStyle/>
                    <a:p>
                      <a:r>
                        <a:rPr kumimoji="1" lang="zh-CN" altLang="en-US" sz="1000" b="1" kern="1200" dirty="0">
                          <a:solidFill>
                            <a:srgbClr val="0000FF"/>
                          </a:solidFill>
                          <a:latin typeface="宋体" panose="02010600030101010101" pitchFamily="2" charset="-122"/>
                          <a:ea typeface="宋体" panose="02010600030101010101" pitchFamily="2" charset="-122"/>
                          <a:cs typeface="Tahoma" panose="020B0604030504040204" pitchFamily="34" charset="0"/>
                        </a:rPr>
                        <a:t>前过程及其输入</a:t>
                      </a:r>
                    </a:p>
                  </a:txBody>
                  <a:tcPr marL="91486" marR="91486" marT="45772" marB="4577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0"/>
                  </a:ext>
                </a:extLst>
              </a:tr>
              <a:tr h="1651355">
                <a:tc>
                  <a:txBody>
                    <a:bodyPr/>
                    <a:lstStyle/>
                    <a:p>
                      <a:pPr marL="171450" indent="-171450" algn="just">
                        <a:spcAft>
                          <a:spcPts val="0"/>
                        </a:spcAft>
                        <a:buFont typeface="Wingdings" panose="05000000000000000000" pitchFamily="2" charset="2"/>
                        <a:buChar char="l"/>
                      </a:pPr>
                      <a:r>
                        <a:rPr lang="en-US" altLang="zh-CN" sz="1000" kern="100" dirty="0">
                          <a:solidFill>
                            <a:srgbClr val="000000"/>
                          </a:solidFill>
                          <a:effectLst/>
                          <a:latin typeface="宋体" panose="02010600030101010101" pitchFamily="2" charset="-122"/>
                          <a:ea typeface="宋体" panose="02010600030101010101" pitchFamily="2" charset="-122"/>
                          <a:cs typeface="Times New Roman" panose="02020603050405020304" pitchFamily="18" charset="0"/>
                        </a:rPr>
                        <a:t>C01-</a:t>
                      </a:r>
                      <a:r>
                        <a:rPr lang="zh-CN" altLang="en-US" sz="1000" kern="100" dirty="0">
                          <a:solidFill>
                            <a:srgbClr val="000000"/>
                          </a:solidFill>
                          <a:effectLst/>
                          <a:latin typeface="宋体" panose="02010600030101010101" pitchFamily="2" charset="-122"/>
                          <a:ea typeface="宋体" panose="02010600030101010101" pitchFamily="2" charset="-122"/>
                          <a:cs typeface="Times New Roman" panose="02020603050405020304" pitchFamily="18" charset="0"/>
                        </a:rPr>
                        <a:t>新项目定点函、转交的客户</a:t>
                      </a:r>
                      <a:r>
                        <a:rPr lang="zh-CN" altLang="en-US" sz="1000" kern="100" dirty="0">
                          <a:solidFill>
                            <a:srgbClr val="000000"/>
                          </a:solidFill>
                          <a:effectLst/>
                          <a:latin typeface="宋体" panose="02010600030101010101" pitchFamily="2" charset="-122"/>
                          <a:ea typeface="宋体" panose="02010600030101010101" pitchFamily="2" charset="-122"/>
                        </a:rPr>
                        <a:t>规范、成本目标、图纸标准确认结果、项目小组名单等；</a:t>
                      </a:r>
                      <a:endParaRPr lang="en-US" altLang="zh-CN" sz="1000" kern="100" dirty="0">
                        <a:solidFill>
                          <a:srgbClr val="000000"/>
                        </a:solidFill>
                        <a:effectLst/>
                        <a:latin typeface="宋体" panose="02010600030101010101" pitchFamily="2" charset="-122"/>
                        <a:ea typeface="宋体" panose="02010600030101010101" pitchFamily="2" charset="-122"/>
                      </a:endParaRPr>
                    </a:p>
                    <a:p>
                      <a:pPr marL="171450" indent="-171450" algn="just">
                        <a:spcAft>
                          <a:spcPts val="0"/>
                        </a:spcAft>
                        <a:buFont typeface="Wingdings" panose="05000000000000000000" pitchFamily="2" charset="2"/>
                        <a:buChar char="l"/>
                      </a:pPr>
                      <a:r>
                        <a:rPr kumimoji="1" lang="zh-CN" altLang="en-US" sz="1000" kern="1200" dirty="0">
                          <a:solidFill>
                            <a:schemeClr val="dk1"/>
                          </a:solidFill>
                          <a:effectLst/>
                          <a:latin typeface="宋体" panose="02010600030101010101" pitchFamily="2" charset="-122"/>
                          <a:ea typeface="宋体" panose="02010600030101010101" pitchFamily="2" charset="-122"/>
                          <a:cs typeface="+mn-cs"/>
                        </a:rPr>
                        <a:t>以往类似项目的经验教训（比如</a:t>
                      </a:r>
                      <a:r>
                        <a:rPr kumimoji="1" lang="en-US" altLang="zh-CN" sz="1000" kern="1200" dirty="0">
                          <a:solidFill>
                            <a:schemeClr val="dk1"/>
                          </a:solidFill>
                          <a:effectLst/>
                          <a:latin typeface="宋体" panose="02010600030101010101" pitchFamily="2" charset="-122"/>
                          <a:ea typeface="宋体" panose="02010600030101010101" pitchFamily="2" charset="-122"/>
                          <a:cs typeface="+mn-cs"/>
                        </a:rPr>
                        <a:t>PFMEA</a:t>
                      </a:r>
                      <a:r>
                        <a:rPr kumimoji="1" lang="zh-CN" altLang="en-US" sz="1000" kern="1200" dirty="0">
                          <a:solidFill>
                            <a:schemeClr val="dk1"/>
                          </a:solidFill>
                          <a:effectLst/>
                          <a:latin typeface="宋体" panose="02010600030101010101" pitchFamily="2" charset="-122"/>
                          <a:ea typeface="宋体" panose="02010600030101010101" pitchFamily="2" charset="-122"/>
                          <a:cs typeface="+mn-cs"/>
                        </a:rPr>
                        <a:t>、</a:t>
                      </a:r>
                      <a:r>
                        <a:rPr kumimoji="1" lang="en-US" altLang="zh-CN" sz="1000" kern="1200" dirty="0">
                          <a:solidFill>
                            <a:schemeClr val="dk1"/>
                          </a:solidFill>
                          <a:effectLst/>
                          <a:latin typeface="宋体" panose="02010600030101010101" pitchFamily="2" charset="-122"/>
                          <a:ea typeface="宋体" panose="02010600030101010101" pitchFamily="2" charset="-122"/>
                          <a:cs typeface="+mn-cs"/>
                        </a:rPr>
                        <a:t>Lesson Learn</a:t>
                      </a:r>
                      <a:r>
                        <a:rPr kumimoji="1" lang="zh-CN" altLang="en-US" sz="1000" kern="1200" dirty="0">
                          <a:solidFill>
                            <a:schemeClr val="dk1"/>
                          </a:solidFill>
                          <a:effectLst/>
                          <a:latin typeface="宋体" panose="02010600030101010101" pitchFamily="2" charset="-122"/>
                          <a:ea typeface="宋体" panose="02010600030101010101" pitchFamily="2" charset="-122"/>
                          <a:cs typeface="+mn-cs"/>
                        </a:rPr>
                        <a:t>）</a:t>
                      </a:r>
                      <a:r>
                        <a:rPr lang="zh-CN" altLang="en-US"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a:t>
                      </a:r>
                      <a:endParaRPr lang="en-US" altLang="zh-CN"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endParaRPr>
                    </a:p>
                    <a:p>
                      <a:pPr marL="171450" indent="-171450" algn="just">
                        <a:spcAft>
                          <a:spcPts val="0"/>
                        </a:spcAft>
                        <a:buFont typeface="Wingdings" panose="05000000000000000000" pitchFamily="2" charset="2"/>
                        <a:buChar char="l"/>
                      </a:pPr>
                      <a:r>
                        <a:rPr lang="en-US" altLang="zh-CN"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M01-</a:t>
                      </a:r>
                      <a:r>
                        <a:rPr lang="zh-CN" altLang="zh-CN"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顾客特殊要求</a:t>
                      </a:r>
                      <a:r>
                        <a:rPr lang="zh-CN" altLang="en-US"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清单；</a:t>
                      </a:r>
                      <a:endParaRPr lang="en-US" altLang="zh-CN"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endParaRPr>
                    </a:p>
                    <a:p>
                      <a:pPr marL="171450" indent="-171450" algn="just">
                        <a:spcAft>
                          <a:spcPts val="0"/>
                        </a:spcAft>
                        <a:buFont typeface="Wingdings" panose="05000000000000000000" pitchFamily="2" charset="2"/>
                        <a:buChar char="l"/>
                      </a:pPr>
                      <a:r>
                        <a:rPr lang="en-US" altLang="zh-CN"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S6-</a:t>
                      </a:r>
                      <a:r>
                        <a:rPr lang="zh-CN" altLang="en-US"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供应商提供的</a:t>
                      </a:r>
                      <a:r>
                        <a:rPr lang="en-US" altLang="zh-CN"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OTS</a:t>
                      </a:r>
                      <a:r>
                        <a:rPr lang="zh-CN" altLang="en-US"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和</a:t>
                      </a:r>
                      <a:r>
                        <a:rPr lang="en-US" altLang="zh-CN"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PPAP</a:t>
                      </a:r>
                      <a:r>
                        <a:rPr lang="zh-CN" altLang="en-US"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报告以及相应的样品。</a:t>
                      </a:r>
                      <a:endParaRPr lang="en-US" altLang="zh-CN"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endParaRPr>
                    </a:p>
                    <a:p>
                      <a:pPr marL="171450" indent="-171450" algn="just">
                        <a:spcAft>
                          <a:spcPts val="0"/>
                        </a:spcAft>
                        <a:buFont typeface="Wingdings" panose="05000000000000000000" pitchFamily="2" charset="2"/>
                        <a:buChar char="l"/>
                      </a:pPr>
                      <a:r>
                        <a:rPr lang="zh-CN" altLang="en-US"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政府</a:t>
                      </a:r>
                      <a:r>
                        <a:rPr lang="en-US" altLang="zh-CN"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a:t>
                      </a:r>
                      <a:r>
                        <a:rPr lang="zh-CN" altLang="en-US"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法律法规</a:t>
                      </a:r>
                      <a:endParaRPr lang="en-US" altLang="zh-CN" sz="1000" kern="100" dirty="0">
                        <a:solidFill>
                          <a:srgbClr val="000000"/>
                        </a:solidFill>
                        <a:effectLst/>
                        <a:latin typeface="宋体" panose="02010600030101010101" pitchFamily="2" charset="-122"/>
                        <a:ea typeface="宋体" panose="02010600030101010101" pitchFamily="2" charset="-122"/>
                      </a:endParaRPr>
                    </a:p>
                  </a:txBody>
                  <a:tcPr marL="68615" marR="6861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1"/>
                  </a:ext>
                </a:extLst>
              </a:tr>
            </a:tbl>
          </a:graphicData>
        </a:graphic>
      </p:graphicFrame>
      <p:graphicFrame>
        <p:nvGraphicFramePr>
          <p:cNvPr id="14" name="表格 13"/>
          <p:cNvGraphicFramePr>
            <a:graphicFrameLocks noGrp="1"/>
          </p:cNvGraphicFramePr>
          <p:nvPr/>
        </p:nvGraphicFramePr>
        <p:xfrm>
          <a:off x="6516688" y="2708275"/>
          <a:ext cx="2447925" cy="2665413"/>
        </p:xfrm>
        <a:graphic>
          <a:graphicData uri="http://schemas.openxmlformats.org/drawingml/2006/table">
            <a:tbl>
              <a:tblPr firstRow="1" bandRow="1">
                <a:tableStyleId>{5C22544A-7EE6-4342-B048-85BDC9FD1C3A}</a:tableStyleId>
              </a:tblPr>
              <a:tblGrid>
                <a:gridCol w="2447925">
                  <a:extLst>
                    <a:ext uri="{9D8B030D-6E8A-4147-A177-3AD203B41FA5}">
                      <a16:colId xmlns:a16="http://schemas.microsoft.com/office/drawing/2014/main" val="20000"/>
                    </a:ext>
                  </a:extLst>
                </a:gridCol>
              </a:tblGrid>
              <a:tr h="279186">
                <a:tc>
                  <a:txBody>
                    <a:bodyPr/>
                    <a:lstStyle/>
                    <a:p>
                      <a:r>
                        <a:rPr kumimoji="1" lang="zh-CN" altLang="en-US" sz="1000" b="1" kern="1200" dirty="0">
                          <a:solidFill>
                            <a:srgbClr val="0000FF"/>
                          </a:solidFill>
                          <a:latin typeface="宋体" panose="02010600030101010101" pitchFamily="2" charset="-122"/>
                          <a:ea typeface="宋体" panose="02010600030101010101" pitchFamily="2" charset="-122"/>
                          <a:cs typeface="Tahoma" panose="020B0604030504040204" pitchFamily="34" charset="0"/>
                        </a:rPr>
                        <a:t>期望的结果，输出到下一个过程</a:t>
                      </a:r>
                    </a:p>
                  </a:txBody>
                  <a:tcPr marL="91427" marR="91427" marT="45739" marB="45739">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0"/>
                  </a:ext>
                </a:extLst>
              </a:tr>
              <a:tr h="2386227">
                <a:tc>
                  <a:txBody>
                    <a:bodyPr/>
                    <a:lstStyle/>
                    <a:p>
                      <a:pPr marL="171450" indent="-171450">
                        <a:buFont typeface="Wingdings" panose="05000000000000000000" pitchFamily="2" charset="2"/>
                        <a:buChar char="l"/>
                      </a:pPr>
                      <a:r>
                        <a:rPr lang="zh-CN" altLang="en-US"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按时交付的满足所有顾客要求样品及报告；</a:t>
                      </a:r>
                      <a:endParaRPr lang="en-US" altLang="zh-CN"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endParaRPr>
                    </a:p>
                    <a:p>
                      <a:pPr marL="171450" indent="-171450">
                        <a:buFont typeface="Wingdings" panose="05000000000000000000" pitchFamily="2" charset="2"/>
                        <a:buChar char="l"/>
                      </a:pPr>
                      <a:r>
                        <a:rPr lang="zh-CN" altLang="en-US"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按时交付的长期有能力满足顾客所有要求的试生产报告及样品；</a:t>
                      </a:r>
                      <a:endParaRPr lang="en-US" altLang="zh-CN"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endParaRPr>
                    </a:p>
                    <a:p>
                      <a:pPr marL="171450" marR="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lang="zh-CN" altLang="en-US"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项目计划</a:t>
                      </a:r>
                      <a:endParaRPr lang="en-US" altLang="zh-CN"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endParaRPr>
                    </a:p>
                    <a:p>
                      <a:pPr marL="171450" indent="-171450">
                        <a:buFont typeface="Wingdings" panose="05000000000000000000" pitchFamily="2" charset="2"/>
                        <a:buChar char="l"/>
                      </a:pPr>
                      <a:r>
                        <a:rPr lang="en-US" altLang="zh-CN"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DV</a:t>
                      </a:r>
                      <a:r>
                        <a:rPr lang="zh-CN" altLang="en-US"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a:t>
                      </a:r>
                      <a:r>
                        <a:rPr lang="en-US" altLang="zh-CN"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PV</a:t>
                      </a:r>
                      <a:r>
                        <a:rPr lang="zh-CN" altLang="en-US"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试验报告；</a:t>
                      </a:r>
                      <a:endParaRPr lang="en-US" altLang="zh-CN"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endParaRPr>
                    </a:p>
                    <a:p>
                      <a:pPr marL="171450" indent="-171450">
                        <a:buFont typeface="Wingdings" panose="05000000000000000000" pitchFamily="2" charset="2"/>
                        <a:buChar char="l"/>
                      </a:pPr>
                      <a:r>
                        <a:rPr lang="zh-CN" altLang="en-US"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有关的工艺文件，包括：过程流程图、</a:t>
                      </a:r>
                      <a:r>
                        <a:rPr lang="en-US" altLang="zh-CN"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PFMEA\CP\WI</a:t>
                      </a:r>
                      <a:r>
                        <a:rPr lang="zh-CN" altLang="en-US"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、场地平面布局图、</a:t>
                      </a:r>
                      <a:r>
                        <a:rPr lang="zh-CN" altLang="zh-CN" sz="1000" dirty="0">
                          <a:effectLst/>
                          <a:latin typeface="+mn-lt"/>
                          <a:ea typeface="+mn-ea"/>
                          <a:cs typeface="+mn-cs"/>
                        </a:rPr>
                        <a:t>产品制造与控制装置清单</a:t>
                      </a:r>
                      <a:r>
                        <a:rPr lang="zh-CN" altLang="en-US"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、包装规格书</a:t>
                      </a:r>
                      <a:r>
                        <a:rPr lang="en-US" altLang="zh-CN"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-S01</a:t>
                      </a:r>
                      <a:r>
                        <a:rPr lang="zh-CN" altLang="en-US"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a:t>
                      </a:r>
                      <a:r>
                        <a:rPr lang="en-US" altLang="zh-CN"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C05</a:t>
                      </a:r>
                    </a:p>
                    <a:p>
                      <a:pPr marL="171450" indent="-171450">
                        <a:buFont typeface="Wingdings" panose="05000000000000000000" pitchFamily="2" charset="2"/>
                        <a:buChar char="l"/>
                      </a:pPr>
                      <a:r>
                        <a:rPr lang="zh-CN" altLang="en-US"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里程碑确认表、</a:t>
                      </a:r>
                      <a:r>
                        <a:rPr lang="zh-CN" altLang="zh-CN"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问题清单</a:t>
                      </a:r>
                      <a:endParaRPr lang="en-US" altLang="zh-CN"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endParaRPr>
                    </a:p>
                    <a:p>
                      <a:pPr marL="0" indent="0" algn="ctr"/>
                      <a:r>
                        <a:rPr lang="zh-CN" altLang="en-US"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变更申请表、</a:t>
                      </a:r>
                      <a:r>
                        <a:rPr kumimoji="1" lang="zh-CN" altLang="en-US" sz="1000" kern="1200" dirty="0">
                          <a:solidFill>
                            <a:schemeClr val="dk1"/>
                          </a:solidFill>
                          <a:latin typeface="+mj-ea"/>
                          <a:ea typeface="+mn-ea"/>
                          <a:cs typeface="Arial" pitchFamily="34" charset="0"/>
                        </a:rPr>
                        <a:t>工程变更实施检查表</a:t>
                      </a:r>
                    </a:p>
                    <a:p>
                      <a:pPr marL="171450" indent="-171450">
                        <a:buFont typeface="Wingdings" panose="05000000000000000000" pitchFamily="2" charset="2"/>
                        <a:buChar char="l"/>
                      </a:pPr>
                      <a:r>
                        <a:rPr lang="en-US" altLang="zh-CN" sz="1000" dirty="0">
                          <a:solidFill>
                            <a:schemeClr val="tx1"/>
                          </a:solidFill>
                          <a:latin typeface="宋体" panose="02010600030101010101" pitchFamily="2" charset="-122"/>
                          <a:ea typeface="宋体" panose="02010600030101010101" pitchFamily="2" charset="-122"/>
                        </a:rPr>
                        <a:t>ECN List</a:t>
                      </a:r>
                    </a:p>
                    <a:p>
                      <a:pPr marL="171450" indent="-171450">
                        <a:buFont typeface="Wingdings" panose="05000000000000000000" pitchFamily="2" charset="2"/>
                        <a:buChar char="l"/>
                      </a:pPr>
                      <a:r>
                        <a:rPr lang="en-US" altLang="zh-CN" sz="1000" dirty="0">
                          <a:solidFill>
                            <a:schemeClr val="tx1"/>
                          </a:solidFill>
                          <a:latin typeface="宋体" panose="02010600030101010101" pitchFamily="2" charset="-122"/>
                          <a:ea typeface="宋体" panose="02010600030101010101" pitchFamily="2" charset="-122"/>
                        </a:rPr>
                        <a:t>PPAP</a:t>
                      </a:r>
                    </a:p>
                    <a:p>
                      <a:pPr marL="171450" indent="-171450">
                        <a:buFont typeface="Wingdings" panose="05000000000000000000" pitchFamily="2" charset="2"/>
                        <a:buChar char="l"/>
                      </a:pPr>
                      <a:r>
                        <a:rPr lang="zh-CN" altLang="en-US" sz="1000" dirty="0">
                          <a:solidFill>
                            <a:schemeClr val="tx1"/>
                          </a:solidFill>
                          <a:latin typeface="宋体" panose="02010600030101010101" pitchFamily="2" charset="-122"/>
                          <a:ea typeface="宋体" panose="02010600030101010101" pitchFamily="2" charset="-122"/>
                        </a:rPr>
                        <a:t>产能评估报告</a:t>
                      </a:r>
                    </a:p>
                  </a:txBody>
                  <a:tcPr marL="91427" marR="91427" marT="45739" marB="45739">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1"/>
                  </a:ext>
                </a:extLst>
              </a:tr>
            </a:tbl>
          </a:graphicData>
        </a:graphic>
      </p:graphicFrame>
      <p:graphicFrame>
        <p:nvGraphicFramePr>
          <p:cNvPr id="15" name="表格 14"/>
          <p:cNvGraphicFramePr>
            <a:graphicFrameLocks noGrp="1"/>
          </p:cNvGraphicFramePr>
          <p:nvPr/>
        </p:nvGraphicFramePr>
        <p:xfrm>
          <a:off x="177800" y="5003800"/>
          <a:ext cx="2447925" cy="1460507"/>
        </p:xfrm>
        <a:graphic>
          <a:graphicData uri="http://schemas.openxmlformats.org/drawingml/2006/table">
            <a:tbl>
              <a:tblPr firstRow="1" bandRow="1">
                <a:tableStyleId>{5C22544A-7EE6-4342-B048-85BDC9FD1C3A}</a:tableStyleId>
              </a:tblPr>
              <a:tblGrid>
                <a:gridCol w="2447925">
                  <a:extLst>
                    <a:ext uri="{9D8B030D-6E8A-4147-A177-3AD203B41FA5}">
                      <a16:colId xmlns:a16="http://schemas.microsoft.com/office/drawing/2014/main" val="20000"/>
                    </a:ext>
                  </a:extLst>
                </a:gridCol>
              </a:tblGrid>
              <a:tr h="243789">
                <a:tc>
                  <a:txBody>
                    <a:bodyPr/>
                    <a:lstStyle/>
                    <a:p>
                      <a:r>
                        <a:rPr kumimoji="1" lang="zh-CN" altLang="en-US" sz="1000" b="1" kern="1200" dirty="0">
                          <a:solidFill>
                            <a:srgbClr val="0000FF"/>
                          </a:solidFill>
                          <a:latin typeface="宋体" panose="02010600030101010101" pitchFamily="2" charset="-122"/>
                          <a:ea typeface="宋体" panose="02010600030101010101" pitchFamily="2" charset="-122"/>
                          <a:cs typeface="Tahoma" panose="020B0604030504040204" pitchFamily="34" charset="0"/>
                        </a:rPr>
                        <a:t>如何做？（程序、方法、标准、法规）</a:t>
                      </a:r>
                    </a:p>
                  </a:txBody>
                  <a:tcPr marL="91427" marR="91427" marT="45698" marB="4569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0"/>
                  </a:ext>
                </a:extLst>
              </a:tr>
              <a:tr h="1216711">
                <a:tc>
                  <a:txBody>
                    <a:bodyPr/>
                    <a:lstStyle/>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lang="zh-CN" altLang="zh-CN" sz="1000" b="0" dirty="0">
                          <a:effectLst/>
                          <a:ea typeface="宋体" panose="02010600030101010101" pitchFamily="2" charset="-122"/>
                          <a:cs typeface="Times New Roman" panose="02020603050405020304" pitchFamily="18" charset="0"/>
                        </a:rPr>
                        <a:t>产品质量先</a:t>
                      </a:r>
                      <a:r>
                        <a:rPr lang="zh-CN" altLang="en-US" sz="1000" b="0" dirty="0">
                          <a:effectLst/>
                          <a:ea typeface="宋体" panose="02010600030101010101" pitchFamily="2" charset="-122"/>
                          <a:cs typeface="Times New Roman" panose="02020603050405020304" pitchFamily="18" charset="0"/>
                        </a:rPr>
                        <a:t>期</a:t>
                      </a:r>
                      <a:r>
                        <a:rPr lang="zh-CN" altLang="zh-CN" sz="1000" b="0" dirty="0">
                          <a:effectLst/>
                          <a:ea typeface="宋体" panose="02010600030101010101" pitchFamily="2" charset="-122"/>
                          <a:cs typeface="Times New Roman" panose="02020603050405020304" pitchFamily="18" charset="0"/>
                        </a:rPr>
                        <a:t>策划</a:t>
                      </a:r>
                      <a:r>
                        <a:rPr lang="zh-CN" altLang="en-US" sz="1000" b="0" dirty="0">
                          <a:effectLst/>
                          <a:ea typeface="宋体" panose="02010600030101010101" pitchFamily="2" charset="-122"/>
                          <a:cs typeface="Times New Roman" panose="02020603050405020304" pitchFamily="18" charset="0"/>
                        </a:rPr>
                        <a:t>（</a:t>
                      </a:r>
                      <a:r>
                        <a:rPr lang="en-US" altLang="zh-CN" sz="1000" b="0" dirty="0">
                          <a:effectLst/>
                          <a:ea typeface="宋体" panose="02010600030101010101" pitchFamily="2" charset="-122"/>
                          <a:cs typeface="Times New Roman" panose="02020603050405020304" pitchFamily="18" charset="0"/>
                        </a:rPr>
                        <a:t>APQP</a:t>
                      </a:r>
                      <a:r>
                        <a:rPr lang="zh-CN" altLang="en-US" sz="1000" b="0" dirty="0">
                          <a:effectLst/>
                          <a:ea typeface="宋体" panose="02010600030101010101" pitchFamily="2" charset="-122"/>
                          <a:cs typeface="Times New Roman" panose="02020603050405020304" pitchFamily="18" charset="0"/>
                        </a:rPr>
                        <a:t>）程序、</a:t>
                      </a:r>
                      <a:r>
                        <a:rPr lang="zh-CN" altLang="en-US" sz="1000" b="0" dirty="0">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工程变更管理程序、</a:t>
                      </a:r>
                      <a:r>
                        <a:rPr lang="zh-CN" altLang="en-US" sz="1000" b="0" dirty="0">
                          <a:solidFill>
                            <a:schemeClr val="tx1"/>
                          </a:solidFill>
                          <a:latin typeface="宋体" panose="02010600030101010101" pitchFamily="2" charset="-122"/>
                          <a:ea typeface="宋体" panose="02010600030101010101" pitchFamily="2" charset="-122"/>
                        </a:rPr>
                        <a:t>项目升级作业指导书</a:t>
                      </a:r>
                      <a:endParaRPr lang="en-US" altLang="zh-CN" sz="1000" b="0" dirty="0">
                        <a:solidFill>
                          <a:schemeClr val="tx1"/>
                        </a:solidFill>
                        <a:latin typeface="宋体" panose="02010600030101010101" pitchFamily="2" charset="-122"/>
                        <a:ea typeface="宋体" panose="02010600030101010101" pitchFamily="2" charset="-122"/>
                      </a:endParaRPr>
                    </a:p>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lang="en-US" altLang="zh-CN" sz="1000" b="0" dirty="0">
                          <a:solidFill>
                            <a:schemeClr val="tx1"/>
                          </a:solidFill>
                          <a:latin typeface="宋体" panose="02010600030101010101" pitchFamily="2" charset="-122"/>
                          <a:ea typeface="宋体" panose="02010600030101010101" pitchFamily="2" charset="-122"/>
                        </a:rPr>
                        <a:t>APQP\FMEA\SPC\MSA\PPAP</a:t>
                      </a:r>
                      <a:r>
                        <a:rPr lang="zh-CN" altLang="en-US" sz="1000" b="0" dirty="0">
                          <a:solidFill>
                            <a:schemeClr val="tx1"/>
                          </a:solidFill>
                          <a:latin typeface="宋体" panose="02010600030101010101" pitchFamily="2" charset="-122"/>
                          <a:ea typeface="宋体" panose="02010600030101010101" pitchFamily="2" charset="-122"/>
                        </a:rPr>
                        <a:t>参考手册、</a:t>
                      </a:r>
                      <a:r>
                        <a:rPr lang="en-US" altLang="zh-CN" sz="1000" b="0" dirty="0">
                          <a:solidFill>
                            <a:schemeClr val="tx1"/>
                          </a:solidFill>
                          <a:latin typeface="宋体" panose="02010600030101010101" pitchFamily="2" charset="-122"/>
                          <a:ea typeface="宋体" panose="02010600030101010101" pitchFamily="2" charset="-122"/>
                        </a:rPr>
                        <a:t>VDA6.3</a:t>
                      </a:r>
                      <a:r>
                        <a:rPr lang="zh-CN" altLang="en-US" sz="1000" b="0" dirty="0">
                          <a:solidFill>
                            <a:schemeClr val="tx1"/>
                          </a:solidFill>
                          <a:latin typeface="宋体" panose="02010600030101010101" pitchFamily="2" charset="-122"/>
                          <a:ea typeface="宋体" panose="02010600030101010101" pitchFamily="2" charset="-122"/>
                        </a:rPr>
                        <a:t>参考手册。</a:t>
                      </a:r>
                    </a:p>
                  </a:txBody>
                  <a:tcPr marL="91427" marR="91427" marT="45698" marB="4569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1"/>
                  </a:ext>
                </a:extLst>
              </a:tr>
            </a:tbl>
          </a:graphicData>
        </a:graphic>
      </p:graphicFrame>
      <p:graphicFrame>
        <p:nvGraphicFramePr>
          <p:cNvPr id="16" name="表格 15"/>
          <p:cNvGraphicFramePr>
            <a:graphicFrameLocks noGrp="1"/>
          </p:cNvGraphicFramePr>
          <p:nvPr/>
        </p:nvGraphicFramePr>
        <p:xfrm>
          <a:off x="6523038" y="5445125"/>
          <a:ext cx="2449512" cy="949325"/>
        </p:xfrm>
        <a:graphic>
          <a:graphicData uri="http://schemas.openxmlformats.org/drawingml/2006/table">
            <a:tbl>
              <a:tblPr firstRow="1" bandRow="1">
                <a:tableStyleId>{5C22544A-7EE6-4342-B048-85BDC9FD1C3A}</a:tableStyleId>
              </a:tblPr>
              <a:tblGrid>
                <a:gridCol w="2449512">
                  <a:extLst>
                    <a:ext uri="{9D8B030D-6E8A-4147-A177-3AD203B41FA5}">
                      <a16:colId xmlns:a16="http://schemas.microsoft.com/office/drawing/2014/main" val="20000"/>
                    </a:ext>
                  </a:extLst>
                </a:gridCol>
              </a:tblGrid>
              <a:tr h="243902">
                <a:tc>
                  <a:txBody>
                    <a:bodyPr/>
                    <a:lstStyle/>
                    <a:p>
                      <a:pPr eaLnBrk="1" hangingPunct="1">
                        <a:spcBef>
                          <a:spcPct val="0"/>
                        </a:spcBef>
                        <a:buClrTx/>
                        <a:buSzTx/>
                        <a:buFontTx/>
                        <a:buNone/>
                      </a:pPr>
                      <a:r>
                        <a:rPr lang="zh-CN" altLang="en-US" sz="1000" b="1" dirty="0">
                          <a:solidFill>
                            <a:srgbClr val="0000FF"/>
                          </a:solidFill>
                          <a:latin typeface="宋体" panose="02010600030101010101" pitchFamily="2" charset="-122"/>
                          <a:ea typeface="宋体" panose="02010600030101010101" pitchFamily="2" charset="-122"/>
                          <a:cs typeface="Tahoma" panose="020B0604030504040204" pitchFamily="34" charset="0"/>
                        </a:rPr>
                        <a:t>如何测量？（绩效指标）</a:t>
                      </a:r>
                      <a:endParaRPr lang="en-US" altLang="zh-CN" sz="1000" b="1" dirty="0">
                        <a:solidFill>
                          <a:srgbClr val="0000FF"/>
                        </a:solidFill>
                        <a:latin typeface="宋体" panose="02010600030101010101" pitchFamily="2" charset="-122"/>
                        <a:ea typeface="宋体" panose="02010600030101010101" pitchFamily="2" charset="-122"/>
                        <a:cs typeface="Tahoma" panose="020B0604030504040204" pitchFamily="34" charset="0"/>
                      </a:endParaRPr>
                    </a:p>
                  </a:txBody>
                  <a:tcPr marL="91486" marR="91486" marT="45742" marB="4574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0"/>
                  </a:ext>
                </a:extLst>
              </a:tr>
              <a:tr h="705423">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zh-CN" altLang="en-US" sz="1000" kern="100" dirty="0">
                          <a:effectLst/>
                          <a:latin typeface="Times New Roman" panose="02020603050405020304" pitchFamily="18" charset="0"/>
                          <a:ea typeface="宋体" panose="02010600030101010101" pitchFamily="2" charset="-122"/>
                        </a:rPr>
                        <a:t>新项目</a:t>
                      </a:r>
                      <a:r>
                        <a:rPr lang="en-US" altLang="zh-CN" sz="1000" kern="0" dirty="0">
                          <a:solidFill>
                            <a:srgbClr val="000000"/>
                          </a:solidFill>
                          <a:effectLst/>
                          <a:latin typeface="Times New Roman" panose="02020603050405020304" pitchFamily="18" charset="0"/>
                          <a:ea typeface="宋体" panose="02010600030101010101" pitchFamily="2" charset="-122"/>
                        </a:rPr>
                        <a:t>PPAP</a:t>
                      </a:r>
                      <a:r>
                        <a:rPr lang="zh-CN" altLang="en-US" sz="1000" kern="0" dirty="0">
                          <a:solidFill>
                            <a:srgbClr val="000000"/>
                          </a:solidFill>
                          <a:effectLst/>
                          <a:latin typeface="Times New Roman" panose="02020603050405020304" pitchFamily="18" charset="0"/>
                          <a:ea typeface="宋体" panose="02010600030101010101" pitchFamily="2" charset="-122"/>
                        </a:rPr>
                        <a:t>累计一次通过率</a:t>
                      </a:r>
                      <a:endParaRPr lang="zh-CN" altLang="zh-CN" sz="1000" kern="100" dirty="0">
                        <a:effectLst/>
                        <a:latin typeface="Times New Roman" panose="02020603050405020304" pitchFamily="18" charset="0"/>
                        <a:ea typeface="宋体" panose="02010600030101010101" pitchFamily="2" charset="-122"/>
                      </a:endParaRPr>
                    </a:p>
                  </a:txBody>
                  <a:tcPr marL="91486" marR="91486" marT="45742" marB="4574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1"/>
                  </a:ext>
                </a:extLst>
              </a:tr>
            </a:tbl>
          </a:graphicData>
        </a:graphic>
      </p:graphicFrame>
      <p:graphicFrame>
        <p:nvGraphicFramePr>
          <p:cNvPr id="17" name="表格 16"/>
          <p:cNvGraphicFramePr>
            <a:graphicFrameLocks noGrp="1"/>
          </p:cNvGraphicFramePr>
          <p:nvPr/>
        </p:nvGraphicFramePr>
        <p:xfrm>
          <a:off x="3165475" y="1557338"/>
          <a:ext cx="2919413" cy="1871662"/>
        </p:xfrm>
        <a:graphic>
          <a:graphicData uri="http://schemas.openxmlformats.org/drawingml/2006/table">
            <a:tbl>
              <a:tblPr firstRow="1" bandRow="1">
                <a:tableStyleId>{5C22544A-7EE6-4342-B048-85BDC9FD1C3A}</a:tableStyleId>
              </a:tblPr>
              <a:tblGrid>
                <a:gridCol w="2919413">
                  <a:extLst>
                    <a:ext uri="{9D8B030D-6E8A-4147-A177-3AD203B41FA5}">
                      <a16:colId xmlns:a16="http://schemas.microsoft.com/office/drawing/2014/main" val="20000"/>
                    </a:ext>
                  </a:extLst>
                </a:gridCol>
              </a:tblGrid>
              <a:tr h="243900">
                <a:tc>
                  <a:txBody>
                    <a:bodyPr/>
                    <a:lstStyle/>
                    <a:p>
                      <a:pPr algn="l"/>
                      <a:r>
                        <a:rPr kumimoji="1" lang="zh-CN" altLang="en-US" sz="1000" b="1" kern="1200" dirty="0">
                          <a:solidFill>
                            <a:srgbClr val="0000FF"/>
                          </a:solidFill>
                          <a:latin typeface="宋体" panose="02010600030101010101" pitchFamily="2" charset="-122"/>
                          <a:ea typeface="宋体" panose="02010600030101010101" pitchFamily="2" charset="-122"/>
                          <a:cs typeface="Tahoma" panose="020B0604030504040204" pitchFamily="34" charset="0"/>
                        </a:rPr>
                        <a:t>过程的风险</a:t>
                      </a:r>
                    </a:p>
                  </a:txBody>
                  <a:tcPr marL="91457" marR="91457" marT="45731" marB="4573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0"/>
                  </a:ext>
                </a:extLst>
              </a:tr>
              <a:tr h="1627762">
                <a:tc>
                  <a:txBody>
                    <a:bodyPr/>
                    <a:lstStyle/>
                    <a:p>
                      <a:pPr marL="171450" indent="-171450">
                        <a:buFont typeface="Wingdings" panose="05000000000000000000" pitchFamily="2" charset="2"/>
                        <a:buChar char="l"/>
                      </a:pPr>
                      <a:r>
                        <a:rPr kumimoji="1" lang="zh-CN" altLang="en-US" sz="1000" kern="1200" dirty="0">
                          <a:solidFill>
                            <a:schemeClr val="tx1"/>
                          </a:solidFill>
                          <a:latin typeface="宋体" panose="02010600030101010101" pitchFamily="2" charset="-122"/>
                          <a:ea typeface="宋体" panose="02010600030101010101" pitchFamily="2" charset="-122"/>
                          <a:cs typeface="+mn-cs"/>
                        </a:rPr>
                        <a:t>过程设计和过程设计输入识别不充分或识别错误导致提交样品不符合顾客要求</a:t>
                      </a:r>
                      <a:endParaRPr kumimoji="1" lang="en-US" altLang="zh-CN" sz="1000" kern="1200" dirty="0">
                        <a:solidFill>
                          <a:schemeClr val="tx1"/>
                        </a:solidFill>
                        <a:latin typeface="宋体" panose="02010600030101010101" pitchFamily="2" charset="-122"/>
                        <a:ea typeface="宋体" panose="02010600030101010101" pitchFamily="2" charset="-122"/>
                        <a:cs typeface="+mn-cs"/>
                      </a:endParaRPr>
                    </a:p>
                    <a:p>
                      <a:pPr marL="171450" indent="-171450">
                        <a:buFont typeface="Wingdings" panose="05000000000000000000" pitchFamily="2" charset="2"/>
                        <a:buChar char="l"/>
                      </a:pPr>
                      <a:r>
                        <a:rPr kumimoji="1" lang="zh-CN" altLang="en-US" sz="1000" kern="1200" dirty="0">
                          <a:solidFill>
                            <a:schemeClr val="tx1"/>
                          </a:solidFill>
                          <a:latin typeface="宋体" panose="02010600030101010101" pitchFamily="2" charset="-122"/>
                          <a:ea typeface="宋体" panose="02010600030101010101" pitchFamily="2" charset="-122"/>
                          <a:cs typeface="+mn-cs"/>
                        </a:rPr>
                        <a:t>输入没有覆盖类似项目的经验教训导致在其他项目中发生的问题重复发生</a:t>
                      </a:r>
                      <a:endParaRPr kumimoji="1" lang="en-US" altLang="zh-CN" sz="1000" kern="1200" dirty="0">
                        <a:solidFill>
                          <a:schemeClr val="tx1"/>
                        </a:solidFill>
                        <a:latin typeface="宋体" panose="02010600030101010101" pitchFamily="2" charset="-122"/>
                        <a:ea typeface="宋体" panose="02010600030101010101" pitchFamily="2" charset="-122"/>
                        <a:cs typeface="+mn-cs"/>
                      </a:endParaRPr>
                    </a:p>
                    <a:p>
                      <a:pPr marL="171450" indent="-171450">
                        <a:buFont typeface="Wingdings" panose="05000000000000000000" pitchFamily="2" charset="2"/>
                        <a:buChar char="l"/>
                      </a:pPr>
                      <a:r>
                        <a:rPr kumimoji="1" lang="zh-CN" altLang="en-US" sz="1000" kern="1200" dirty="0">
                          <a:solidFill>
                            <a:schemeClr val="tx1"/>
                          </a:solidFill>
                          <a:latin typeface="宋体" panose="02010600030101010101" pitchFamily="2" charset="-122"/>
                          <a:ea typeface="宋体" panose="02010600030101010101" pitchFamily="2" charset="-122"/>
                          <a:cs typeface="+mn-cs"/>
                        </a:rPr>
                        <a:t>阶段评审没有有效评审导致作业指导书没有覆盖</a:t>
                      </a:r>
                      <a:r>
                        <a:rPr kumimoji="1" lang="en-US" altLang="zh-CN" sz="1000" kern="1200" dirty="0">
                          <a:solidFill>
                            <a:schemeClr val="tx1"/>
                          </a:solidFill>
                          <a:latin typeface="宋体" panose="02010600030101010101" pitchFamily="2" charset="-122"/>
                          <a:ea typeface="宋体" panose="02010600030101010101" pitchFamily="2" charset="-122"/>
                          <a:cs typeface="+mn-cs"/>
                        </a:rPr>
                        <a:t>PFMEA</a:t>
                      </a:r>
                      <a:r>
                        <a:rPr kumimoji="1" lang="zh-CN" altLang="en-US" sz="1000" kern="1200" dirty="0">
                          <a:solidFill>
                            <a:schemeClr val="tx1"/>
                          </a:solidFill>
                          <a:latin typeface="宋体" panose="02010600030101010101" pitchFamily="2" charset="-122"/>
                          <a:ea typeface="宋体" panose="02010600030101010101" pitchFamily="2" charset="-122"/>
                          <a:cs typeface="+mn-cs"/>
                        </a:rPr>
                        <a:t>和</a:t>
                      </a:r>
                      <a:r>
                        <a:rPr kumimoji="1" lang="en-US" altLang="zh-CN" sz="1000" kern="1200" dirty="0">
                          <a:solidFill>
                            <a:schemeClr val="tx1"/>
                          </a:solidFill>
                          <a:latin typeface="宋体" panose="02010600030101010101" pitchFamily="2" charset="-122"/>
                          <a:ea typeface="宋体" panose="02010600030101010101" pitchFamily="2" charset="-122"/>
                          <a:cs typeface="+mn-cs"/>
                        </a:rPr>
                        <a:t>CP</a:t>
                      </a:r>
                      <a:r>
                        <a:rPr lang="zh-CN" altLang="en-US" sz="1000" dirty="0">
                          <a:solidFill>
                            <a:schemeClr val="tx1"/>
                          </a:solidFill>
                          <a:latin typeface="宋体" panose="02010600030101010101" pitchFamily="2" charset="-122"/>
                          <a:ea typeface="宋体" panose="02010600030101010101" pitchFamily="2" charset="-122"/>
                        </a:rPr>
                        <a:t>中的内容</a:t>
                      </a:r>
                      <a:endParaRPr lang="en-US" altLang="zh-CN" sz="1000" dirty="0">
                        <a:solidFill>
                          <a:schemeClr val="tx1"/>
                        </a:solidFill>
                        <a:latin typeface="宋体" panose="02010600030101010101" pitchFamily="2" charset="-122"/>
                        <a:ea typeface="宋体" panose="02010600030101010101" pitchFamily="2" charset="-122"/>
                      </a:endParaRPr>
                    </a:p>
                    <a:p>
                      <a:pPr marL="171450" indent="-171450">
                        <a:buFont typeface="Wingdings" panose="05000000000000000000" pitchFamily="2" charset="2"/>
                        <a:buChar char="l"/>
                      </a:pPr>
                      <a:r>
                        <a:rPr lang="zh-CN" altLang="en-US" sz="1000" dirty="0">
                          <a:solidFill>
                            <a:schemeClr val="tx1"/>
                          </a:solidFill>
                          <a:latin typeface="宋体" panose="02010600030101010101" pitchFamily="2" charset="-122"/>
                          <a:ea typeface="宋体" panose="02010600030101010101" pitchFamily="2" charset="-122"/>
                        </a:rPr>
                        <a:t>项目管理人员不熟悉</a:t>
                      </a:r>
                      <a:r>
                        <a:rPr lang="en-US" altLang="zh-CN" sz="1000" dirty="0">
                          <a:solidFill>
                            <a:schemeClr val="tx1"/>
                          </a:solidFill>
                          <a:latin typeface="宋体" panose="02010600030101010101" pitchFamily="2" charset="-122"/>
                          <a:ea typeface="宋体" panose="02010600030101010101" pitchFamily="2" charset="-122"/>
                        </a:rPr>
                        <a:t>APQP</a:t>
                      </a:r>
                      <a:r>
                        <a:rPr lang="zh-CN" altLang="en-US" sz="1000" dirty="0">
                          <a:solidFill>
                            <a:schemeClr val="tx1"/>
                          </a:solidFill>
                          <a:latin typeface="宋体" panose="02010600030101010101" pitchFamily="2" charset="-122"/>
                          <a:ea typeface="宋体" panose="02010600030101010101" pitchFamily="2" charset="-122"/>
                        </a:rPr>
                        <a:t>等核心工具</a:t>
                      </a:r>
                      <a:endParaRPr lang="en-US" altLang="zh-CN" sz="1000" dirty="0">
                        <a:solidFill>
                          <a:schemeClr val="tx1"/>
                        </a:solidFill>
                        <a:latin typeface="宋体" panose="02010600030101010101" pitchFamily="2" charset="-122"/>
                        <a:ea typeface="宋体" panose="02010600030101010101" pitchFamily="2" charset="-122"/>
                      </a:endParaRPr>
                    </a:p>
                    <a:p>
                      <a:pPr marL="171450" indent="-171450">
                        <a:buFont typeface="Wingdings" panose="05000000000000000000" pitchFamily="2" charset="2"/>
                        <a:buChar char="l"/>
                      </a:pPr>
                      <a:r>
                        <a:rPr lang="zh-CN" altLang="en-US" sz="1000" dirty="0">
                          <a:solidFill>
                            <a:schemeClr val="tx1"/>
                          </a:solidFill>
                          <a:latin typeface="宋体" panose="02010600030101010101" pitchFamily="2" charset="-122"/>
                          <a:ea typeface="宋体" panose="02010600030101010101" pitchFamily="2" charset="-122"/>
                        </a:rPr>
                        <a:t>项目管理过程中发生异常，不能及时反馈升级从而导致项目计划延迟</a:t>
                      </a:r>
                    </a:p>
                  </a:txBody>
                  <a:tcPr marL="91457" marR="91457" marT="45731" marB="4573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1"/>
                  </a:ext>
                </a:extLst>
              </a:tr>
            </a:tbl>
          </a:graphicData>
        </a:graphic>
      </p:graphicFrame>
      <p:graphicFrame>
        <p:nvGraphicFramePr>
          <p:cNvPr id="18" name="表格 17"/>
          <p:cNvGraphicFramePr>
            <a:graphicFrameLocks noGrp="1"/>
          </p:cNvGraphicFramePr>
          <p:nvPr/>
        </p:nvGraphicFramePr>
        <p:xfrm>
          <a:off x="3195638" y="3609975"/>
          <a:ext cx="2919412" cy="2847977"/>
        </p:xfrm>
        <a:graphic>
          <a:graphicData uri="http://schemas.openxmlformats.org/drawingml/2006/table">
            <a:tbl>
              <a:tblPr firstRow="1" bandRow="1">
                <a:tableStyleId>{5C22544A-7EE6-4342-B048-85BDC9FD1C3A}</a:tableStyleId>
              </a:tblPr>
              <a:tblGrid>
                <a:gridCol w="2919412">
                  <a:extLst>
                    <a:ext uri="{9D8B030D-6E8A-4147-A177-3AD203B41FA5}">
                      <a16:colId xmlns:a16="http://schemas.microsoft.com/office/drawing/2014/main" val="20000"/>
                    </a:ext>
                  </a:extLst>
                </a:gridCol>
              </a:tblGrid>
              <a:tr h="243824">
                <a:tc>
                  <a:txBody>
                    <a:bodyPr/>
                    <a:lstStyle/>
                    <a:p>
                      <a:r>
                        <a:rPr kumimoji="1" lang="zh-CN" altLang="en-US" sz="1000" b="1" kern="1200" dirty="0">
                          <a:solidFill>
                            <a:srgbClr val="0000FF"/>
                          </a:solidFill>
                          <a:latin typeface="宋体" panose="02010600030101010101" pitchFamily="2" charset="-122"/>
                          <a:ea typeface="宋体" panose="02010600030101010101" pitchFamily="2" charset="-122"/>
                          <a:cs typeface="Tahoma" panose="020B0604030504040204" pitchFamily="34" charset="0"/>
                        </a:rPr>
                        <a:t>过程的关键活动</a:t>
                      </a:r>
                    </a:p>
                  </a:txBody>
                  <a:tcPr marL="91457" marR="91457" marT="45713" marB="4571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CFFFF"/>
                    </a:solidFill>
                  </a:tcPr>
                </a:tc>
                <a:extLst>
                  <a:ext uri="{0D108BD9-81ED-4DB2-BD59-A6C34878D82A}">
                    <a16:rowId xmlns:a16="http://schemas.microsoft.com/office/drawing/2014/main" val="10000"/>
                  </a:ext>
                </a:extLst>
              </a:tr>
              <a:tr h="2604151">
                <a:tc>
                  <a:txBody>
                    <a:bodyPr/>
                    <a:lstStyle/>
                    <a:p>
                      <a:pPr marL="171450" indent="-171450" algn="l">
                        <a:buFont typeface="Wingdings" panose="05000000000000000000" pitchFamily="2" charset="2"/>
                        <a:buChar char="l"/>
                      </a:pPr>
                      <a:r>
                        <a:rPr lang="zh-CN" altLang="en-US" sz="1000" b="0" dirty="0">
                          <a:solidFill>
                            <a:schemeClr val="tx1"/>
                          </a:solidFill>
                          <a:latin typeface="宋体" panose="02010600030101010101" pitchFamily="2" charset="-122"/>
                          <a:ea typeface="宋体" panose="02010600030101010101" pitchFamily="2" charset="-122"/>
                        </a:rPr>
                        <a:t>获得开发任务，制定项目计划</a:t>
                      </a:r>
                      <a:endParaRPr lang="en-US" altLang="zh-CN" sz="1000" b="0" dirty="0">
                        <a:solidFill>
                          <a:schemeClr val="tx1"/>
                        </a:solidFill>
                        <a:latin typeface="宋体" panose="02010600030101010101" pitchFamily="2" charset="-122"/>
                        <a:ea typeface="宋体" panose="02010600030101010101" pitchFamily="2" charset="-122"/>
                      </a:endParaRPr>
                    </a:p>
                    <a:p>
                      <a:pPr marL="171450" indent="-171450" algn="l">
                        <a:buFont typeface="Wingdings" panose="05000000000000000000" pitchFamily="2" charset="2"/>
                        <a:buChar char="l"/>
                      </a:pPr>
                      <a:r>
                        <a:rPr lang="zh-CN" altLang="en-US" sz="1000" b="0" dirty="0">
                          <a:solidFill>
                            <a:schemeClr val="tx1"/>
                          </a:solidFill>
                          <a:latin typeface="宋体" panose="02010600030101010101" pitchFamily="2" charset="-122"/>
                          <a:ea typeface="宋体" panose="02010600030101010101" pitchFamily="2" charset="-122"/>
                        </a:rPr>
                        <a:t>开展产品</a:t>
                      </a:r>
                      <a:r>
                        <a:rPr lang="en-US" altLang="zh-CN" sz="1000" b="0" dirty="0">
                          <a:solidFill>
                            <a:schemeClr val="tx1"/>
                          </a:solidFill>
                          <a:latin typeface="宋体" panose="02010600030101010101" pitchFamily="2" charset="-122"/>
                          <a:ea typeface="宋体" panose="02010600030101010101" pitchFamily="2" charset="-122"/>
                        </a:rPr>
                        <a:t>(</a:t>
                      </a:r>
                      <a:r>
                        <a:rPr lang="zh-CN" altLang="en-US" sz="1000" b="0" dirty="0">
                          <a:solidFill>
                            <a:schemeClr val="tx1"/>
                          </a:solidFill>
                          <a:latin typeface="宋体" panose="02010600030101010101" pitchFamily="2" charset="-122"/>
                          <a:ea typeface="宋体" panose="02010600030101010101" pitchFamily="2" charset="-122"/>
                        </a:rPr>
                        <a:t>外包</a:t>
                      </a:r>
                      <a:r>
                        <a:rPr lang="en-US" altLang="zh-CN" sz="1000" b="0" dirty="0">
                          <a:solidFill>
                            <a:schemeClr val="tx1"/>
                          </a:solidFill>
                          <a:latin typeface="宋体" panose="02010600030101010101" pitchFamily="2" charset="-122"/>
                          <a:ea typeface="宋体" panose="02010600030101010101" pitchFamily="2" charset="-122"/>
                        </a:rPr>
                        <a:t>)</a:t>
                      </a:r>
                      <a:r>
                        <a:rPr lang="zh-CN" altLang="en-US" sz="1000" b="0" dirty="0">
                          <a:solidFill>
                            <a:schemeClr val="tx1"/>
                          </a:solidFill>
                          <a:latin typeface="宋体" panose="02010600030101010101" pitchFamily="2" charset="-122"/>
                          <a:ea typeface="宋体" panose="02010600030101010101" pitchFamily="2" charset="-122"/>
                        </a:rPr>
                        <a:t>和过程设计和开发</a:t>
                      </a:r>
                      <a:endParaRPr lang="en-US" altLang="zh-CN" sz="1000" b="0" dirty="0">
                        <a:solidFill>
                          <a:schemeClr val="tx1"/>
                        </a:solidFill>
                        <a:latin typeface="宋体" panose="02010600030101010101" pitchFamily="2" charset="-122"/>
                        <a:ea typeface="宋体" panose="02010600030101010101" pitchFamily="2" charset="-122"/>
                      </a:endParaRPr>
                    </a:p>
                    <a:p>
                      <a:pPr marL="171450" indent="-171450" algn="l">
                        <a:buFont typeface="Wingdings" panose="05000000000000000000" pitchFamily="2" charset="2"/>
                        <a:buChar char="l"/>
                      </a:pPr>
                      <a:r>
                        <a:rPr lang="zh-CN" altLang="en-US" sz="1000" b="0" dirty="0">
                          <a:solidFill>
                            <a:schemeClr val="tx1"/>
                          </a:solidFill>
                          <a:latin typeface="宋体" panose="02010600030101010101" pitchFamily="2" charset="-122"/>
                          <a:ea typeface="宋体" panose="02010600030101010101" pitchFamily="2" charset="-122"/>
                        </a:rPr>
                        <a:t>软模样件和</a:t>
                      </a:r>
                      <a:r>
                        <a:rPr lang="en-US" altLang="zh-CN" sz="1000" b="0" dirty="0">
                          <a:solidFill>
                            <a:schemeClr val="tx1"/>
                          </a:solidFill>
                          <a:latin typeface="宋体" panose="02010600030101010101" pitchFamily="2" charset="-122"/>
                          <a:ea typeface="宋体" panose="02010600030101010101" pitchFamily="2" charset="-122"/>
                        </a:rPr>
                        <a:t>OTS</a:t>
                      </a:r>
                      <a:r>
                        <a:rPr lang="zh-CN" altLang="en-US" sz="1000" b="0" dirty="0">
                          <a:solidFill>
                            <a:schemeClr val="tx1"/>
                          </a:solidFill>
                          <a:latin typeface="宋体" panose="02010600030101010101" pitchFamily="2" charset="-122"/>
                          <a:ea typeface="宋体" panose="02010600030101010101" pitchFamily="2" charset="-122"/>
                        </a:rPr>
                        <a:t>样件制造</a:t>
                      </a:r>
                      <a:endParaRPr lang="en-US" altLang="zh-CN" sz="1000" b="0" dirty="0">
                        <a:solidFill>
                          <a:schemeClr val="tx1"/>
                        </a:solidFill>
                        <a:latin typeface="宋体" panose="02010600030101010101" pitchFamily="2" charset="-122"/>
                        <a:ea typeface="宋体" panose="02010600030101010101" pitchFamily="2" charset="-122"/>
                      </a:endParaRPr>
                    </a:p>
                    <a:p>
                      <a:pPr marL="171450" indent="-171450" algn="l">
                        <a:buFont typeface="Wingdings" panose="05000000000000000000" pitchFamily="2" charset="2"/>
                        <a:buChar char="l"/>
                      </a:pPr>
                      <a:r>
                        <a:rPr lang="zh-CN" altLang="en-US" sz="1000" b="0" dirty="0">
                          <a:solidFill>
                            <a:schemeClr val="tx1"/>
                          </a:solidFill>
                          <a:latin typeface="宋体" panose="02010600030101010101" pitchFamily="2" charset="-122"/>
                          <a:ea typeface="宋体" panose="02010600030101010101" pitchFamily="2" charset="-122"/>
                        </a:rPr>
                        <a:t>小批试生产</a:t>
                      </a:r>
                      <a:endParaRPr lang="en-US" altLang="zh-CN" sz="1000" b="0" dirty="0">
                        <a:solidFill>
                          <a:schemeClr val="tx1"/>
                        </a:solidFill>
                        <a:latin typeface="宋体" panose="02010600030101010101" pitchFamily="2" charset="-122"/>
                        <a:ea typeface="宋体" panose="02010600030101010101" pitchFamily="2" charset="-122"/>
                      </a:endParaRPr>
                    </a:p>
                    <a:p>
                      <a:pPr marL="171450" indent="-171450" algn="l">
                        <a:buFont typeface="Wingdings" panose="05000000000000000000" pitchFamily="2" charset="2"/>
                        <a:buChar char="l"/>
                      </a:pPr>
                      <a:r>
                        <a:rPr lang="en-US" altLang="zh-CN" sz="1000" b="0" dirty="0">
                          <a:solidFill>
                            <a:schemeClr val="tx1"/>
                          </a:solidFill>
                          <a:latin typeface="宋体" panose="02010600030101010101" pitchFamily="2" charset="-122"/>
                          <a:ea typeface="宋体" panose="02010600030101010101" pitchFamily="2" charset="-122"/>
                        </a:rPr>
                        <a:t>SOP</a:t>
                      </a:r>
                      <a:r>
                        <a:rPr lang="zh-CN" altLang="en-US" sz="1000" b="0" dirty="0">
                          <a:solidFill>
                            <a:schemeClr val="tx1"/>
                          </a:solidFill>
                          <a:latin typeface="宋体" panose="02010600030101010101" pitchFamily="2" charset="-122"/>
                          <a:ea typeface="宋体" panose="02010600030101010101" pitchFamily="2" charset="-122"/>
                        </a:rPr>
                        <a:t>放行</a:t>
                      </a:r>
                      <a:endParaRPr lang="en-US" altLang="zh-CN" sz="1000" b="0" dirty="0">
                        <a:solidFill>
                          <a:schemeClr val="tx1"/>
                        </a:solidFill>
                        <a:latin typeface="宋体" panose="02010600030101010101" pitchFamily="2" charset="-122"/>
                        <a:ea typeface="宋体" panose="02010600030101010101" pitchFamily="2" charset="-122"/>
                      </a:endParaRPr>
                    </a:p>
                    <a:p>
                      <a:pPr marL="171450" indent="-171450" algn="l">
                        <a:buFont typeface="Wingdings" panose="05000000000000000000" pitchFamily="2" charset="2"/>
                        <a:buChar char="l"/>
                      </a:pPr>
                      <a:r>
                        <a:rPr lang="zh-CN" altLang="en-US" sz="1000" dirty="0">
                          <a:solidFill>
                            <a:schemeClr val="tx1"/>
                          </a:solidFill>
                          <a:latin typeface="宋体" panose="02010600030101010101" pitchFamily="2" charset="-122"/>
                          <a:ea typeface="宋体" panose="02010600030101010101" pitchFamily="2" charset="-122"/>
                        </a:rPr>
                        <a:t>项目事态升级管理</a:t>
                      </a:r>
                      <a:endParaRPr lang="en-US" altLang="zh-CN" sz="1000" dirty="0">
                        <a:solidFill>
                          <a:schemeClr val="tx1"/>
                        </a:solidFill>
                        <a:latin typeface="宋体" panose="02010600030101010101" pitchFamily="2" charset="-122"/>
                        <a:ea typeface="宋体" panose="02010600030101010101" pitchFamily="2" charset="-122"/>
                      </a:endParaRPr>
                    </a:p>
                    <a:p>
                      <a:pPr marL="171450" indent="-171450" algn="l">
                        <a:buFont typeface="Wingdings" panose="05000000000000000000" pitchFamily="2" charset="2"/>
                        <a:buChar char="l"/>
                      </a:pPr>
                      <a:r>
                        <a:rPr lang="zh-CN" altLang="en-US" sz="1000" dirty="0">
                          <a:solidFill>
                            <a:schemeClr val="tx1"/>
                          </a:solidFill>
                          <a:latin typeface="宋体" panose="02010600030101010101" pitchFamily="2" charset="-122"/>
                          <a:ea typeface="宋体" panose="02010600030101010101" pitchFamily="2" charset="-122"/>
                        </a:rPr>
                        <a:t>项目进度计划管理</a:t>
                      </a:r>
                      <a:endParaRPr lang="en-US" altLang="zh-CN" sz="1000" dirty="0">
                        <a:solidFill>
                          <a:schemeClr val="tx1"/>
                        </a:solidFill>
                        <a:latin typeface="宋体" panose="02010600030101010101" pitchFamily="2" charset="-122"/>
                        <a:ea typeface="宋体" panose="02010600030101010101" pitchFamily="2" charset="-122"/>
                      </a:endParaRPr>
                    </a:p>
                    <a:p>
                      <a:pPr marL="171450" indent="-171450" algn="l">
                        <a:buFont typeface="Wingdings" panose="05000000000000000000" pitchFamily="2" charset="2"/>
                        <a:buChar char="l"/>
                      </a:pPr>
                      <a:r>
                        <a:rPr lang="zh-CN" altLang="en-US" sz="1000" dirty="0">
                          <a:solidFill>
                            <a:schemeClr val="tx1"/>
                          </a:solidFill>
                          <a:latin typeface="宋体" panose="02010600030101010101" pitchFamily="2" charset="-122"/>
                          <a:ea typeface="宋体" panose="02010600030101010101" pitchFamily="2" charset="-122"/>
                        </a:rPr>
                        <a:t>项目变更管理</a:t>
                      </a:r>
                      <a:endParaRPr lang="en-US" altLang="zh-CN" sz="1000" dirty="0">
                        <a:solidFill>
                          <a:schemeClr val="tx1"/>
                        </a:solidFill>
                        <a:latin typeface="宋体" panose="02010600030101010101" pitchFamily="2" charset="-122"/>
                        <a:ea typeface="宋体" panose="02010600030101010101" pitchFamily="2" charset="-122"/>
                      </a:endParaRPr>
                    </a:p>
                  </a:txBody>
                  <a:tcPr marL="91457" marR="91457" marT="45713" marB="4571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CFFFF"/>
                    </a:solidFill>
                  </a:tcPr>
                </a:tc>
                <a:extLst>
                  <a:ext uri="{0D108BD9-81ED-4DB2-BD59-A6C34878D82A}">
                    <a16:rowId xmlns:a16="http://schemas.microsoft.com/office/drawing/2014/main" val="10001"/>
                  </a:ext>
                </a:extLst>
              </a:tr>
            </a:tbl>
          </a:graphicData>
        </a:graphic>
      </p:graphicFrame>
      <p:sp>
        <p:nvSpPr>
          <p:cNvPr id="13380" name="页脚占位符 13379"/>
          <p:cNvSpPr>
            <a:spLocks noGrp="1"/>
          </p:cNvSpPr>
          <p:nvPr>
            <p:ph type="ftr" sz="quarter" idx="11"/>
          </p:nvPr>
        </p:nvSpPr>
        <p:spPr>
          <a:xfrm>
            <a:off x="250825" y="6492875"/>
            <a:ext cx="873125" cy="365125"/>
          </a:xfrm>
        </p:spPr>
        <p:txBody>
          <a:bodyPr/>
          <a:lstStyle/>
          <a:p>
            <a:pPr>
              <a:defRPr/>
            </a:pPr>
            <a:r>
              <a:rPr lang="en-US" altLang="zh-CN" dirty="0"/>
              <a:t>18/39</a:t>
            </a:r>
            <a:endParaRPr lang="zh-CN" altLang="en-US" dirty="0"/>
          </a:p>
        </p:txBody>
      </p:sp>
    </p:spTree>
  </p:cSld>
  <p:clrMapOvr>
    <a:masterClrMapping/>
  </p:clrMapOvr>
  <p:transition spd="slow"/>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肘形连接符 5"/>
          <p:cNvCxnSpPr>
            <a:stCxn id="15" idx="3"/>
            <a:endCxn id="18" idx="1"/>
          </p:cNvCxnSpPr>
          <p:nvPr/>
        </p:nvCxnSpPr>
        <p:spPr bwMode="auto">
          <a:xfrm flipV="1">
            <a:off x="2627313" y="5003800"/>
            <a:ext cx="542925" cy="477838"/>
          </a:xfrm>
          <a:prstGeom prst="bentConnector3">
            <a:avLst>
              <a:gd name="adj1" fmla="val 50000"/>
            </a:avLst>
          </a:prstGeom>
          <a:ln w="28575">
            <a:tailEnd type="triangle"/>
          </a:ln>
        </p:spPr>
        <p:style>
          <a:lnRef idx="1">
            <a:schemeClr val="dk1"/>
          </a:lnRef>
          <a:fillRef idx="0">
            <a:schemeClr val="dk1"/>
          </a:fillRef>
          <a:effectRef idx="0">
            <a:schemeClr val="dk1"/>
          </a:effectRef>
          <a:fontRef idx="minor">
            <a:schemeClr val="tx1"/>
          </a:fontRef>
        </p:style>
      </p:cxnSp>
      <p:cxnSp>
        <p:nvCxnSpPr>
          <p:cNvPr id="5" name="肘形连接符 55"/>
          <p:cNvCxnSpPr>
            <a:stCxn id="13" idx="3"/>
            <a:endCxn id="18" idx="1"/>
          </p:cNvCxnSpPr>
          <p:nvPr/>
        </p:nvCxnSpPr>
        <p:spPr bwMode="auto">
          <a:xfrm>
            <a:off x="2625725" y="3656013"/>
            <a:ext cx="544513" cy="1347787"/>
          </a:xfrm>
          <a:prstGeom prst="bentConnector3">
            <a:avLst>
              <a:gd name="adj1" fmla="val 50000"/>
            </a:avLst>
          </a:prstGeom>
          <a:ln w="28575">
            <a:tailEnd type="triangle"/>
          </a:ln>
        </p:spPr>
        <p:style>
          <a:lnRef idx="1">
            <a:schemeClr val="dk1"/>
          </a:lnRef>
          <a:fillRef idx="0">
            <a:schemeClr val="dk1"/>
          </a:fillRef>
          <a:effectRef idx="0">
            <a:schemeClr val="dk1"/>
          </a:effectRef>
          <a:fontRef idx="minor">
            <a:schemeClr val="tx1"/>
          </a:fontRef>
        </p:style>
      </p:cxnSp>
      <p:cxnSp>
        <p:nvCxnSpPr>
          <p:cNvPr id="6" name="肘形连接符 56"/>
          <p:cNvCxnSpPr>
            <a:stCxn id="11" idx="3"/>
            <a:endCxn id="18" idx="1"/>
          </p:cNvCxnSpPr>
          <p:nvPr/>
        </p:nvCxnSpPr>
        <p:spPr bwMode="auto">
          <a:xfrm>
            <a:off x="2627313" y="2009775"/>
            <a:ext cx="542925" cy="2994025"/>
          </a:xfrm>
          <a:prstGeom prst="bentConnector3">
            <a:avLst>
              <a:gd name="adj1" fmla="val 50000"/>
            </a:avLst>
          </a:prstGeom>
          <a:ln w="28575">
            <a:tailEnd type="triangle"/>
          </a:ln>
        </p:spPr>
        <p:style>
          <a:lnRef idx="1">
            <a:schemeClr val="dk1"/>
          </a:lnRef>
          <a:fillRef idx="0">
            <a:schemeClr val="dk1"/>
          </a:fillRef>
          <a:effectRef idx="0">
            <a:schemeClr val="dk1"/>
          </a:effectRef>
          <a:fontRef idx="minor">
            <a:schemeClr val="tx1"/>
          </a:fontRef>
        </p:style>
      </p:cxnSp>
      <p:cxnSp>
        <p:nvCxnSpPr>
          <p:cNvPr id="7" name="肘形连接符 59"/>
          <p:cNvCxnSpPr/>
          <p:nvPr/>
        </p:nvCxnSpPr>
        <p:spPr bwMode="auto">
          <a:xfrm flipV="1">
            <a:off x="6084888" y="4365625"/>
            <a:ext cx="431800" cy="935038"/>
          </a:xfrm>
          <a:prstGeom prst="bentConnector3">
            <a:avLst>
              <a:gd name="adj1" fmla="val 50000"/>
            </a:avLst>
          </a:prstGeom>
          <a:ln w="28575">
            <a:tailEnd type="triangle"/>
          </a:ln>
        </p:spPr>
        <p:style>
          <a:lnRef idx="1">
            <a:schemeClr val="dk1"/>
          </a:lnRef>
          <a:fillRef idx="0">
            <a:schemeClr val="dk1"/>
          </a:fillRef>
          <a:effectRef idx="0">
            <a:schemeClr val="dk1"/>
          </a:effectRef>
          <a:fontRef idx="minor">
            <a:schemeClr val="tx1"/>
          </a:fontRef>
        </p:style>
      </p:cxnSp>
      <p:cxnSp>
        <p:nvCxnSpPr>
          <p:cNvPr id="8" name="肘形连接符 60"/>
          <p:cNvCxnSpPr>
            <a:endCxn id="16" idx="1"/>
          </p:cNvCxnSpPr>
          <p:nvPr/>
        </p:nvCxnSpPr>
        <p:spPr bwMode="auto">
          <a:xfrm>
            <a:off x="6078538" y="5786438"/>
            <a:ext cx="444500" cy="234950"/>
          </a:xfrm>
          <a:prstGeom prst="bentConnector3">
            <a:avLst>
              <a:gd name="adj1" fmla="val 50000"/>
            </a:avLst>
          </a:prstGeom>
          <a:ln w="28575">
            <a:solidFill>
              <a:srgbClr val="FF0000"/>
            </a:solidFill>
            <a:headEnd type="triangle"/>
            <a:tailEnd type="triangle"/>
          </a:ln>
        </p:spPr>
        <p:style>
          <a:lnRef idx="1">
            <a:schemeClr val="dk1"/>
          </a:lnRef>
          <a:fillRef idx="0">
            <a:schemeClr val="dk1"/>
          </a:fillRef>
          <a:effectRef idx="0">
            <a:schemeClr val="dk1"/>
          </a:effectRef>
          <a:fontRef idx="minor">
            <a:schemeClr val="tx1"/>
          </a:fontRef>
        </p:style>
      </p:cxnSp>
      <p:cxnSp>
        <p:nvCxnSpPr>
          <p:cNvPr id="9" name="肘形连接符 98"/>
          <p:cNvCxnSpPr/>
          <p:nvPr/>
        </p:nvCxnSpPr>
        <p:spPr bwMode="auto">
          <a:xfrm flipV="1">
            <a:off x="6084888" y="2133600"/>
            <a:ext cx="431800" cy="1952625"/>
          </a:xfrm>
          <a:prstGeom prst="bentConnector3">
            <a:avLst>
              <a:gd name="adj1" fmla="val 50000"/>
            </a:avLst>
          </a:prstGeom>
          <a:ln w="28575">
            <a:headEnd type="triangle"/>
            <a:tailEnd type="none"/>
          </a:ln>
        </p:spPr>
        <p:style>
          <a:lnRef idx="1">
            <a:schemeClr val="dk1"/>
          </a:lnRef>
          <a:fillRef idx="0">
            <a:schemeClr val="dk1"/>
          </a:fillRef>
          <a:effectRef idx="0">
            <a:schemeClr val="dk1"/>
          </a:effectRef>
          <a:fontRef idx="minor">
            <a:schemeClr val="tx1"/>
          </a:fontRef>
        </p:style>
      </p:cxnSp>
      <p:graphicFrame>
        <p:nvGraphicFramePr>
          <p:cNvPr id="11" name="表格 10"/>
          <p:cNvGraphicFramePr>
            <a:graphicFrameLocks noGrp="1"/>
          </p:cNvGraphicFramePr>
          <p:nvPr/>
        </p:nvGraphicFramePr>
        <p:xfrm>
          <a:off x="179388" y="1412875"/>
          <a:ext cx="2447925" cy="1193800"/>
        </p:xfrm>
        <a:graphic>
          <a:graphicData uri="http://schemas.openxmlformats.org/drawingml/2006/table">
            <a:tbl>
              <a:tblPr firstRow="1" bandRow="1">
                <a:tableStyleId>{5C22544A-7EE6-4342-B048-85BDC9FD1C3A}</a:tableStyleId>
              </a:tblPr>
              <a:tblGrid>
                <a:gridCol w="2447925">
                  <a:extLst>
                    <a:ext uri="{9D8B030D-6E8A-4147-A177-3AD203B41FA5}">
                      <a16:colId xmlns:a16="http://schemas.microsoft.com/office/drawing/2014/main" val="20000"/>
                    </a:ext>
                  </a:extLst>
                </a:gridCol>
              </a:tblGrid>
              <a:tr h="243869">
                <a:tc>
                  <a:txBody>
                    <a:bodyPr/>
                    <a:lstStyle/>
                    <a:p>
                      <a:r>
                        <a:rPr kumimoji="1" lang="zh-CN" altLang="en-US" sz="1000" b="1" kern="1200" dirty="0">
                          <a:solidFill>
                            <a:srgbClr val="0000FF"/>
                          </a:solidFill>
                          <a:latin typeface="宋体" panose="02010600030101010101" pitchFamily="2" charset="-122"/>
                          <a:ea typeface="宋体" panose="02010600030101010101" pitchFamily="2" charset="-122"/>
                          <a:cs typeface="Tahoma" panose="020B0604030504040204" pitchFamily="34" charset="0"/>
                        </a:rPr>
                        <a:t>用什么做？（硬件和软件资源）</a:t>
                      </a:r>
                    </a:p>
                  </a:txBody>
                  <a:tcPr marL="91427" marR="91427" marT="45726" marB="4572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0"/>
                  </a:ext>
                </a:extLst>
              </a:tr>
              <a:tr h="949931">
                <a:tc>
                  <a:txBody>
                    <a:bodyPr/>
                    <a:lstStyle/>
                    <a:p>
                      <a:pPr marL="171450" indent="-171450" algn="just">
                        <a:spcAft>
                          <a:spcPts val="0"/>
                        </a:spcAft>
                        <a:buFont typeface="Wingdings" panose="05000000000000000000" pitchFamily="2" charset="2"/>
                        <a:buChar char="l"/>
                      </a:pPr>
                      <a:r>
                        <a:rPr lang="zh-CN" altLang="en-US" sz="1000" kern="100" dirty="0">
                          <a:effectLst/>
                          <a:latin typeface="Times New Roman" panose="02020603050405020304" pitchFamily="18" charset="0"/>
                          <a:ea typeface="宋体" panose="02010600030101010101" pitchFamily="2" charset="-122"/>
                        </a:rPr>
                        <a:t>计算机、复印机等办公设备</a:t>
                      </a:r>
                    </a:p>
                    <a:p>
                      <a:pPr marL="171450" indent="-171450" algn="just">
                        <a:spcAft>
                          <a:spcPts val="0"/>
                        </a:spcAft>
                        <a:buFont typeface="Wingdings" panose="05000000000000000000" pitchFamily="2" charset="2"/>
                        <a:buChar char="l"/>
                      </a:pPr>
                      <a:r>
                        <a:rPr lang="zh-CN" altLang="en-US" sz="1000" kern="100" dirty="0">
                          <a:effectLst/>
                          <a:latin typeface="Times New Roman" panose="02020603050405020304" pitchFamily="18" charset="0"/>
                          <a:ea typeface="宋体" panose="02010600030101010101" pitchFamily="2" charset="-122"/>
                        </a:rPr>
                        <a:t>会议、办公及培训场所</a:t>
                      </a:r>
                    </a:p>
                    <a:p>
                      <a:pPr marL="171450" indent="-171450" algn="just">
                        <a:spcAft>
                          <a:spcPts val="0"/>
                        </a:spcAft>
                        <a:buFont typeface="Wingdings" panose="05000000000000000000" pitchFamily="2" charset="2"/>
                        <a:buChar char="l"/>
                      </a:pPr>
                      <a:r>
                        <a:rPr lang="zh-CN" altLang="en-US" sz="1000" kern="100" dirty="0">
                          <a:effectLst/>
                          <a:latin typeface="Times New Roman" panose="02020603050405020304" pitchFamily="18" charset="0"/>
                          <a:ea typeface="宋体" panose="02010600030101010101" pitchFamily="2" charset="-122"/>
                        </a:rPr>
                        <a:t>培训教材</a:t>
                      </a:r>
                    </a:p>
                    <a:p>
                      <a:pPr marL="171450" indent="-171450" algn="just">
                        <a:spcAft>
                          <a:spcPts val="0"/>
                        </a:spcAft>
                        <a:buFont typeface="Wingdings" panose="05000000000000000000" pitchFamily="2" charset="2"/>
                        <a:buChar char="l"/>
                      </a:pPr>
                      <a:r>
                        <a:rPr lang="zh-CN" altLang="en-US" sz="1000" kern="100" dirty="0">
                          <a:effectLst/>
                          <a:latin typeface="Times New Roman" panose="02020603050405020304" pitchFamily="18" charset="0"/>
                          <a:ea typeface="宋体" panose="02010600030101010101" pitchFamily="2" charset="-122"/>
                        </a:rPr>
                        <a:t>招聘广告等</a:t>
                      </a:r>
                      <a:endParaRPr lang="zh-CN" altLang="zh-CN" sz="1000" kern="100" dirty="0">
                        <a:effectLst/>
                        <a:latin typeface="Times New Roman" panose="02020603050405020304" pitchFamily="18" charset="0"/>
                        <a:ea typeface="宋体" panose="02010600030101010101" pitchFamily="2" charset="-122"/>
                      </a:endParaRPr>
                    </a:p>
                  </a:txBody>
                  <a:tcPr marL="91427" marR="91427" marT="45726" marB="4572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1"/>
                  </a:ext>
                </a:extLst>
              </a:tr>
            </a:tbl>
          </a:graphicData>
        </a:graphic>
      </p:graphicFrame>
      <p:graphicFrame>
        <p:nvGraphicFramePr>
          <p:cNvPr id="12" name="表格 11"/>
          <p:cNvGraphicFramePr>
            <a:graphicFrameLocks noGrp="1"/>
          </p:cNvGraphicFramePr>
          <p:nvPr/>
        </p:nvGraphicFramePr>
        <p:xfrm>
          <a:off x="6516688" y="1412875"/>
          <a:ext cx="2447925" cy="1193800"/>
        </p:xfrm>
        <a:graphic>
          <a:graphicData uri="http://schemas.openxmlformats.org/drawingml/2006/table">
            <a:tbl>
              <a:tblPr firstRow="1" bandRow="1">
                <a:tableStyleId>{5C22544A-7EE6-4342-B048-85BDC9FD1C3A}</a:tableStyleId>
              </a:tblPr>
              <a:tblGrid>
                <a:gridCol w="2447925">
                  <a:extLst>
                    <a:ext uri="{9D8B030D-6E8A-4147-A177-3AD203B41FA5}">
                      <a16:colId xmlns:a16="http://schemas.microsoft.com/office/drawing/2014/main" val="20000"/>
                    </a:ext>
                  </a:extLst>
                </a:gridCol>
              </a:tblGrid>
              <a:tr h="243869">
                <a:tc>
                  <a:txBody>
                    <a:bodyPr/>
                    <a:lstStyle/>
                    <a:p>
                      <a:r>
                        <a:rPr kumimoji="1" lang="zh-CN" altLang="en-US" sz="1000" b="1" kern="1200" dirty="0">
                          <a:solidFill>
                            <a:srgbClr val="0000FF"/>
                          </a:solidFill>
                          <a:latin typeface="宋体" panose="02010600030101010101" pitchFamily="2" charset="-122"/>
                          <a:ea typeface="宋体" panose="02010600030101010101" pitchFamily="2" charset="-122"/>
                          <a:cs typeface="Tahoma" panose="020B0604030504040204" pitchFamily="34" charset="0"/>
                        </a:rPr>
                        <a:t>谁做？（能力</a:t>
                      </a:r>
                      <a:r>
                        <a:rPr kumimoji="1" lang="en-US" altLang="zh-CN" sz="1000" b="1" kern="1200" dirty="0">
                          <a:solidFill>
                            <a:srgbClr val="0000FF"/>
                          </a:solidFill>
                          <a:latin typeface="宋体" panose="02010600030101010101" pitchFamily="2" charset="-122"/>
                          <a:ea typeface="宋体" panose="02010600030101010101" pitchFamily="2" charset="-122"/>
                          <a:cs typeface="Tahoma" panose="020B0604030504040204" pitchFamily="34" charset="0"/>
                        </a:rPr>
                        <a:t>/</a:t>
                      </a:r>
                      <a:r>
                        <a:rPr kumimoji="1" lang="zh-CN" altLang="en-US" sz="1000" b="1" kern="1200" dirty="0">
                          <a:solidFill>
                            <a:srgbClr val="0000FF"/>
                          </a:solidFill>
                          <a:latin typeface="宋体" panose="02010600030101010101" pitchFamily="2" charset="-122"/>
                          <a:ea typeface="宋体" panose="02010600030101010101" pitchFamily="2" charset="-122"/>
                          <a:cs typeface="Tahoma" panose="020B0604030504040204" pitchFamily="34" charset="0"/>
                        </a:rPr>
                        <a:t>技能</a:t>
                      </a:r>
                      <a:r>
                        <a:rPr kumimoji="1" lang="en-US" altLang="zh-CN" sz="1000" b="1" kern="1200" dirty="0">
                          <a:solidFill>
                            <a:srgbClr val="0000FF"/>
                          </a:solidFill>
                          <a:latin typeface="宋体" panose="02010600030101010101" pitchFamily="2" charset="-122"/>
                          <a:ea typeface="宋体" panose="02010600030101010101" pitchFamily="2" charset="-122"/>
                          <a:cs typeface="Tahoma" panose="020B0604030504040204" pitchFamily="34" charset="0"/>
                        </a:rPr>
                        <a:t>/</a:t>
                      </a:r>
                      <a:r>
                        <a:rPr kumimoji="1" lang="zh-CN" altLang="en-US" sz="1000" b="1" kern="1200" dirty="0">
                          <a:solidFill>
                            <a:srgbClr val="0000FF"/>
                          </a:solidFill>
                          <a:latin typeface="宋体" panose="02010600030101010101" pitchFamily="2" charset="-122"/>
                          <a:ea typeface="宋体" panose="02010600030101010101" pitchFamily="2" charset="-122"/>
                          <a:cs typeface="Tahoma" panose="020B0604030504040204" pitchFamily="34" charset="0"/>
                        </a:rPr>
                        <a:t>培训）</a:t>
                      </a:r>
                    </a:p>
                  </a:txBody>
                  <a:tcPr marL="91427" marR="91427" marT="45726" marB="4572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0"/>
                  </a:ext>
                </a:extLst>
              </a:tr>
              <a:tr h="949931">
                <a:tc>
                  <a:txBody>
                    <a:bodyPr/>
                    <a:lstStyle/>
                    <a:p>
                      <a:pPr marL="171450" indent="-171450">
                        <a:buFont typeface="Wingdings" panose="05000000000000000000" pitchFamily="2" charset="2"/>
                        <a:buChar char="l"/>
                      </a:pPr>
                      <a:r>
                        <a:rPr lang="zh-CN" altLang="en-US" sz="1000" dirty="0">
                          <a:solidFill>
                            <a:schemeClr val="tx1"/>
                          </a:solidFill>
                          <a:latin typeface="宋体" panose="02010600030101010101" pitchFamily="2" charset="-122"/>
                          <a:ea typeface="宋体" panose="02010600030101010101" pitchFamily="2" charset="-122"/>
                        </a:rPr>
                        <a:t>人事部</a:t>
                      </a:r>
                    </a:p>
                    <a:p>
                      <a:pPr marL="171450" indent="-171450">
                        <a:buFont typeface="Wingdings" panose="05000000000000000000" pitchFamily="2" charset="2"/>
                        <a:buChar char="l"/>
                      </a:pPr>
                      <a:r>
                        <a:rPr lang="zh-CN" altLang="en-US" sz="1000" dirty="0">
                          <a:solidFill>
                            <a:schemeClr val="tx1"/>
                          </a:solidFill>
                          <a:latin typeface="宋体" panose="02010600030101010101" pitchFamily="2" charset="-122"/>
                          <a:ea typeface="宋体" panose="02010600030101010101" pitchFamily="2" charset="-122"/>
                        </a:rPr>
                        <a:t>各单位</a:t>
                      </a:r>
                    </a:p>
                  </a:txBody>
                  <a:tcPr marL="91427" marR="91427" marT="45726" marB="4572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1"/>
                  </a:ext>
                </a:extLst>
              </a:tr>
            </a:tbl>
          </a:graphicData>
        </a:graphic>
      </p:graphicFrame>
      <p:graphicFrame>
        <p:nvGraphicFramePr>
          <p:cNvPr id="13" name="表格 12"/>
          <p:cNvGraphicFramePr>
            <a:graphicFrameLocks noGrp="1"/>
          </p:cNvGraphicFramePr>
          <p:nvPr/>
        </p:nvGraphicFramePr>
        <p:xfrm>
          <a:off x="176213" y="2708275"/>
          <a:ext cx="2449512" cy="1893888"/>
        </p:xfrm>
        <a:graphic>
          <a:graphicData uri="http://schemas.openxmlformats.org/drawingml/2006/table">
            <a:tbl>
              <a:tblPr firstRow="1" bandRow="1">
                <a:tableStyleId>{5C22544A-7EE6-4342-B048-85BDC9FD1C3A}</a:tableStyleId>
              </a:tblPr>
              <a:tblGrid>
                <a:gridCol w="2449512">
                  <a:extLst>
                    <a:ext uri="{9D8B030D-6E8A-4147-A177-3AD203B41FA5}">
                      <a16:colId xmlns:a16="http://schemas.microsoft.com/office/drawing/2014/main" val="20000"/>
                    </a:ext>
                  </a:extLst>
                </a:gridCol>
              </a:tblGrid>
              <a:tr h="243916">
                <a:tc>
                  <a:txBody>
                    <a:bodyPr/>
                    <a:lstStyle/>
                    <a:p>
                      <a:r>
                        <a:rPr kumimoji="1" lang="zh-CN" altLang="en-US" sz="1000" b="1" kern="1200" dirty="0">
                          <a:solidFill>
                            <a:srgbClr val="0000FF"/>
                          </a:solidFill>
                          <a:latin typeface="宋体" panose="02010600030101010101" pitchFamily="2" charset="-122"/>
                          <a:ea typeface="宋体" panose="02010600030101010101" pitchFamily="2" charset="-122"/>
                          <a:cs typeface="Tahoma" panose="020B0604030504040204" pitchFamily="34" charset="0"/>
                        </a:rPr>
                        <a:t>前过程及其输入</a:t>
                      </a:r>
                    </a:p>
                  </a:txBody>
                  <a:tcPr marL="91486" marR="91486" marT="45734" marB="4573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0"/>
                  </a:ext>
                </a:extLst>
              </a:tr>
              <a:tr h="1649972">
                <a:tc>
                  <a:txBody>
                    <a:bodyPr/>
                    <a:lstStyle/>
                    <a:p>
                      <a:pPr marL="171450" marR="0" indent="-171450" algn="just"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lang="zh-CN" altLang="en-US"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人员需求</a:t>
                      </a:r>
                      <a:r>
                        <a:rPr lang="en-US" altLang="zh-CN"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a:t>
                      </a:r>
                      <a:r>
                        <a:rPr lang="zh-CN" altLang="en-US"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岗位说明</a:t>
                      </a:r>
                    </a:p>
                    <a:p>
                      <a:pPr marL="171450" marR="0" indent="-171450" algn="just"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lang="zh-CN" altLang="en-US"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培训需求</a:t>
                      </a:r>
                    </a:p>
                    <a:p>
                      <a:pPr marL="171450" marR="0" indent="-171450" algn="just"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lang="zh-CN" altLang="en-US"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改善建议、提案</a:t>
                      </a:r>
                    </a:p>
                    <a:p>
                      <a:pPr marL="171450" marR="0" indent="-171450" algn="just"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lang="zh-CN" altLang="en-US"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优秀员工、班组</a:t>
                      </a:r>
                    </a:p>
                    <a:p>
                      <a:pPr marL="171450" marR="0" indent="-171450" algn="just"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lang="zh-CN" altLang="en-US"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公告栏</a:t>
                      </a:r>
                      <a:r>
                        <a:rPr lang="en-US" altLang="zh-CN"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a:t>
                      </a:r>
                      <a:r>
                        <a:rPr lang="zh-CN" altLang="en-US"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员工满意度</a:t>
                      </a:r>
                      <a:endParaRPr lang="en-US" altLang="zh-CN"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endParaRPr>
                    </a:p>
                  </a:txBody>
                  <a:tcPr marL="68615" marR="6861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1"/>
                  </a:ext>
                </a:extLst>
              </a:tr>
            </a:tbl>
          </a:graphicData>
        </a:graphic>
      </p:graphicFrame>
      <p:graphicFrame>
        <p:nvGraphicFramePr>
          <p:cNvPr id="14" name="表格 13"/>
          <p:cNvGraphicFramePr>
            <a:graphicFrameLocks noGrp="1"/>
          </p:cNvGraphicFramePr>
          <p:nvPr/>
        </p:nvGraphicFramePr>
        <p:xfrm>
          <a:off x="6516688" y="2708275"/>
          <a:ext cx="2447925" cy="2665413"/>
        </p:xfrm>
        <a:graphic>
          <a:graphicData uri="http://schemas.openxmlformats.org/drawingml/2006/table">
            <a:tbl>
              <a:tblPr firstRow="1" bandRow="1">
                <a:tableStyleId>{5C22544A-7EE6-4342-B048-85BDC9FD1C3A}</a:tableStyleId>
              </a:tblPr>
              <a:tblGrid>
                <a:gridCol w="2447925">
                  <a:extLst>
                    <a:ext uri="{9D8B030D-6E8A-4147-A177-3AD203B41FA5}">
                      <a16:colId xmlns:a16="http://schemas.microsoft.com/office/drawing/2014/main" val="20000"/>
                    </a:ext>
                  </a:extLst>
                </a:gridCol>
              </a:tblGrid>
              <a:tr h="279186">
                <a:tc>
                  <a:txBody>
                    <a:bodyPr/>
                    <a:lstStyle/>
                    <a:p>
                      <a:r>
                        <a:rPr kumimoji="1" lang="zh-CN" altLang="en-US" sz="1000" b="1" kern="1200" dirty="0">
                          <a:solidFill>
                            <a:srgbClr val="0000FF"/>
                          </a:solidFill>
                          <a:latin typeface="宋体" panose="02010600030101010101" pitchFamily="2" charset="-122"/>
                          <a:ea typeface="宋体" panose="02010600030101010101" pitchFamily="2" charset="-122"/>
                          <a:cs typeface="Tahoma" panose="020B0604030504040204" pitchFamily="34" charset="0"/>
                        </a:rPr>
                        <a:t>期望的结果，输出到下一个过程</a:t>
                      </a:r>
                    </a:p>
                  </a:txBody>
                  <a:tcPr marL="91427" marR="91427" marT="45739" marB="45739">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0"/>
                  </a:ext>
                </a:extLst>
              </a:tr>
              <a:tr h="2386227">
                <a:tc>
                  <a:txBody>
                    <a:bodyPr/>
                    <a:lstStyle/>
                    <a:p>
                      <a:pPr marL="171450" indent="-171450">
                        <a:buFont typeface="Wingdings" panose="05000000000000000000" pitchFamily="2" charset="2"/>
                        <a:buChar char="l"/>
                      </a:pPr>
                      <a:r>
                        <a:rPr lang="zh-CN" altLang="en-US"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符合要求的人力资源</a:t>
                      </a:r>
                    </a:p>
                    <a:p>
                      <a:pPr marL="171450" indent="-171450">
                        <a:buFont typeface="Wingdings" panose="05000000000000000000" pitchFamily="2" charset="2"/>
                        <a:buChar char="l"/>
                      </a:pPr>
                      <a:r>
                        <a:rPr lang="zh-CN" altLang="en-US"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上岗证、资格证</a:t>
                      </a:r>
                    </a:p>
                    <a:p>
                      <a:pPr marL="171450" indent="-171450">
                        <a:buFont typeface="Wingdings" panose="05000000000000000000" pitchFamily="2" charset="2"/>
                        <a:buChar char="l"/>
                      </a:pPr>
                      <a:r>
                        <a:rPr lang="zh-CN" altLang="en-US"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员工培训档案</a:t>
                      </a:r>
                    </a:p>
                    <a:p>
                      <a:pPr marL="171450" indent="-171450">
                        <a:buFont typeface="Wingdings" panose="05000000000000000000" pitchFamily="2" charset="2"/>
                        <a:buChar char="l"/>
                      </a:pPr>
                      <a:r>
                        <a:rPr lang="zh-CN" altLang="en-US"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员工奖罚记录</a:t>
                      </a:r>
                    </a:p>
                    <a:p>
                      <a:pPr marL="171450" indent="-171450">
                        <a:buFont typeface="Wingdings" panose="05000000000000000000" pitchFamily="2" charset="2"/>
                        <a:buChar char="l"/>
                      </a:pPr>
                      <a:r>
                        <a:rPr lang="zh-CN" altLang="en-US"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员工满意度报告</a:t>
                      </a:r>
                      <a:endParaRPr lang="en-US" altLang="zh-CN"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endParaRPr>
                    </a:p>
                  </a:txBody>
                  <a:tcPr marL="91427" marR="91427" marT="45739" marB="45739">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1"/>
                  </a:ext>
                </a:extLst>
              </a:tr>
            </a:tbl>
          </a:graphicData>
        </a:graphic>
      </p:graphicFrame>
      <p:graphicFrame>
        <p:nvGraphicFramePr>
          <p:cNvPr id="15" name="表格 14"/>
          <p:cNvGraphicFramePr>
            <a:graphicFrameLocks noGrp="1"/>
          </p:cNvGraphicFramePr>
          <p:nvPr/>
        </p:nvGraphicFramePr>
        <p:xfrm>
          <a:off x="179388" y="4652963"/>
          <a:ext cx="2447925" cy="1655762"/>
        </p:xfrm>
        <a:graphic>
          <a:graphicData uri="http://schemas.openxmlformats.org/drawingml/2006/table">
            <a:tbl>
              <a:tblPr firstRow="1" bandRow="1">
                <a:tableStyleId>{5C22544A-7EE6-4342-B048-85BDC9FD1C3A}</a:tableStyleId>
              </a:tblPr>
              <a:tblGrid>
                <a:gridCol w="2447925">
                  <a:extLst>
                    <a:ext uri="{9D8B030D-6E8A-4147-A177-3AD203B41FA5}">
                      <a16:colId xmlns:a16="http://schemas.microsoft.com/office/drawing/2014/main" val="20000"/>
                    </a:ext>
                  </a:extLst>
                </a:gridCol>
              </a:tblGrid>
              <a:tr h="278128">
                <a:tc>
                  <a:txBody>
                    <a:bodyPr/>
                    <a:lstStyle/>
                    <a:p>
                      <a:r>
                        <a:rPr kumimoji="1" lang="zh-CN" altLang="en-US" sz="1000" b="1" kern="1200" dirty="0">
                          <a:solidFill>
                            <a:srgbClr val="0000FF"/>
                          </a:solidFill>
                          <a:latin typeface="宋体" panose="02010600030101010101" pitchFamily="2" charset="-122"/>
                          <a:ea typeface="宋体" panose="02010600030101010101" pitchFamily="2" charset="-122"/>
                          <a:cs typeface="Tahoma" panose="020B0604030504040204" pitchFamily="34" charset="0"/>
                        </a:rPr>
                        <a:t>如何做？（程序、方法、标准、法规）</a:t>
                      </a:r>
                    </a:p>
                  </a:txBody>
                  <a:tcPr marL="91427" marR="91427" marT="45708" marB="4570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0"/>
                  </a:ext>
                </a:extLst>
              </a:tr>
              <a:tr h="1377634">
                <a:tc>
                  <a:txBody>
                    <a:bodyPr/>
                    <a:lstStyle/>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lang="zh-CN" altLang="en-US" sz="1000" b="0" dirty="0">
                          <a:solidFill>
                            <a:schemeClr val="tx1"/>
                          </a:solidFill>
                          <a:latin typeface="宋体" panose="02010600030101010101" pitchFamily="2" charset="-122"/>
                          <a:ea typeface="宋体" panose="02010600030101010101" pitchFamily="2" charset="-122"/>
                        </a:rPr>
                        <a:t>人力资源控制程序</a:t>
                      </a:r>
                    </a:p>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lang="zh-CN" altLang="en-US" sz="1000" b="0" dirty="0">
                          <a:solidFill>
                            <a:schemeClr val="tx1"/>
                          </a:solidFill>
                          <a:latin typeface="宋体" panose="02010600030101010101" pitchFamily="2" charset="-122"/>
                          <a:ea typeface="宋体" panose="02010600030101010101" pitchFamily="2" charset="-122"/>
                        </a:rPr>
                        <a:t>持续改进控制程序</a:t>
                      </a:r>
                    </a:p>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lang="zh-CN" altLang="en-US" sz="1000" b="0" dirty="0">
                          <a:solidFill>
                            <a:schemeClr val="tx1"/>
                          </a:solidFill>
                          <a:latin typeface="宋体" panose="02010600030101010101" pitchFamily="2" charset="-122"/>
                          <a:ea typeface="宋体" panose="02010600030101010101" pitchFamily="2" charset="-122"/>
                        </a:rPr>
                        <a:t>顾客反馈与满意度调查控制程序</a:t>
                      </a:r>
                      <a:endParaRPr lang="en-US" altLang="zh-CN" sz="1000" b="0" dirty="0">
                        <a:solidFill>
                          <a:schemeClr val="tx1"/>
                        </a:solidFill>
                        <a:latin typeface="宋体" panose="02010600030101010101" pitchFamily="2" charset="-122"/>
                        <a:ea typeface="宋体" panose="02010600030101010101" pitchFamily="2" charset="-122"/>
                      </a:endParaRPr>
                    </a:p>
                  </a:txBody>
                  <a:tcPr marL="91427" marR="91427" marT="45708" marB="4570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1"/>
                  </a:ext>
                </a:extLst>
              </a:tr>
            </a:tbl>
          </a:graphicData>
        </a:graphic>
      </p:graphicFrame>
      <p:graphicFrame>
        <p:nvGraphicFramePr>
          <p:cNvPr id="16" name="表格 15"/>
          <p:cNvGraphicFramePr>
            <a:graphicFrameLocks noGrp="1"/>
          </p:cNvGraphicFramePr>
          <p:nvPr/>
        </p:nvGraphicFramePr>
        <p:xfrm>
          <a:off x="6523038" y="5445125"/>
          <a:ext cx="2449512" cy="1152525"/>
        </p:xfrm>
        <a:graphic>
          <a:graphicData uri="http://schemas.openxmlformats.org/drawingml/2006/table">
            <a:tbl>
              <a:tblPr firstRow="1" bandRow="1">
                <a:tableStyleId>{5C22544A-7EE6-4342-B048-85BDC9FD1C3A}</a:tableStyleId>
              </a:tblPr>
              <a:tblGrid>
                <a:gridCol w="2449512">
                  <a:extLst>
                    <a:ext uri="{9D8B030D-6E8A-4147-A177-3AD203B41FA5}">
                      <a16:colId xmlns:a16="http://schemas.microsoft.com/office/drawing/2014/main" val="20000"/>
                    </a:ext>
                  </a:extLst>
                </a:gridCol>
              </a:tblGrid>
              <a:tr h="284213">
                <a:tc>
                  <a:txBody>
                    <a:bodyPr/>
                    <a:lstStyle/>
                    <a:p>
                      <a:pPr eaLnBrk="1" hangingPunct="1">
                        <a:spcBef>
                          <a:spcPct val="0"/>
                        </a:spcBef>
                        <a:buClrTx/>
                        <a:buSzTx/>
                        <a:buFontTx/>
                        <a:buNone/>
                      </a:pPr>
                      <a:r>
                        <a:rPr lang="zh-CN" altLang="en-US" sz="1000" b="1" dirty="0">
                          <a:solidFill>
                            <a:srgbClr val="0000FF"/>
                          </a:solidFill>
                          <a:latin typeface="宋体" panose="02010600030101010101" pitchFamily="2" charset="-122"/>
                          <a:ea typeface="宋体" panose="02010600030101010101" pitchFamily="2" charset="-122"/>
                          <a:cs typeface="Tahoma" panose="020B0604030504040204" pitchFamily="34" charset="0"/>
                        </a:rPr>
                        <a:t>如何测量？（绩效指标）</a:t>
                      </a:r>
                      <a:endParaRPr lang="en-US" altLang="zh-CN" sz="1000" b="1" dirty="0">
                        <a:solidFill>
                          <a:srgbClr val="0000FF"/>
                        </a:solidFill>
                        <a:latin typeface="宋体" panose="02010600030101010101" pitchFamily="2" charset="-122"/>
                        <a:ea typeface="宋体" panose="02010600030101010101" pitchFamily="2" charset="-122"/>
                        <a:cs typeface="Tahoma" panose="020B0604030504040204" pitchFamily="34" charset="0"/>
                      </a:endParaRPr>
                    </a:p>
                  </a:txBody>
                  <a:tcPr marL="91486" marR="91486" marT="45736" marB="4573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0"/>
                  </a:ext>
                </a:extLst>
              </a:tr>
              <a:tr h="868312">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en-US" altLang="zh-CN" sz="1000" kern="100" dirty="0">
                          <a:effectLst/>
                          <a:latin typeface="Times New Roman" panose="02020603050405020304" pitchFamily="18" charset="0"/>
                          <a:ea typeface="宋体" panose="02010600030101010101" pitchFamily="2" charset="-122"/>
                        </a:rPr>
                        <a:t>Turnover</a:t>
                      </a:r>
                    </a:p>
                    <a:p>
                      <a:pPr marL="0" marR="0" indent="0" algn="just" defTabSz="914400" rtl="0" eaLnBrk="1" fontAlgn="auto" latinLnBrk="0" hangingPunct="1">
                        <a:lnSpc>
                          <a:spcPct val="100000"/>
                        </a:lnSpc>
                        <a:spcBef>
                          <a:spcPts val="0"/>
                        </a:spcBef>
                        <a:spcAft>
                          <a:spcPts val="0"/>
                        </a:spcAft>
                        <a:buClrTx/>
                        <a:buSzTx/>
                        <a:buFontTx/>
                        <a:buNone/>
                        <a:tabLst/>
                        <a:defRPr/>
                      </a:pPr>
                      <a:r>
                        <a:rPr lang="en-US" altLang="zh-CN" sz="1000" kern="100" dirty="0">
                          <a:effectLst/>
                          <a:latin typeface="Times New Roman" panose="02020603050405020304" pitchFamily="18" charset="0"/>
                          <a:ea typeface="宋体" panose="02010600030101010101" pitchFamily="2" charset="-122"/>
                        </a:rPr>
                        <a:t>Employee satisfaction</a:t>
                      </a:r>
                    </a:p>
                  </a:txBody>
                  <a:tcPr marL="91486" marR="91486" marT="45736" marB="4573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1"/>
                  </a:ext>
                </a:extLst>
              </a:tr>
            </a:tbl>
          </a:graphicData>
        </a:graphic>
      </p:graphicFrame>
      <p:graphicFrame>
        <p:nvGraphicFramePr>
          <p:cNvPr id="17" name="表格 16"/>
          <p:cNvGraphicFramePr>
            <a:graphicFrameLocks noGrp="1"/>
          </p:cNvGraphicFramePr>
          <p:nvPr/>
        </p:nvGraphicFramePr>
        <p:xfrm>
          <a:off x="3167063" y="1412875"/>
          <a:ext cx="2919412" cy="1871663"/>
        </p:xfrm>
        <a:graphic>
          <a:graphicData uri="http://schemas.openxmlformats.org/drawingml/2006/table">
            <a:tbl>
              <a:tblPr firstRow="1" bandRow="1">
                <a:tableStyleId>{5C22544A-7EE6-4342-B048-85BDC9FD1C3A}</a:tableStyleId>
              </a:tblPr>
              <a:tblGrid>
                <a:gridCol w="2919412">
                  <a:extLst>
                    <a:ext uri="{9D8B030D-6E8A-4147-A177-3AD203B41FA5}">
                      <a16:colId xmlns:a16="http://schemas.microsoft.com/office/drawing/2014/main" val="20000"/>
                    </a:ext>
                  </a:extLst>
                </a:gridCol>
              </a:tblGrid>
              <a:tr h="243900">
                <a:tc>
                  <a:txBody>
                    <a:bodyPr/>
                    <a:lstStyle/>
                    <a:p>
                      <a:pPr algn="l"/>
                      <a:r>
                        <a:rPr kumimoji="1" lang="zh-CN" altLang="en-US" sz="1000" b="1" kern="1200" dirty="0">
                          <a:solidFill>
                            <a:srgbClr val="0000FF"/>
                          </a:solidFill>
                          <a:latin typeface="宋体" panose="02010600030101010101" pitchFamily="2" charset="-122"/>
                          <a:ea typeface="宋体" panose="02010600030101010101" pitchFamily="2" charset="-122"/>
                          <a:cs typeface="Tahoma" panose="020B0604030504040204" pitchFamily="34" charset="0"/>
                        </a:rPr>
                        <a:t>过程的风险</a:t>
                      </a:r>
                    </a:p>
                  </a:txBody>
                  <a:tcPr marL="91457" marR="91457" marT="45731" marB="4573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0"/>
                  </a:ext>
                </a:extLst>
              </a:tr>
              <a:tr h="1627763">
                <a:tc>
                  <a:txBody>
                    <a:bodyPr/>
                    <a:lstStyle/>
                    <a:p>
                      <a:pPr marL="171450" indent="-171450">
                        <a:buFont typeface="Wingdings" panose="05000000000000000000" pitchFamily="2" charset="2"/>
                        <a:buChar char="l"/>
                      </a:pPr>
                      <a:r>
                        <a:rPr kumimoji="1" lang="zh-CN" altLang="en-US" sz="1000" kern="1200" dirty="0">
                          <a:solidFill>
                            <a:schemeClr val="tx1"/>
                          </a:solidFill>
                          <a:latin typeface="宋体" panose="02010600030101010101" pitchFamily="2" charset="-122"/>
                          <a:ea typeface="宋体" panose="02010600030101010101" pitchFamily="2" charset="-122"/>
                          <a:cs typeface="+mn-cs"/>
                        </a:rPr>
                        <a:t>由于供应商原材料控制不当，技术水平不足，物资运输等原因导致延迟交货</a:t>
                      </a:r>
                      <a:endParaRPr kumimoji="1" lang="en-US" altLang="zh-CN" sz="1000" kern="1200" dirty="0">
                        <a:solidFill>
                          <a:schemeClr val="tx1"/>
                        </a:solidFill>
                        <a:latin typeface="宋体" panose="02010600030101010101" pitchFamily="2" charset="-122"/>
                        <a:ea typeface="宋体" panose="02010600030101010101" pitchFamily="2" charset="-122"/>
                        <a:cs typeface="+mn-cs"/>
                      </a:endParaRPr>
                    </a:p>
                    <a:p>
                      <a:pPr marL="171450" indent="-171450">
                        <a:buFont typeface="Wingdings" panose="05000000000000000000" pitchFamily="2" charset="2"/>
                        <a:buChar char="l"/>
                      </a:pPr>
                      <a:r>
                        <a:rPr lang="zh-CN" altLang="en-US" sz="1000" dirty="0">
                          <a:solidFill>
                            <a:schemeClr val="tx1"/>
                          </a:solidFill>
                          <a:latin typeface="宋体" panose="02010600030101010101" pitchFamily="2" charset="-122"/>
                          <a:ea typeface="宋体" panose="02010600030101010101" pitchFamily="2" charset="-122"/>
                        </a:rPr>
                        <a:t>由于供应商自身能力上的局限或偷工减料以及验收人员、方法、工具的问题导致产品质量不符合要求</a:t>
                      </a:r>
                      <a:endParaRPr lang="en-US" altLang="zh-CN" sz="1000" dirty="0">
                        <a:solidFill>
                          <a:schemeClr val="tx1"/>
                        </a:solidFill>
                        <a:latin typeface="宋体" panose="02010600030101010101" pitchFamily="2" charset="-122"/>
                        <a:ea typeface="宋体" panose="02010600030101010101" pitchFamily="2" charset="-122"/>
                      </a:endParaRPr>
                    </a:p>
                  </a:txBody>
                  <a:tcPr marL="91457" marR="91457" marT="45731" marB="4573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1"/>
                  </a:ext>
                </a:extLst>
              </a:tr>
            </a:tbl>
          </a:graphicData>
        </a:graphic>
      </p:graphicFrame>
      <p:graphicFrame>
        <p:nvGraphicFramePr>
          <p:cNvPr id="18" name="表格 17"/>
          <p:cNvGraphicFramePr>
            <a:graphicFrameLocks noGrp="1"/>
          </p:cNvGraphicFramePr>
          <p:nvPr/>
        </p:nvGraphicFramePr>
        <p:xfrm>
          <a:off x="3170238" y="3489325"/>
          <a:ext cx="2919412" cy="3028950"/>
        </p:xfrm>
        <a:graphic>
          <a:graphicData uri="http://schemas.openxmlformats.org/drawingml/2006/table">
            <a:tbl>
              <a:tblPr firstRow="1" bandRow="1">
                <a:tableStyleId>{5C22544A-7EE6-4342-B048-85BDC9FD1C3A}</a:tableStyleId>
              </a:tblPr>
              <a:tblGrid>
                <a:gridCol w="2919412">
                  <a:extLst>
                    <a:ext uri="{9D8B030D-6E8A-4147-A177-3AD203B41FA5}">
                      <a16:colId xmlns:a16="http://schemas.microsoft.com/office/drawing/2014/main" val="20000"/>
                    </a:ext>
                  </a:extLst>
                </a:gridCol>
              </a:tblGrid>
              <a:tr h="243845">
                <a:tc>
                  <a:txBody>
                    <a:bodyPr/>
                    <a:lstStyle/>
                    <a:p>
                      <a:r>
                        <a:rPr kumimoji="1" lang="zh-CN" altLang="en-US" sz="1000" b="1" kern="1200" dirty="0">
                          <a:solidFill>
                            <a:srgbClr val="0000FF"/>
                          </a:solidFill>
                          <a:latin typeface="宋体" panose="02010600030101010101" pitchFamily="2" charset="-122"/>
                          <a:ea typeface="宋体" panose="02010600030101010101" pitchFamily="2" charset="-122"/>
                          <a:cs typeface="Tahoma" panose="020B0604030504040204" pitchFamily="34" charset="0"/>
                        </a:rPr>
                        <a:t>过程的关键活动</a:t>
                      </a:r>
                    </a:p>
                  </a:txBody>
                  <a:tcPr marL="91457" marR="91457" marT="45721" marB="4572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CFFFF"/>
                    </a:solidFill>
                  </a:tcPr>
                </a:tc>
                <a:extLst>
                  <a:ext uri="{0D108BD9-81ED-4DB2-BD59-A6C34878D82A}">
                    <a16:rowId xmlns:a16="http://schemas.microsoft.com/office/drawing/2014/main" val="10000"/>
                  </a:ext>
                </a:extLst>
              </a:tr>
              <a:tr h="2785105">
                <a:tc>
                  <a:txBody>
                    <a:bodyPr/>
                    <a:lstStyle/>
                    <a:p>
                      <a:pPr marL="171450" indent="-171450" algn="l">
                        <a:buFont typeface="Wingdings" panose="05000000000000000000" pitchFamily="2" charset="2"/>
                        <a:buChar char="l"/>
                      </a:pPr>
                      <a:endParaRPr lang="en-US" altLang="zh-CN" sz="1000" b="0" dirty="0">
                        <a:solidFill>
                          <a:schemeClr val="tx1"/>
                        </a:solidFill>
                        <a:latin typeface="宋体" panose="02010600030101010101" pitchFamily="2" charset="-122"/>
                        <a:ea typeface="宋体" panose="02010600030101010101" pitchFamily="2" charset="-122"/>
                      </a:endParaRPr>
                    </a:p>
                    <a:p>
                      <a:pPr marL="171450" marR="0" indent="-171450" algn="just"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1" lang="zh-CN" altLang="en-US"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人员招聘</a:t>
                      </a:r>
                      <a:endParaRPr lang="en-US" altLang="zh-CN" sz="1000" b="0" dirty="0">
                        <a:solidFill>
                          <a:schemeClr val="tx1"/>
                        </a:solidFill>
                        <a:latin typeface="宋体" panose="02010600030101010101" pitchFamily="2" charset="-122"/>
                        <a:ea typeface="宋体" panose="02010600030101010101" pitchFamily="2" charset="-122"/>
                      </a:endParaRPr>
                    </a:p>
                    <a:p>
                      <a:pPr marL="171450" marR="0" indent="-171450" algn="just"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1" lang="zh-CN" altLang="en-US"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人员培训</a:t>
                      </a:r>
                      <a:endParaRPr kumimoji="1" lang="en-US" altLang="zh-CN"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endParaRPr>
                    </a:p>
                    <a:p>
                      <a:pPr marL="171450" marR="0" indent="-171450" algn="just"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1" lang="zh-CN" altLang="en-US"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人员能力评估及激励</a:t>
                      </a:r>
                      <a:endParaRPr kumimoji="1" lang="en-US" altLang="zh-CN"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endParaRPr>
                    </a:p>
                  </a:txBody>
                  <a:tcPr marL="91457" marR="91457" marT="45721" marB="4572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CFFFF"/>
                    </a:solidFill>
                  </a:tcPr>
                </a:tc>
                <a:extLst>
                  <a:ext uri="{0D108BD9-81ED-4DB2-BD59-A6C34878D82A}">
                    <a16:rowId xmlns:a16="http://schemas.microsoft.com/office/drawing/2014/main" val="10001"/>
                  </a:ext>
                </a:extLst>
              </a:tr>
            </a:tbl>
          </a:graphicData>
        </a:graphic>
      </p:graphicFrame>
      <p:graphicFrame>
        <p:nvGraphicFramePr>
          <p:cNvPr id="19" name="表格 18"/>
          <p:cNvGraphicFramePr>
            <a:graphicFrameLocks noGrp="1"/>
          </p:cNvGraphicFramePr>
          <p:nvPr/>
        </p:nvGraphicFramePr>
        <p:xfrm>
          <a:off x="179388" y="893763"/>
          <a:ext cx="8788400" cy="515937"/>
        </p:xfrm>
        <a:graphic>
          <a:graphicData uri="http://schemas.openxmlformats.org/drawingml/2006/table">
            <a:tbl>
              <a:tblPr firstRow="1" bandRow="1">
                <a:tableStyleId>{5C22544A-7EE6-4342-B048-85BDC9FD1C3A}</a:tableStyleId>
              </a:tblPr>
              <a:tblGrid>
                <a:gridCol w="4394200">
                  <a:extLst>
                    <a:ext uri="{9D8B030D-6E8A-4147-A177-3AD203B41FA5}">
                      <a16:colId xmlns:a16="http://schemas.microsoft.com/office/drawing/2014/main" val="20000"/>
                    </a:ext>
                  </a:extLst>
                </a:gridCol>
                <a:gridCol w="4394200">
                  <a:extLst>
                    <a:ext uri="{9D8B030D-6E8A-4147-A177-3AD203B41FA5}">
                      <a16:colId xmlns:a16="http://schemas.microsoft.com/office/drawing/2014/main" val="20001"/>
                    </a:ext>
                  </a:extLst>
                </a:gridCol>
              </a:tblGrid>
              <a:tr h="515937">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zh-CN" altLang="en-US" sz="1400" b="0" dirty="0">
                          <a:solidFill>
                            <a:schemeClr val="tx1"/>
                          </a:solidFill>
                          <a:latin typeface="宋体" panose="02010600030101010101" pitchFamily="2" charset="-122"/>
                          <a:ea typeface="宋体" panose="02010600030101010101" pitchFamily="2" charset="-122"/>
                        </a:rPr>
                        <a:t>过程：</a:t>
                      </a:r>
                      <a:r>
                        <a:rPr lang="en-US" altLang="zh-CN" sz="1400" b="0" dirty="0">
                          <a:solidFill>
                            <a:schemeClr val="tx1"/>
                          </a:solidFill>
                          <a:latin typeface="仿宋" pitchFamily="49" charset="-122"/>
                          <a:ea typeface="仿宋" pitchFamily="49" charset="-122"/>
                        </a:rPr>
                        <a:t>S03</a:t>
                      </a:r>
                      <a:r>
                        <a:rPr lang="zh-CN" altLang="en-US" sz="1400" b="0" dirty="0">
                          <a:solidFill>
                            <a:schemeClr val="tx1"/>
                          </a:solidFill>
                          <a:latin typeface="仿宋" pitchFamily="49" charset="-122"/>
                          <a:ea typeface="仿宋" pitchFamily="49" charset="-122"/>
                        </a:rPr>
                        <a:t>人力资源</a:t>
                      </a:r>
                      <a:r>
                        <a:rPr lang="zh-CN" altLang="en-US" sz="1400" b="0" kern="1200" dirty="0">
                          <a:solidFill>
                            <a:schemeClr val="tx1"/>
                          </a:solidFill>
                          <a:latin typeface="仿宋" pitchFamily="49" charset="-122"/>
                          <a:ea typeface="仿宋" pitchFamily="49" charset="-122"/>
                          <a:cs typeface="+mn-cs"/>
                        </a:rPr>
                        <a:t>管理</a:t>
                      </a:r>
                      <a:r>
                        <a:rPr lang="en-US" altLang="zh-CN" sz="1400" b="0" kern="1200" dirty="0">
                          <a:solidFill>
                            <a:schemeClr val="tx1"/>
                          </a:solidFill>
                          <a:latin typeface="仿宋" pitchFamily="49" charset="-122"/>
                          <a:ea typeface="仿宋" pitchFamily="49" charset="-122"/>
                          <a:cs typeface="+mn-cs"/>
                        </a:rPr>
                        <a:t>Human resource management</a:t>
                      </a:r>
                      <a:endParaRPr lang="zh-CN" altLang="en-US" sz="1400" b="0" kern="1200" dirty="0">
                        <a:solidFill>
                          <a:schemeClr val="tx1"/>
                        </a:solidFill>
                        <a:latin typeface="仿宋" pitchFamily="49" charset="-122"/>
                        <a:ea typeface="仿宋" pitchFamily="49" charset="-122"/>
                        <a:cs typeface="+mn-cs"/>
                      </a:endParaRPr>
                    </a:p>
                  </a:txBody>
                  <a:tcPr marL="91449" marR="91449" marT="45807" marB="4580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CFFFF"/>
                    </a:solidFill>
                  </a:tcPr>
                </a:tc>
                <a:tc>
                  <a:txBody>
                    <a:bodyPr/>
                    <a:lstStyle/>
                    <a:p>
                      <a:r>
                        <a:rPr lang="zh-CN" altLang="en-US" sz="1400" b="0" dirty="0">
                          <a:solidFill>
                            <a:schemeClr val="tx1"/>
                          </a:solidFill>
                          <a:latin typeface="宋体" panose="02010600030101010101" pitchFamily="2" charset="-122"/>
                          <a:ea typeface="宋体" panose="02010600030101010101" pitchFamily="2" charset="-122"/>
                        </a:rPr>
                        <a:t>过程所有者</a:t>
                      </a:r>
                      <a:r>
                        <a:rPr lang="zh-CN" altLang="en-US" sz="1400" b="0" dirty="0">
                          <a:solidFill>
                            <a:schemeClr val="tx1"/>
                          </a:solidFill>
                          <a:latin typeface="宋体" panose="02010600030101010101" pitchFamily="2" charset="-122"/>
                          <a:ea typeface="+mn-ea"/>
                        </a:rPr>
                        <a:t>：行政部经理</a:t>
                      </a:r>
                      <a:endParaRPr lang="zh-CN" altLang="en-US" sz="1400" b="0" dirty="0">
                        <a:solidFill>
                          <a:schemeClr val="tx1"/>
                        </a:solidFill>
                        <a:latin typeface="宋体" panose="02010600030101010101" pitchFamily="2" charset="-122"/>
                        <a:ea typeface="宋体" panose="02010600030101010101" pitchFamily="2" charset="-122"/>
                      </a:endParaRPr>
                    </a:p>
                  </a:txBody>
                  <a:tcPr marL="91449" marR="91449" marT="45807" marB="4580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CFFFF"/>
                    </a:solidFill>
                  </a:tcPr>
                </a:tc>
                <a:extLst>
                  <a:ext uri="{0D108BD9-81ED-4DB2-BD59-A6C34878D82A}">
                    <a16:rowId xmlns:a16="http://schemas.microsoft.com/office/drawing/2014/main" val="10000"/>
                  </a:ext>
                </a:extLst>
              </a:tr>
            </a:tbl>
          </a:graphicData>
        </a:graphic>
      </p:graphicFrame>
      <p:sp>
        <p:nvSpPr>
          <p:cNvPr id="22" name="页脚占位符 13379"/>
          <p:cNvSpPr>
            <a:spLocks noGrp="1"/>
          </p:cNvSpPr>
          <p:nvPr>
            <p:ph type="ftr" sz="quarter" idx="11"/>
          </p:nvPr>
        </p:nvSpPr>
        <p:spPr>
          <a:xfrm>
            <a:off x="250825" y="6492875"/>
            <a:ext cx="873125" cy="365125"/>
          </a:xfrm>
        </p:spPr>
        <p:txBody>
          <a:bodyPr/>
          <a:lstStyle/>
          <a:p>
            <a:pPr>
              <a:defRPr/>
            </a:pPr>
            <a:r>
              <a:rPr lang="en-US" altLang="zh-CN" dirty="0"/>
              <a:t>27/39</a:t>
            </a:r>
            <a:endParaRPr lang="zh-CN" altLang="en-US" dirty="0"/>
          </a:p>
        </p:txBody>
      </p:sp>
    </p:spTree>
  </p:cSld>
  <p:clrMapOvr>
    <a:masterClrMapping/>
  </p:clrMapOvr>
  <p:transition spd="slow"/>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肘形连接符 5"/>
          <p:cNvCxnSpPr>
            <a:stCxn id="15" idx="3"/>
            <a:endCxn id="18" idx="1"/>
          </p:cNvCxnSpPr>
          <p:nvPr/>
        </p:nvCxnSpPr>
        <p:spPr bwMode="auto">
          <a:xfrm flipV="1">
            <a:off x="2627313" y="5265738"/>
            <a:ext cx="542925" cy="503237"/>
          </a:xfrm>
          <a:prstGeom prst="bentConnector3">
            <a:avLst>
              <a:gd name="adj1" fmla="val 50000"/>
            </a:avLst>
          </a:prstGeom>
          <a:ln w="28575">
            <a:tailEnd type="triangle"/>
          </a:ln>
        </p:spPr>
        <p:style>
          <a:lnRef idx="1">
            <a:schemeClr val="dk1"/>
          </a:lnRef>
          <a:fillRef idx="0">
            <a:schemeClr val="dk1"/>
          </a:fillRef>
          <a:effectRef idx="0">
            <a:schemeClr val="dk1"/>
          </a:effectRef>
          <a:fontRef idx="minor">
            <a:schemeClr val="tx1"/>
          </a:fontRef>
        </p:style>
      </p:cxnSp>
      <p:cxnSp>
        <p:nvCxnSpPr>
          <p:cNvPr id="5" name="肘形连接符 55"/>
          <p:cNvCxnSpPr>
            <a:stCxn id="13" idx="3"/>
            <a:endCxn id="18" idx="1"/>
          </p:cNvCxnSpPr>
          <p:nvPr/>
        </p:nvCxnSpPr>
        <p:spPr bwMode="auto">
          <a:xfrm>
            <a:off x="2625725" y="3789363"/>
            <a:ext cx="544513" cy="1476375"/>
          </a:xfrm>
          <a:prstGeom prst="bentConnector3">
            <a:avLst>
              <a:gd name="adj1" fmla="val 50000"/>
            </a:avLst>
          </a:prstGeom>
          <a:ln w="28575">
            <a:tailEnd type="triangle"/>
          </a:ln>
        </p:spPr>
        <p:style>
          <a:lnRef idx="1">
            <a:schemeClr val="dk1"/>
          </a:lnRef>
          <a:fillRef idx="0">
            <a:schemeClr val="dk1"/>
          </a:fillRef>
          <a:effectRef idx="0">
            <a:schemeClr val="dk1"/>
          </a:effectRef>
          <a:fontRef idx="minor">
            <a:schemeClr val="tx1"/>
          </a:fontRef>
        </p:style>
      </p:cxnSp>
      <p:cxnSp>
        <p:nvCxnSpPr>
          <p:cNvPr id="6" name="肘形连接符 56"/>
          <p:cNvCxnSpPr>
            <a:stCxn id="11" idx="3"/>
            <a:endCxn id="18" idx="1"/>
          </p:cNvCxnSpPr>
          <p:nvPr/>
        </p:nvCxnSpPr>
        <p:spPr bwMode="auto">
          <a:xfrm>
            <a:off x="2627313" y="2009775"/>
            <a:ext cx="542925" cy="3255963"/>
          </a:xfrm>
          <a:prstGeom prst="bentConnector3">
            <a:avLst>
              <a:gd name="adj1" fmla="val 50000"/>
            </a:avLst>
          </a:prstGeom>
          <a:ln w="28575">
            <a:tailEnd type="triangle"/>
          </a:ln>
        </p:spPr>
        <p:style>
          <a:lnRef idx="1">
            <a:schemeClr val="dk1"/>
          </a:lnRef>
          <a:fillRef idx="0">
            <a:schemeClr val="dk1"/>
          </a:fillRef>
          <a:effectRef idx="0">
            <a:schemeClr val="dk1"/>
          </a:effectRef>
          <a:fontRef idx="minor">
            <a:schemeClr val="tx1"/>
          </a:fontRef>
        </p:style>
      </p:cxnSp>
      <p:cxnSp>
        <p:nvCxnSpPr>
          <p:cNvPr id="7" name="肘形连接符 59"/>
          <p:cNvCxnSpPr/>
          <p:nvPr/>
        </p:nvCxnSpPr>
        <p:spPr bwMode="auto">
          <a:xfrm flipV="1">
            <a:off x="6084888" y="4365625"/>
            <a:ext cx="431800" cy="935038"/>
          </a:xfrm>
          <a:prstGeom prst="bentConnector3">
            <a:avLst>
              <a:gd name="adj1" fmla="val 50000"/>
            </a:avLst>
          </a:prstGeom>
          <a:ln w="28575">
            <a:tailEnd type="triangle"/>
          </a:ln>
        </p:spPr>
        <p:style>
          <a:lnRef idx="1">
            <a:schemeClr val="dk1"/>
          </a:lnRef>
          <a:fillRef idx="0">
            <a:schemeClr val="dk1"/>
          </a:fillRef>
          <a:effectRef idx="0">
            <a:schemeClr val="dk1"/>
          </a:effectRef>
          <a:fontRef idx="minor">
            <a:schemeClr val="tx1"/>
          </a:fontRef>
        </p:style>
      </p:cxnSp>
      <p:cxnSp>
        <p:nvCxnSpPr>
          <p:cNvPr id="8" name="肘形连接符 60"/>
          <p:cNvCxnSpPr>
            <a:endCxn id="16" idx="1"/>
          </p:cNvCxnSpPr>
          <p:nvPr/>
        </p:nvCxnSpPr>
        <p:spPr bwMode="auto">
          <a:xfrm>
            <a:off x="6078538" y="5786438"/>
            <a:ext cx="444500" cy="234950"/>
          </a:xfrm>
          <a:prstGeom prst="bentConnector3">
            <a:avLst>
              <a:gd name="adj1" fmla="val 50000"/>
            </a:avLst>
          </a:prstGeom>
          <a:ln w="28575">
            <a:solidFill>
              <a:srgbClr val="FF0000"/>
            </a:solidFill>
            <a:headEnd type="triangle"/>
            <a:tailEnd type="triangle"/>
          </a:ln>
        </p:spPr>
        <p:style>
          <a:lnRef idx="1">
            <a:schemeClr val="dk1"/>
          </a:lnRef>
          <a:fillRef idx="0">
            <a:schemeClr val="dk1"/>
          </a:fillRef>
          <a:effectRef idx="0">
            <a:schemeClr val="dk1"/>
          </a:effectRef>
          <a:fontRef idx="minor">
            <a:schemeClr val="tx1"/>
          </a:fontRef>
        </p:style>
      </p:cxnSp>
      <p:cxnSp>
        <p:nvCxnSpPr>
          <p:cNvPr id="9" name="肘形连接符 98"/>
          <p:cNvCxnSpPr/>
          <p:nvPr/>
        </p:nvCxnSpPr>
        <p:spPr bwMode="auto">
          <a:xfrm flipV="1">
            <a:off x="6084888" y="2133600"/>
            <a:ext cx="431800" cy="1952625"/>
          </a:xfrm>
          <a:prstGeom prst="bentConnector3">
            <a:avLst>
              <a:gd name="adj1" fmla="val 50000"/>
            </a:avLst>
          </a:prstGeom>
          <a:ln w="28575">
            <a:headEnd type="triangle"/>
            <a:tailEnd type="none"/>
          </a:ln>
        </p:spPr>
        <p:style>
          <a:lnRef idx="1">
            <a:schemeClr val="dk1"/>
          </a:lnRef>
          <a:fillRef idx="0">
            <a:schemeClr val="dk1"/>
          </a:fillRef>
          <a:effectRef idx="0">
            <a:schemeClr val="dk1"/>
          </a:effectRef>
          <a:fontRef idx="minor">
            <a:schemeClr val="tx1"/>
          </a:fontRef>
        </p:style>
      </p:cxnSp>
      <p:graphicFrame>
        <p:nvGraphicFramePr>
          <p:cNvPr id="10" name="表格 9"/>
          <p:cNvGraphicFramePr>
            <a:graphicFrameLocks noGrp="1"/>
          </p:cNvGraphicFramePr>
          <p:nvPr/>
        </p:nvGraphicFramePr>
        <p:xfrm>
          <a:off x="176213" y="836613"/>
          <a:ext cx="8788400" cy="518062"/>
        </p:xfrm>
        <a:graphic>
          <a:graphicData uri="http://schemas.openxmlformats.org/drawingml/2006/table">
            <a:tbl>
              <a:tblPr firstRow="1" bandRow="1">
                <a:tableStyleId>{5C22544A-7EE6-4342-B048-85BDC9FD1C3A}</a:tableStyleId>
              </a:tblPr>
              <a:tblGrid>
                <a:gridCol w="4394200">
                  <a:extLst>
                    <a:ext uri="{9D8B030D-6E8A-4147-A177-3AD203B41FA5}">
                      <a16:colId xmlns:a16="http://schemas.microsoft.com/office/drawing/2014/main" val="20000"/>
                    </a:ext>
                  </a:extLst>
                </a:gridCol>
                <a:gridCol w="4394200">
                  <a:extLst>
                    <a:ext uri="{9D8B030D-6E8A-4147-A177-3AD203B41FA5}">
                      <a16:colId xmlns:a16="http://schemas.microsoft.com/office/drawing/2014/main" val="20001"/>
                    </a:ext>
                  </a:extLst>
                </a:gridCol>
              </a:tblGrid>
              <a:tr h="517525">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zh-CN" altLang="en-US" sz="1400" b="0" dirty="0">
                          <a:solidFill>
                            <a:schemeClr val="tx1"/>
                          </a:solidFill>
                          <a:latin typeface="宋体" panose="02010600030101010101" pitchFamily="2" charset="-122"/>
                          <a:ea typeface="宋体" panose="02010600030101010101" pitchFamily="2" charset="-122"/>
                        </a:rPr>
                        <a:t>过程：</a:t>
                      </a:r>
                      <a:r>
                        <a:rPr lang="en-US" altLang="zh-CN" sz="1400" b="0" dirty="0">
                          <a:solidFill>
                            <a:schemeClr val="tx1"/>
                          </a:solidFill>
                          <a:latin typeface="仿宋" pitchFamily="49" charset="-122"/>
                          <a:ea typeface="仿宋" pitchFamily="49" charset="-122"/>
                        </a:rPr>
                        <a:t>S04</a:t>
                      </a:r>
                      <a:r>
                        <a:rPr lang="zh-CN" altLang="en-US" sz="1400" b="0" dirty="0">
                          <a:solidFill>
                            <a:schemeClr val="tx1"/>
                          </a:solidFill>
                          <a:latin typeface="仿宋" pitchFamily="49" charset="-122"/>
                          <a:ea typeface="仿宋" pitchFamily="49" charset="-122"/>
                        </a:rPr>
                        <a:t>设备设施和应急控制 </a:t>
                      </a:r>
                      <a:r>
                        <a:rPr lang="en-US" altLang="zh-CN" sz="1400" b="0" kern="1200" dirty="0">
                          <a:solidFill>
                            <a:schemeClr val="tx1"/>
                          </a:solidFill>
                          <a:latin typeface="仿宋" pitchFamily="49" charset="-122"/>
                          <a:ea typeface="仿宋" pitchFamily="49" charset="-122"/>
                          <a:cs typeface="+mn-cs"/>
                        </a:rPr>
                        <a:t>Facilities and equipment and emergency control</a:t>
                      </a:r>
                      <a:endParaRPr lang="zh-CN" altLang="en-US" sz="1400" b="0" kern="1200" dirty="0">
                        <a:solidFill>
                          <a:schemeClr val="tx1"/>
                        </a:solidFill>
                        <a:latin typeface="仿宋" pitchFamily="49" charset="-122"/>
                        <a:ea typeface="仿宋" pitchFamily="49" charset="-122"/>
                        <a:cs typeface="+mn-cs"/>
                      </a:endParaRPr>
                    </a:p>
                  </a:txBody>
                  <a:tcPr marL="91449" marR="91449" marT="45671" marB="4567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CFFFF"/>
                    </a:solidFill>
                  </a:tcPr>
                </a:tc>
                <a:tc>
                  <a:txBody>
                    <a:bodyPr/>
                    <a:lstStyle/>
                    <a:p>
                      <a:r>
                        <a:rPr lang="zh-CN" altLang="en-US" sz="1400" b="0" dirty="0">
                          <a:solidFill>
                            <a:schemeClr val="tx1"/>
                          </a:solidFill>
                          <a:latin typeface="宋体" panose="02010600030101010101" pitchFamily="2" charset="-122"/>
                          <a:ea typeface="宋体" panose="02010600030101010101" pitchFamily="2" charset="-122"/>
                        </a:rPr>
                        <a:t>过程所有者：制造工程部经理</a:t>
                      </a:r>
                    </a:p>
                  </a:txBody>
                  <a:tcPr marL="91449" marR="91449" marT="45671" marB="4567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CFFFF"/>
                    </a:solidFill>
                  </a:tcPr>
                </a:tc>
                <a:extLst>
                  <a:ext uri="{0D108BD9-81ED-4DB2-BD59-A6C34878D82A}">
                    <a16:rowId xmlns:a16="http://schemas.microsoft.com/office/drawing/2014/main" val="10000"/>
                  </a:ext>
                </a:extLst>
              </a:tr>
            </a:tbl>
          </a:graphicData>
        </a:graphic>
      </p:graphicFrame>
      <p:graphicFrame>
        <p:nvGraphicFramePr>
          <p:cNvPr id="11" name="表格 10"/>
          <p:cNvGraphicFramePr>
            <a:graphicFrameLocks noGrp="1"/>
          </p:cNvGraphicFramePr>
          <p:nvPr/>
        </p:nvGraphicFramePr>
        <p:xfrm>
          <a:off x="179388" y="1412875"/>
          <a:ext cx="2447925" cy="1193800"/>
        </p:xfrm>
        <a:graphic>
          <a:graphicData uri="http://schemas.openxmlformats.org/drawingml/2006/table">
            <a:tbl>
              <a:tblPr firstRow="1" bandRow="1">
                <a:tableStyleId>{5C22544A-7EE6-4342-B048-85BDC9FD1C3A}</a:tableStyleId>
              </a:tblPr>
              <a:tblGrid>
                <a:gridCol w="2447925">
                  <a:extLst>
                    <a:ext uri="{9D8B030D-6E8A-4147-A177-3AD203B41FA5}">
                      <a16:colId xmlns:a16="http://schemas.microsoft.com/office/drawing/2014/main" val="20000"/>
                    </a:ext>
                  </a:extLst>
                </a:gridCol>
              </a:tblGrid>
              <a:tr h="243869">
                <a:tc>
                  <a:txBody>
                    <a:bodyPr/>
                    <a:lstStyle/>
                    <a:p>
                      <a:r>
                        <a:rPr kumimoji="1" lang="zh-CN" altLang="en-US" sz="1000" b="1" kern="1200" dirty="0">
                          <a:solidFill>
                            <a:srgbClr val="0000FF"/>
                          </a:solidFill>
                          <a:latin typeface="宋体" panose="02010600030101010101" pitchFamily="2" charset="-122"/>
                          <a:ea typeface="宋体" panose="02010600030101010101" pitchFamily="2" charset="-122"/>
                          <a:cs typeface="Tahoma" panose="020B0604030504040204" pitchFamily="34" charset="0"/>
                        </a:rPr>
                        <a:t>用什么做？（硬件和软件资源）</a:t>
                      </a:r>
                    </a:p>
                  </a:txBody>
                  <a:tcPr marL="91427" marR="91427" marT="45726" marB="4572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0"/>
                  </a:ext>
                </a:extLst>
              </a:tr>
              <a:tr h="949931">
                <a:tc>
                  <a:txBody>
                    <a:bodyPr/>
                    <a:lstStyle/>
                    <a:p>
                      <a:pPr marL="171450" indent="-171450" algn="just">
                        <a:spcAft>
                          <a:spcPts val="0"/>
                        </a:spcAft>
                        <a:buFont typeface="Wingdings" panose="05000000000000000000" pitchFamily="2" charset="2"/>
                        <a:buChar char="l"/>
                      </a:pPr>
                      <a:r>
                        <a:rPr lang="zh-CN" altLang="zh-CN" sz="1000" kern="100" dirty="0">
                          <a:effectLst/>
                          <a:latin typeface="Times New Roman" panose="02020603050405020304" pitchFamily="18" charset="0"/>
                          <a:ea typeface="宋体" panose="02010600030101010101" pitchFamily="2" charset="-122"/>
                        </a:rPr>
                        <a:t>电脑、网络系统、</a:t>
                      </a:r>
                      <a:r>
                        <a:rPr lang="zh-CN" altLang="en-US" sz="1000" kern="100" dirty="0">
                          <a:effectLst/>
                          <a:latin typeface="Times New Roman" panose="02020603050405020304" pitchFamily="18" charset="0"/>
                          <a:ea typeface="宋体" panose="02010600030101010101" pitchFamily="2" charset="-122"/>
                        </a:rPr>
                        <a:t>维护和修理设备所需的工具和设备，维护和修理外包供应商资源</a:t>
                      </a:r>
                      <a:endParaRPr lang="zh-CN" altLang="zh-CN" sz="1000" kern="100" dirty="0">
                        <a:effectLst/>
                        <a:latin typeface="Times New Roman" panose="02020603050405020304" pitchFamily="18" charset="0"/>
                        <a:ea typeface="宋体" panose="02010600030101010101" pitchFamily="2" charset="-122"/>
                      </a:endParaRPr>
                    </a:p>
                  </a:txBody>
                  <a:tcPr marL="91427" marR="91427" marT="45726" marB="4572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1"/>
                  </a:ext>
                </a:extLst>
              </a:tr>
            </a:tbl>
          </a:graphicData>
        </a:graphic>
      </p:graphicFrame>
      <p:graphicFrame>
        <p:nvGraphicFramePr>
          <p:cNvPr id="12" name="表格 11"/>
          <p:cNvGraphicFramePr>
            <a:graphicFrameLocks noGrp="1"/>
          </p:cNvGraphicFramePr>
          <p:nvPr/>
        </p:nvGraphicFramePr>
        <p:xfrm>
          <a:off x="6516688" y="1412875"/>
          <a:ext cx="2447925" cy="1193800"/>
        </p:xfrm>
        <a:graphic>
          <a:graphicData uri="http://schemas.openxmlformats.org/drawingml/2006/table">
            <a:tbl>
              <a:tblPr firstRow="1" bandRow="1">
                <a:tableStyleId>{5C22544A-7EE6-4342-B048-85BDC9FD1C3A}</a:tableStyleId>
              </a:tblPr>
              <a:tblGrid>
                <a:gridCol w="2447925">
                  <a:extLst>
                    <a:ext uri="{9D8B030D-6E8A-4147-A177-3AD203B41FA5}">
                      <a16:colId xmlns:a16="http://schemas.microsoft.com/office/drawing/2014/main" val="20000"/>
                    </a:ext>
                  </a:extLst>
                </a:gridCol>
              </a:tblGrid>
              <a:tr h="243869">
                <a:tc>
                  <a:txBody>
                    <a:bodyPr/>
                    <a:lstStyle/>
                    <a:p>
                      <a:r>
                        <a:rPr kumimoji="1" lang="zh-CN" altLang="en-US" sz="1000" b="1" kern="1200" dirty="0">
                          <a:solidFill>
                            <a:srgbClr val="0000FF"/>
                          </a:solidFill>
                          <a:latin typeface="宋体" panose="02010600030101010101" pitchFamily="2" charset="-122"/>
                          <a:ea typeface="宋体" panose="02010600030101010101" pitchFamily="2" charset="-122"/>
                          <a:cs typeface="Tahoma" panose="020B0604030504040204" pitchFamily="34" charset="0"/>
                        </a:rPr>
                        <a:t>谁做？（能力</a:t>
                      </a:r>
                      <a:r>
                        <a:rPr kumimoji="1" lang="en-US" altLang="zh-CN" sz="1000" b="1" kern="1200" dirty="0">
                          <a:solidFill>
                            <a:srgbClr val="0000FF"/>
                          </a:solidFill>
                          <a:latin typeface="宋体" panose="02010600030101010101" pitchFamily="2" charset="-122"/>
                          <a:ea typeface="宋体" panose="02010600030101010101" pitchFamily="2" charset="-122"/>
                          <a:cs typeface="Tahoma" panose="020B0604030504040204" pitchFamily="34" charset="0"/>
                        </a:rPr>
                        <a:t>/</a:t>
                      </a:r>
                      <a:r>
                        <a:rPr kumimoji="1" lang="zh-CN" altLang="en-US" sz="1000" b="1" kern="1200" dirty="0">
                          <a:solidFill>
                            <a:srgbClr val="0000FF"/>
                          </a:solidFill>
                          <a:latin typeface="宋体" panose="02010600030101010101" pitchFamily="2" charset="-122"/>
                          <a:ea typeface="宋体" panose="02010600030101010101" pitchFamily="2" charset="-122"/>
                          <a:cs typeface="Tahoma" panose="020B0604030504040204" pitchFamily="34" charset="0"/>
                        </a:rPr>
                        <a:t>技能</a:t>
                      </a:r>
                      <a:r>
                        <a:rPr kumimoji="1" lang="en-US" altLang="zh-CN" sz="1000" b="1" kern="1200" dirty="0">
                          <a:solidFill>
                            <a:srgbClr val="0000FF"/>
                          </a:solidFill>
                          <a:latin typeface="宋体" panose="02010600030101010101" pitchFamily="2" charset="-122"/>
                          <a:ea typeface="宋体" panose="02010600030101010101" pitchFamily="2" charset="-122"/>
                          <a:cs typeface="Tahoma" panose="020B0604030504040204" pitchFamily="34" charset="0"/>
                        </a:rPr>
                        <a:t>/</a:t>
                      </a:r>
                      <a:r>
                        <a:rPr kumimoji="1" lang="zh-CN" altLang="en-US" sz="1000" b="1" kern="1200" dirty="0">
                          <a:solidFill>
                            <a:srgbClr val="0000FF"/>
                          </a:solidFill>
                          <a:latin typeface="宋体" panose="02010600030101010101" pitchFamily="2" charset="-122"/>
                          <a:ea typeface="宋体" panose="02010600030101010101" pitchFamily="2" charset="-122"/>
                          <a:cs typeface="Tahoma" panose="020B0604030504040204" pitchFamily="34" charset="0"/>
                        </a:rPr>
                        <a:t>培训）</a:t>
                      </a:r>
                    </a:p>
                  </a:txBody>
                  <a:tcPr marL="91427" marR="91427" marT="45726" marB="4572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0"/>
                  </a:ext>
                </a:extLst>
              </a:tr>
              <a:tr h="949931">
                <a:tc>
                  <a:txBody>
                    <a:bodyPr/>
                    <a:lstStyle/>
                    <a:p>
                      <a:pPr marL="171450" indent="-171450">
                        <a:buFont typeface="Wingdings" panose="05000000000000000000" pitchFamily="2" charset="2"/>
                        <a:buChar char="l"/>
                      </a:pPr>
                      <a:r>
                        <a:rPr lang="zh-CN" altLang="en-US" sz="1000" dirty="0">
                          <a:solidFill>
                            <a:schemeClr val="tx1"/>
                          </a:solidFill>
                          <a:latin typeface="宋体" panose="02010600030101010101" pitchFamily="2" charset="-122"/>
                          <a:ea typeface="宋体" panose="02010600030101010101" pitchFamily="2" charset="-122"/>
                        </a:rPr>
                        <a:t>制造工程部，生产部，外部维护修理供应商</a:t>
                      </a:r>
                    </a:p>
                  </a:txBody>
                  <a:tcPr marL="91427" marR="91427" marT="45726" marB="4572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1"/>
                  </a:ext>
                </a:extLst>
              </a:tr>
            </a:tbl>
          </a:graphicData>
        </a:graphic>
      </p:graphicFrame>
      <p:graphicFrame>
        <p:nvGraphicFramePr>
          <p:cNvPr id="13" name="表格 12"/>
          <p:cNvGraphicFramePr>
            <a:graphicFrameLocks noGrp="1"/>
          </p:cNvGraphicFramePr>
          <p:nvPr/>
        </p:nvGraphicFramePr>
        <p:xfrm>
          <a:off x="176213" y="2708275"/>
          <a:ext cx="2449512" cy="2160588"/>
        </p:xfrm>
        <a:graphic>
          <a:graphicData uri="http://schemas.openxmlformats.org/drawingml/2006/table">
            <a:tbl>
              <a:tblPr firstRow="1" bandRow="1">
                <a:tableStyleId>{5C22544A-7EE6-4342-B048-85BDC9FD1C3A}</a:tableStyleId>
              </a:tblPr>
              <a:tblGrid>
                <a:gridCol w="2449512">
                  <a:extLst>
                    <a:ext uri="{9D8B030D-6E8A-4147-A177-3AD203B41FA5}">
                      <a16:colId xmlns:a16="http://schemas.microsoft.com/office/drawing/2014/main" val="20000"/>
                    </a:ext>
                  </a:extLst>
                </a:gridCol>
              </a:tblGrid>
              <a:tr h="257058">
                <a:tc>
                  <a:txBody>
                    <a:bodyPr/>
                    <a:lstStyle/>
                    <a:p>
                      <a:r>
                        <a:rPr kumimoji="1" lang="zh-CN" altLang="en-US" sz="1000" b="1" kern="1200" dirty="0">
                          <a:solidFill>
                            <a:srgbClr val="0000FF"/>
                          </a:solidFill>
                          <a:latin typeface="宋体" panose="02010600030101010101" pitchFamily="2" charset="-122"/>
                          <a:ea typeface="宋体" panose="02010600030101010101" pitchFamily="2" charset="-122"/>
                          <a:cs typeface="Tahoma" panose="020B0604030504040204" pitchFamily="34" charset="0"/>
                        </a:rPr>
                        <a:t>前过程及其输入</a:t>
                      </a:r>
                    </a:p>
                  </a:txBody>
                  <a:tcPr marL="91486" marR="91486" marT="45727" marB="457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0"/>
                  </a:ext>
                </a:extLst>
              </a:tr>
              <a:tr h="1903530">
                <a:tc>
                  <a:txBody>
                    <a:bodyPr/>
                    <a:lstStyle/>
                    <a:p>
                      <a:pPr marL="171450" indent="-171450" algn="just">
                        <a:spcAft>
                          <a:spcPts val="0"/>
                        </a:spcAft>
                        <a:buFont typeface="Wingdings" panose="05000000000000000000" pitchFamily="2" charset="2"/>
                        <a:buChar char="l"/>
                      </a:pPr>
                      <a:r>
                        <a:rPr lang="en-US" altLang="zh-CN"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C01-</a:t>
                      </a:r>
                      <a:r>
                        <a:rPr lang="zh-CN" altLang="en-US"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新增设备清单</a:t>
                      </a:r>
                      <a:endParaRPr lang="en-US" altLang="zh-CN"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endParaRPr>
                    </a:p>
                    <a:p>
                      <a:pPr marL="171450" indent="-171450" algn="just">
                        <a:spcAft>
                          <a:spcPts val="0"/>
                        </a:spcAft>
                        <a:buFont typeface="Wingdings" panose="05000000000000000000" pitchFamily="2" charset="2"/>
                        <a:buChar char="l"/>
                      </a:pPr>
                      <a:r>
                        <a:rPr lang="en-US" altLang="zh-CN"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C04-</a:t>
                      </a:r>
                      <a:r>
                        <a:rPr lang="zh-CN" altLang="en-US"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设备维修申请单</a:t>
                      </a:r>
                      <a:endParaRPr lang="en-US" altLang="zh-CN"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endParaRPr>
                    </a:p>
                    <a:p>
                      <a:pPr marL="171450" indent="-171450" algn="just">
                        <a:spcAft>
                          <a:spcPts val="0"/>
                        </a:spcAft>
                        <a:buFont typeface="Wingdings" panose="05000000000000000000" pitchFamily="2" charset="2"/>
                        <a:buChar char="l"/>
                      </a:pPr>
                      <a:r>
                        <a:rPr lang="zh-CN" altLang="en-US"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设备供应商</a:t>
                      </a:r>
                      <a:r>
                        <a:rPr lang="en-US" altLang="zh-CN"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a:t>
                      </a:r>
                      <a:r>
                        <a:rPr lang="zh-CN" altLang="en-US"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设备设计方案，设备图纸，设备说明书等</a:t>
                      </a:r>
                      <a:endParaRPr lang="en-US" altLang="zh-CN"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endParaRPr>
                    </a:p>
                    <a:p>
                      <a:pPr marL="171450" indent="-171450" algn="just">
                        <a:spcAft>
                          <a:spcPts val="0"/>
                        </a:spcAft>
                        <a:buFont typeface="Wingdings" panose="05000000000000000000" pitchFamily="2" charset="2"/>
                        <a:buChar char="l"/>
                      </a:pPr>
                      <a:r>
                        <a:rPr lang="zh-CN" altLang="en-US"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需求部门</a:t>
                      </a:r>
                      <a:r>
                        <a:rPr lang="en-US" altLang="zh-CN"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a:t>
                      </a:r>
                      <a:r>
                        <a:rPr lang="zh-CN" altLang="en-US"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设施设备及备品备件采购申请单</a:t>
                      </a:r>
                      <a:endParaRPr lang="en-US" altLang="zh-CN"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endParaRPr>
                    </a:p>
                    <a:p>
                      <a:pPr marL="171450" indent="-171450" algn="just">
                        <a:spcAft>
                          <a:spcPts val="0"/>
                        </a:spcAft>
                        <a:buFont typeface="Wingdings" panose="05000000000000000000" pitchFamily="2" charset="2"/>
                        <a:buChar char="l"/>
                      </a:pPr>
                      <a:r>
                        <a:rPr lang="zh-CN" altLang="en-US"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各部门紧急情况（</a:t>
                      </a:r>
                      <a:r>
                        <a:rPr lang="en-US" altLang="zh-CN"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EHS</a:t>
                      </a:r>
                      <a:r>
                        <a:rPr lang="zh-CN" altLang="en-US"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a:t>
                      </a:r>
                      <a:endParaRPr lang="en-US" altLang="zh-CN"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endParaRPr>
                    </a:p>
                  </a:txBody>
                  <a:tcPr marL="68615" marR="6861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1"/>
                  </a:ext>
                </a:extLst>
              </a:tr>
            </a:tbl>
          </a:graphicData>
        </a:graphic>
      </p:graphicFrame>
      <p:graphicFrame>
        <p:nvGraphicFramePr>
          <p:cNvPr id="14" name="表格 13"/>
          <p:cNvGraphicFramePr>
            <a:graphicFrameLocks noGrp="1"/>
          </p:cNvGraphicFramePr>
          <p:nvPr/>
        </p:nvGraphicFramePr>
        <p:xfrm>
          <a:off x="6516688" y="2708275"/>
          <a:ext cx="2447925" cy="2665413"/>
        </p:xfrm>
        <a:graphic>
          <a:graphicData uri="http://schemas.openxmlformats.org/drawingml/2006/table">
            <a:tbl>
              <a:tblPr firstRow="1" bandRow="1">
                <a:tableStyleId>{5C22544A-7EE6-4342-B048-85BDC9FD1C3A}</a:tableStyleId>
              </a:tblPr>
              <a:tblGrid>
                <a:gridCol w="2447925">
                  <a:extLst>
                    <a:ext uri="{9D8B030D-6E8A-4147-A177-3AD203B41FA5}">
                      <a16:colId xmlns:a16="http://schemas.microsoft.com/office/drawing/2014/main" val="20000"/>
                    </a:ext>
                  </a:extLst>
                </a:gridCol>
              </a:tblGrid>
              <a:tr h="279186">
                <a:tc>
                  <a:txBody>
                    <a:bodyPr/>
                    <a:lstStyle/>
                    <a:p>
                      <a:r>
                        <a:rPr kumimoji="1" lang="zh-CN" altLang="en-US" sz="1000" b="1" kern="1200" dirty="0">
                          <a:solidFill>
                            <a:srgbClr val="0000FF"/>
                          </a:solidFill>
                          <a:latin typeface="宋体" panose="02010600030101010101" pitchFamily="2" charset="-122"/>
                          <a:ea typeface="宋体" panose="02010600030101010101" pitchFamily="2" charset="-122"/>
                          <a:cs typeface="Tahoma" panose="020B0604030504040204" pitchFamily="34" charset="0"/>
                        </a:rPr>
                        <a:t>期望的结果，输出到下一个过程</a:t>
                      </a:r>
                    </a:p>
                  </a:txBody>
                  <a:tcPr marL="91427" marR="91427" marT="45739" marB="45739">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0"/>
                  </a:ext>
                </a:extLst>
              </a:tr>
              <a:tr h="2386227">
                <a:tc>
                  <a:txBody>
                    <a:bodyPr/>
                    <a:lstStyle/>
                    <a:p>
                      <a:pPr marL="171450" indent="-171450">
                        <a:buFont typeface="Wingdings" panose="05000000000000000000" pitchFamily="2" charset="2"/>
                        <a:buChar char="l"/>
                      </a:pPr>
                      <a:r>
                        <a:rPr lang="zh-CN" altLang="en-US"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长期稳定有能力的生产设备</a:t>
                      </a:r>
                      <a:r>
                        <a:rPr lang="en-US" altLang="zh-CN"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-C04</a:t>
                      </a:r>
                    </a:p>
                    <a:p>
                      <a:pPr marL="171450" indent="-171450">
                        <a:buFont typeface="Wingdings" panose="05000000000000000000" pitchFamily="2" charset="2"/>
                        <a:buChar char="l"/>
                      </a:pPr>
                      <a:r>
                        <a:rPr lang="zh-CN" altLang="en-US"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得到及时修复的设备</a:t>
                      </a:r>
                      <a:r>
                        <a:rPr lang="en-US" altLang="zh-CN"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-C04</a:t>
                      </a:r>
                    </a:p>
                    <a:p>
                      <a:pPr marL="171450" indent="-171450">
                        <a:buFont typeface="Wingdings" panose="05000000000000000000" pitchFamily="2" charset="2"/>
                        <a:buChar char="l"/>
                      </a:pPr>
                      <a:r>
                        <a:rPr lang="zh-CN" altLang="en-US"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得到及时维护的设备</a:t>
                      </a:r>
                      <a:r>
                        <a:rPr lang="en-US" altLang="zh-CN"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-C04</a:t>
                      </a:r>
                    </a:p>
                    <a:p>
                      <a:pPr marL="171450" marR="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lang="zh-CN" altLang="en-US"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设备修理、维护相关记录表</a:t>
                      </a:r>
                      <a:endParaRPr lang="en-US" altLang="zh-CN"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endParaRPr>
                    </a:p>
                    <a:p>
                      <a:pPr marL="171450" marR="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lang="zh-CN" altLang="en-US"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得到妥善处理的紧急</a:t>
                      </a:r>
                      <a:r>
                        <a:rPr kumimoji="1" lang="zh-CN" altLang="en-US"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情况，环境灾害处理单等</a:t>
                      </a:r>
                    </a:p>
                    <a:p>
                      <a:pPr marL="171450" indent="-171450">
                        <a:buFont typeface="Wingdings" panose="05000000000000000000" pitchFamily="2" charset="2"/>
                        <a:buChar char="l"/>
                      </a:pPr>
                      <a:endParaRPr lang="en-US" altLang="zh-CN"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endParaRPr>
                    </a:p>
                  </a:txBody>
                  <a:tcPr marL="91427" marR="91427" marT="45739" marB="45739">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1"/>
                  </a:ext>
                </a:extLst>
              </a:tr>
            </a:tbl>
          </a:graphicData>
        </a:graphic>
      </p:graphicFrame>
      <p:graphicFrame>
        <p:nvGraphicFramePr>
          <p:cNvPr id="15" name="表格 14"/>
          <p:cNvGraphicFramePr>
            <a:graphicFrameLocks noGrp="1"/>
          </p:cNvGraphicFramePr>
          <p:nvPr/>
        </p:nvGraphicFramePr>
        <p:xfrm>
          <a:off x="179388" y="4941888"/>
          <a:ext cx="2447925" cy="1655762"/>
        </p:xfrm>
        <a:graphic>
          <a:graphicData uri="http://schemas.openxmlformats.org/drawingml/2006/table">
            <a:tbl>
              <a:tblPr firstRow="1" bandRow="1">
                <a:tableStyleId>{5C22544A-7EE6-4342-B048-85BDC9FD1C3A}</a:tableStyleId>
              </a:tblPr>
              <a:tblGrid>
                <a:gridCol w="2447925">
                  <a:extLst>
                    <a:ext uri="{9D8B030D-6E8A-4147-A177-3AD203B41FA5}">
                      <a16:colId xmlns:a16="http://schemas.microsoft.com/office/drawing/2014/main" val="20000"/>
                    </a:ext>
                  </a:extLst>
                </a:gridCol>
              </a:tblGrid>
              <a:tr h="267354">
                <a:tc>
                  <a:txBody>
                    <a:bodyPr/>
                    <a:lstStyle/>
                    <a:p>
                      <a:r>
                        <a:rPr kumimoji="1" lang="zh-CN" altLang="en-US" sz="1000" b="1" kern="1200" dirty="0">
                          <a:solidFill>
                            <a:srgbClr val="0000FF"/>
                          </a:solidFill>
                          <a:latin typeface="宋体" panose="02010600030101010101" pitchFamily="2" charset="-122"/>
                          <a:ea typeface="宋体" panose="02010600030101010101" pitchFamily="2" charset="-122"/>
                          <a:cs typeface="Tahoma" panose="020B0604030504040204" pitchFamily="34" charset="0"/>
                        </a:rPr>
                        <a:t>如何做？（程序、方法、标准、法规）</a:t>
                      </a:r>
                    </a:p>
                  </a:txBody>
                  <a:tcPr marL="91427" marR="91427" marT="45708" marB="4570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0"/>
                  </a:ext>
                </a:extLst>
              </a:tr>
              <a:tr h="1388408">
                <a:tc>
                  <a:txBody>
                    <a:bodyPr/>
                    <a:lstStyle/>
                    <a:p>
                      <a:pPr marL="171450" indent="-171450" algn="just" defTabSz="914400" rtl="0" eaLnBrk="1" latinLnBrk="0" hangingPunct="1">
                        <a:spcAft>
                          <a:spcPts val="0"/>
                        </a:spcAft>
                        <a:buFont typeface="Wingdings" panose="05000000000000000000" pitchFamily="2" charset="2"/>
                        <a:buChar char="l"/>
                      </a:pPr>
                      <a:r>
                        <a:rPr kumimoji="1" lang="zh-CN" altLang="en-US"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设备设施及应急响应控制程序</a:t>
                      </a:r>
                      <a:endParaRPr kumimoji="1" lang="en-US" altLang="zh-CN"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endParaRPr>
                    </a:p>
                    <a:p>
                      <a:pPr marL="171450" indent="-171450" algn="just" defTabSz="914400" rtl="0" eaLnBrk="1" latinLnBrk="0" hangingPunct="1">
                        <a:spcAft>
                          <a:spcPts val="0"/>
                        </a:spcAft>
                        <a:buFont typeface="Wingdings" panose="05000000000000000000" pitchFamily="2" charset="2"/>
                        <a:buChar char="l"/>
                      </a:pPr>
                      <a:r>
                        <a:rPr kumimoji="1" lang="zh-CN" altLang="en-US"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备件清单</a:t>
                      </a:r>
                      <a:endParaRPr kumimoji="1" lang="en-US" altLang="zh-CN"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endParaRPr>
                    </a:p>
                  </a:txBody>
                  <a:tcPr marL="91427" marR="91427" marT="45708" marB="4570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1"/>
                  </a:ext>
                </a:extLst>
              </a:tr>
            </a:tbl>
          </a:graphicData>
        </a:graphic>
      </p:graphicFrame>
      <p:graphicFrame>
        <p:nvGraphicFramePr>
          <p:cNvPr id="16" name="表格 15"/>
          <p:cNvGraphicFramePr>
            <a:graphicFrameLocks noGrp="1"/>
          </p:cNvGraphicFramePr>
          <p:nvPr/>
        </p:nvGraphicFramePr>
        <p:xfrm>
          <a:off x="6523038" y="5445125"/>
          <a:ext cx="2449512" cy="1152525"/>
        </p:xfrm>
        <a:graphic>
          <a:graphicData uri="http://schemas.openxmlformats.org/drawingml/2006/table">
            <a:tbl>
              <a:tblPr firstRow="1" bandRow="1">
                <a:tableStyleId>{5C22544A-7EE6-4342-B048-85BDC9FD1C3A}</a:tableStyleId>
              </a:tblPr>
              <a:tblGrid>
                <a:gridCol w="2449512">
                  <a:extLst>
                    <a:ext uri="{9D8B030D-6E8A-4147-A177-3AD203B41FA5}">
                      <a16:colId xmlns:a16="http://schemas.microsoft.com/office/drawing/2014/main" val="20000"/>
                    </a:ext>
                  </a:extLst>
                </a:gridCol>
              </a:tblGrid>
              <a:tr h="284212">
                <a:tc>
                  <a:txBody>
                    <a:bodyPr/>
                    <a:lstStyle/>
                    <a:p>
                      <a:pPr eaLnBrk="1" hangingPunct="1">
                        <a:spcBef>
                          <a:spcPct val="0"/>
                        </a:spcBef>
                        <a:buClrTx/>
                        <a:buSzTx/>
                        <a:buFontTx/>
                        <a:buNone/>
                      </a:pPr>
                      <a:r>
                        <a:rPr lang="zh-CN" altLang="en-US" sz="1000" b="1" dirty="0">
                          <a:solidFill>
                            <a:srgbClr val="0000FF"/>
                          </a:solidFill>
                          <a:latin typeface="宋体" panose="02010600030101010101" pitchFamily="2" charset="-122"/>
                          <a:ea typeface="宋体" panose="02010600030101010101" pitchFamily="2" charset="-122"/>
                          <a:cs typeface="Tahoma" panose="020B0604030504040204" pitchFamily="34" charset="0"/>
                        </a:rPr>
                        <a:t>如何测量？（绩效指标）</a:t>
                      </a:r>
                      <a:endParaRPr lang="en-US" altLang="zh-CN" sz="1000" b="1" dirty="0">
                        <a:solidFill>
                          <a:srgbClr val="0000FF"/>
                        </a:solidFill>
                        <a:latin typeface="宋体" panose="02010600030101010101" pitchFamily="2" charset="-122"/>
                        <a:ea typeface="宋体" panose="02010600030101010101" pitchFamily="2" charset="-122"/>
                        <a:cs typeface="Tahoma" panose="020B0604030504040204" pitchFamily="34" charset="0"/>
                      </a:endParaRPr>
                    </a:p>
                  </a:txBody>
                  <a:tcPr marL="91486" marR="91486" marT="45748" marB="4574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0"/>
                  </a:ext>
                </a:extLst>
              </a:tr>
              <a:tr h="868313">
                <a:tc>
                  <a:txBody>
                    <a:bodyPr/>
                    <a:lstStyle/>
                    <a:p>
                      <a:pPr marL="171450" indent="-171450" algn="just">
                        <a:spcAft>
                          <a:spcPts val="0"/>
                        </a:spcAft>
                        <a:buFont typeface="Wingdings" panose="05000000000000000000" pitchFamily="2" charset="2"/>
                        <a:buChar char="l"/>
                      </a:pPr>
                      <a:r>
                        <a:rPr kumimoji="1" lang="en-US" altLang="zh-CN" sz="1000" kern="100" dirty="0">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OEE,</a:t>
                      </a:r>
                      <a:r>
                        <a:rPr kumimoji="1" lang="en-US" altLang="zh-CN" sz="1000" kern="100" baseline="0" dirty="0">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 DOWN TIME</a:t>
                      </a:r>
                      <a:endParaRPr kumimoji="1" lang="en-US" altLang="zh-CN" sz="1000" kern="100" dirty="0">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endParaRPr>
                    </a:p>
                    <a:p>
                      <a:pPr marL="171450" indent="-171450" algn="just">
                        <a:spcAft>
                          <a:spcPts val="0"/>
                        </a:spcAft>
                        <a:buFont typeface="Wingdings" panose="05000000000000000000" pitchFamily="2" charset="2"/>
                        <a:buChar char="l"/>
                      </a:pPr>
                      <a:r>
                        <a:rPr kumimoji="1" lang="zh-CN" altLang="en-US" sz="1000" kern="100" dirty="0">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设备维护计划完成率</a:t>
                      </a:r>
                      <a:endParaRPr lang="zh-CN" altLang="zh-CN" sz="1000" kern="100" dirty="0">
                        <a:solidFill>
                          <a:schemeClr val="tx1"/>
                        </a:solidFill>
                        <a:effectLst/>
                        <a:latin typeface="Times New Roman" panose="02020603050405020304" pitchFamily="18" charset="0"/>
                        <a:ea typeface="宋体" panose="02010600030101010101" pitchFamily="2" charset="-122"/>
                      </a:endParaRPr>
                    </a:p>
                  </a:txBody>
                  <a:tcPr marL="91486" marR="91486" marT="45748" marB="4574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1"/>
                  </a:ext>
                </a:extLst>
              </a:tr>
            </a:tbl>
          </a:graphicData>
        </a:graphic>
      </p:graphicFrame>
      <p:graphicFrame>
        <p:nvGraphicFramePr>
          <p:cNvPr id="17" name="表格 16"/>
          <p:cNvGraphicFramePr>
            <a:graphicFrameLocks noGrp="1"/>
          </p:cNvGraphicFramePr>
          <p:nvPr/>
        </p:nvGraphicFramePr>
        <p:xfrm>
          <a:off x="3167063" y="1412875"/>
          <a:ext cx="2919412" cy="2408238"/>
        </p:xfrm>
        <a:graphic>
          <a:graphicData uri="http://schemas.openxmlformats.org/drawingml/2006/table">
            <a:tbl>
              <a:tblPr firstRow="1" bandRow="1">
                <a:tableStyleId>{5C22544A-7EE6-4342-B048-85BDC9FD1C3A}</a:tableStyleId>
              </a:tblPr>
              <a:tblGrid>
                <a:gridCol w="2919412">
                  <a:extLst>
                    <a:ext uri="{9D8B030D-6E8A-4147-A177-3AD203B41FA5}">
                      <a16:colId xmlns:a16="http://schemas.microsoft.com/office/drawing/2014/main" val="20000"/>
                    </a:ext>
                  </a:extLst>
                </a:gridCol>
              </a:tblGrid>
              <a:tr h="243891">
                <a:tc>
                  <a:txBody>
                    <a:bodyPr/>
                    <a:lstStyle/>
                    <a:p>
                      <a:pPr algn="l"/>
                      <a:r>
                        <a:rPr kumimoji="1" lang="zh-CN" altLang="en-US" sz="1000" b="1" kern="1200" dirty="0">
                          <a:solidFill>
                            <a:srgbClr val="0000FF"/>
                          </a:solidFill>
                          <a:latin typeface="宋体" panose="02010600030101010101" pitchFamily="2" charset="-122"/>
                          <a:ea typeface="宋体" panose="02010600030101010101" pitchFamily="2" charset="-122"/>
                          <a:cs typeface="Tahoma" panose="020B0604030504040204" pitchFamily="34" charset="0"/>
                        </a:rPr>
                        <a:t>过程的风险</a:t>
                      </a:r>
                    </a:p>
                  </a:txBody>
                  <a:tcPr marL="91457" marR="91457" marT="45730" marB="4573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0"/>
                  </a:ext>
                </a:extLst>
              </a:tr>
              <a:tr h="2164347">
                <a:tc>
                  <a:txBody>
                    <a:bodyPr/>
                    <a:lstStyle/>
                    <a:p>
                      <a:pPr marL="171450" indent="-171450">
                        <a:buFont typeface="Wingdings" panose="05000000000000000000" pitchFamily="2" charset="2"/>
                        <a:buChar char="l"/>
                      </a:pPr>
                      <a:r>
                        <a:rPr lang="zh-CN" altLang="en-US" sz="1000" dirty="0">
                          <a:solidFill>
                            <a:schemeClr val="tx1"/>
                          </a:solidFill>
                          <a:latin typeface="宋体" panose="02010600030101010101" pitchFamily="2" charset="-122"/>
                          <a:ea typeface="宋体" panose="02010600030101010101" pitchFamily="2" charset="-122"/>
                        </a:rPr>
                        <a:t>新增设备需求定义不充分</a:t>
                      </a:r>
                      <a:endParaRPr lang="en-US" altLang="zh-CN" sz="1000" dirty="0">
                        <a:solidFill>
                          <a:schemeClr val="tx1"/>
                        </a:solidFill>
                        <a:latin typeface="宋体" panose="02010600030101010101" pitchFamily="2" charset="-122"/>
                        <a:ea typeface="宋体" panose="02010600030101010101" pitchFamily="2" charset="-122"/>
                      </a:endParaRPr>
                    </a:p>
                    <a:p>
                      <a:pPr marL="171450" indent="-171450">
                        <a:buFont typeface="Wingdings" panose="05000000000000000000" pitchFamily="2" charset="2"/>
                        <a:buChar char="l"/>
                      </a:pPr>
                      <a:r>
                        <a:rPr lang="zh-CN" altLang="en-US" sz="1000" dirty="0">
                          <a:solidFill>
                            <a:schemeClr val="tx1"/>
                          </a:solidFill>
                          <a:latin typeface="宋体" panose="02010600030101010101" pitchFamily="2" charset="-122"/>
                          <a:ea typeface="宋体" panose="02010600030101010101" pitchFamily="2" charset="-122"/>
                        </a:rPr>
                        <a:t>供应商没有提供适当的设备说明书</a:t>
                      </a:r>
                      <a:endParaRPr lang="en-US" altLang="zh-CN" sz="1000" dirty="0">
                        <a:solidFill>
                          <a:schemeClr val="tx1"/>
                        </a:solidFill>
                        <a:latin typeface="宋体" panose="02010600030101010101" pitchFamily="2" charset="-122"/>
                        <a:ea typeface="宋体" panose="02010600030101010101" pitchFamily="2" charset="-122"/>
                      </a:endParaRPr>
                    </a:p>
                    <a:p>
                      <a:pPr marL="171450" indent="-171450">
                        <a:buFont typeface="Wingdings" panose="05000000000000000000" pitchFamily="2" charset="2"/>
                        <a:buChar char="l"/>
                      </a:pPr>
                      <a:r>
                        <a:rPr lang="zh-CN" altLang="en-US" sz="1000" dirty="0">
                          <a:solidFill>
                            <a:schemeClr val="tx1"/>
                          </a:solidFill>
                          <a:latin typeface="宋体" panose="02010600030101010101" pitchFamily="2" charset="-122"/>
                          <a:ea typeface="宋体" panose="02010600030101010101" pitchFamily="2" charset="-122"/>
                        </a:rPr>
                        <a:t>关键设备备件没有识别，且不可获得，导致设备故障之后影响交付</a:t>
                      </a:r>
                      <a:endParaRPr lang="en-US" altLang="zh-CN" sz="1000" dirty="0">
                        <a:solidFill>
                          <a:schemeClr val="tx1"/>
                        </a:solidFill>
                        <a:latin typeface="宋体" panose="02010600030101010101" pitchFamily="2" charset="-122"/>
                        <a:ea typeface="宋体" panose="02010600030101010101" pitchFamily="2" charset="-122"/>
                      </a:endParaRPr>
                    </a:p>
                    <a:p>
                      <a:pPr marL="171450" indent="-171450">
                        <a:buFont typeface="Wingdings" panose="05000000000000000000" pitchFamily="2" charset="2"/>
                        <a:buChar char="l"/>
                      </a:pPr>
                      <a:r>
                        <a:rPr lang="zh-CN" altLang="en-US" sz="1000" dirty="0">
                          <a:solidFill>
                            <a:schemeClr val="tx1"/>
                          </a:solidFill>
                          <a:latin typeface="宋体" panose="02010600030101010101" pitchFamily="2" charset="-122"/>
                          <a:ea typeface="宋体" panose="02010600030101010101" pitchFamily="2" charset="-122"/>
                        </a:rPr>
                        <a:t>没有积累并利用相关设备维护和修理经验导致设备相同故障重复发生</a:t>
                      </a:r>
                      <a:endParaRPr lang="en-US" altLang="zh-CN" sz="1000" dirty="0">
                        <a:solidFill>
                          <a:schemeClr val="tx1"/>
                        </a:solidFill>
                        <a:latin typeface="宋体" panose="02010600030101010101" pitchFamily="2" charset="-122"/>
                        <a:ea typeface="宋体" panose="02010600030101010101" pitchFamily="2" charset="-122"/>
                      </a:endParaRPr>
                    </a:p>
                    <a:p>
                      <a:pPr marL="171450" indent="-171450">
                        <a:buFont typeface="Wingdings" panose="05000000000000000000" pitchFamily="2" charset="2"/>
                        <a:buChar char="l"/>
                      </a:pPr>
                      <a:endParaRPr lang="zh-CN" altLang="en-US" sz="1000" dirty="0">
                        <a:solidFill>
                          <a:schemeClr val="tx1"/>
                        </a:solidFill>
                        <a:latin typeface="宋体" panose="02010600030101010101" pitchFamily="2" charset="-122"/>
                        <a:ea typeface="宋体" panose="02010600030101010101" pitchFamily="2" charset="-122"/>
                      </a:endParaRPr>
                    </a:p>
                  </a:txBody>
                  <a:tcPr marL="91457" marR="91457" marT="45730" marB="4573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1"/>
                  </a:ext>
                </a:extLst>
              </a:tr>
            </a:tbl>
          </a:graphicData>
        </a:graphic>
      </p:graphicFrame>
      <p:graphicFrame>
        <p:nvGraphicFramePr>
          <p:cNvPr id="18" name="表格 17"/>
          <p:cNvGraphicFramePr>
            <a:graphicFrameLocks noGrp="1"/>
          </p:cNvGraphicFramePr>
          <p:nvPr/>
        </p:nvGraphicFramePr>
        <p:xfrm>
          <a:off x="3170238" y="3933825"/>
          <a:ext cx="2919412" cy="2663825"/>
        </p:xfrm>
        <a:graphic>
          <a:graphicData uri="http://schemas.openxmlformats.org/drawingml/2006/table">
            <a:tbl>
              <a:tblPr firstRow="1" bandRow="1">
                <a:tableStyleId>{5C22544A-7EE6-4342-B048-85BDC9FD1C3A}</a:tableStyleId>
              </a:tblPr>
              <a:tblGrid>
                <a:gridCol w="2919412">
                  <a:extLst>
                    <a:ext uri="{9D8B030D-6E8A-4147-A177-3AD203B41FA5}">
                      <a16:colId xmlns:a16="http://schemas.microsoft.com/office/drawing/2014/main" val="20000"/>
                    </a:ext>
                  </a:extLst>
                </a:gridCol>
              </a:tblGrid>
              <a:tr h="276915">
                <a:tc>
                  <a:txBody>
                    <a:bodyPr/>
                    <a:lstStyle/>
                    <a:p>
                      <a:r>
                        <a:rPr kumimoji="1" lang="zh-CN" altLang="en-US" sz="1000" b="1" kern="1200" dirty="0">
                          <a:solidFill>
                            <a:srgbClr val="0000FF"/>
                          </a:solidFill>
                          <a:latin typeface="宋体" panose="02010600030101010101" pitchFamily="2" charset="-122"/>
                          <a:ea typeface="宋体" panose="02010600030101010101" pitchFamily="2" charset="-122"/>
                          <a:cs typeface="Tahoma" panose="020B0604030504040204" pitchFamily="34" charset="0"/>
                        </a:rPr>
                        <a:t>过程的关键活动</a:t>
                      </a:r>
                    </a:p>
                  </a:txBody>
                  <a:tcPr marL="91457" marR="91457" marT="45712" marB="4571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CFFFF"/>
                    </a:solidFill>
                  </a:tcPr>
                </a:tc>
                <a:extLst>
                  <a:ext uri="{0D108BD9-81ED-4DB2-BD59-A6C34878D82A}">
                    <a16:rowId xmlns:a16="http://schemas.microsoft.com/office/drawing/2014/main" val="10000"/>
                  </a:ext>
                </a:extLst>
              </a:tr>
              <a:tr h="2386910">
                <a:tc>
                  <a:txBody>
                    <a:bodyPr/>
                    <a:lstStyle/>
                    <a:p>
                      <a:pPr marL="171450" indent="-171450" algn="l">
                        <a:buFont typeface="Wingdings" panose="05000000000000000000" pitchFamily="2" charset="2"/>
                        <a:buChar char="l"/>
                      </a:pPr>
                      <a:r>
                        <a:rPr lang="zh-CN" altLang="en-US" sz="1000" dirty="0">
                          <a:solidFill>
                            <a:schemeClr val="tx1"/>
                          </a:solidFill>
                          <a:latin typeface="宋体" panose="02010600030101010101" pitchFamily="2" charset="-122"/>
                          <a:ea typeface="宋体" panose="02010600030101010101" pitchFamily="2" charset="-122"/>
                        </a:rPr>
                        <a:t>设备设施采购、制造</a:t>
                      </a:r>
                      <a:endParaRPr lang="en-US" altLang="zh-CN" sz="1000" dirty="0">
                        <a:solidFill>
                          <a:schemeClr val="tx1"/>
                        </a:solidFill>
                        <a:latin typeface="宋体" panose="02010600030101010101" pitchFamily="2" charset="-122"/>
                        <a:ea typeface="宋体" panose="02010600030101010101" pitchFamily="2" charset="-122"/>
                      </a:endParaRPr>
                    </a:p>
                    <a:p>
                      <a:pPr marL="171450" indent="-171450" algn="l">
                        <a:buFont typeface="Wingdings" panose="05000000000000000000" pitchFamily="2" charset="2"/>
                        <a:buChar char="l"/>
                      </a:pPr>
                      <a:r>
                        <a:rPr lang="zh-CN" altLang="en-US" sz="1000" dirty="0">
                          <a:solidFill>
                            <a:schemeClr val="tx1"/>
                          </a:solidFill>
                          <a:latin typeface="宋体" panose="02010600030101010101" pitchFamily="2" charset="-122"/>
                          <a:ea typeface="宋体" panose="02010600030101010101" pitchFamily="2" charset="-122"/>
                        </a:rPr>
                        <a:t>设备安装验收</a:t>
                      </a:r>
                      <a:endParaRPr lang="en-US" altLang="zh-CN" sz="1000" dirty="0">
                        <a:solidFill>
                          <a:schemeClr val="tx1"/>
                        </a:solidFill>
                        <a:latin typeface="宋体" panose="02010600030101010101" pitchFamily="2" charset="-122"/>
                        <a:ea typeface="宋体" panose="02010600030101010101" pitchFamily="2" charset="-122"/>
                      </a:endParaRPr>
                    </a:p>
                    <a:p>
                      <a:pPr marL="171450" indent="-171450" algn="l">
                        <a:buFont typeface="Wingdings" panose="05000000000000000000" pitchFamily="2" charset="2"/>
                        <a:buChar char="l"/>
                      </a:pPr>
                      <a:r>
                        <a:rPr lang="zh-CN" altLang="en-US" sz="1000" dirty="0">
                          <a:solidFill>
                            <a:schemeClr val="tx1"/>
                          </a:solidFill>
                          <a:latin typeface="宋体" panose="02010600030101010101" pitchFamily="2" charset="-122"/>
                          <a:ea typeface="宋体" panose="02010600030101010101" pitchFamily="2" charset="-122"/>
                        </a:rPr>
                        <a:t>设备维护</a:t>
                      </a:r>
                      <a:endParaRPr lang="en-US" altLang="zh-CN" sz="1000" dirty="0">
                        <a:solidFill>
                          <a:schemeClr val="tx1"/>
                        </a:solidFill>
                        <a:latin typeface="宋体" panose="02010600030101010101" pitchFamily="2" charset="-122"/>
                        <a:ea typeface="宋体" panose="02010600030101010101" pitchFamily="2" charset="-122"/>
                      </a:endParaRPr>
                    </a:p>
                    <a:p>
                      <a:pPr marL="171450" indent="-171450" algn="l">
                        <a:buFont typeface="Wingdings" panose="05000000000000000000" pitchFamily="2" charset="2"/>
                        <a:buChar char="l"/>
                      </a:pPr>
                      <a:r>
                        <a:rPr lang="zh-CN" altLang="en-US" sz="1000" dirty="0">
                          <a:solidFill>
                            <a:schemeClr val="tx1"/>
                          </a:solidFill>
                          <a:latin typeface="宋体" panose="02010600030101010101" pitchFamily="2" charset="-122"/>
                          <a:ea typeface="宋体" panose="02010600030101010101" pitchFamily="2" charset="-122"/>
                        </a:rPr>
                        <a:t>设备修理</a:t>
                      </a:r>
                      <a:endParaRPr lang="en-US" altLang="zh-CN" sz="1000" dirty="0">
                        <a:solidFill>
                          <a:schemeClr val="tx1"/>
                        </a:solidFill>
                        <a:latin typeface="宋体" panose="02010600030101010101" pitchFamily="2" charset="-122"/>
                        <a:ea typeface="宋体" panose="02010600030101010101" pitchFamily="2" charset="-122"/>
                      </a:endParaRPr>
                    </a:p>
                    <a:p>
                      <a:pPr marL="171450" indent="-171450" algn="l">
                        <a:buFont typeface="Wingdings" panose="05000000000000000000" pitchFamily="2" charset="2"/>
                        <a:buChar char="l"/>
                      </a:pPr>
                      <a:r>
                        <a:rPr lang="zh-CN" altLang="en-US" sz="1000" dirty="0">
                          <a:solidFill>
                            <a:schemeClr val="tx1"/>
                          </a:solidFill>
                          <a:latin typeface="宋体" panose="02010600030101010101" pitchFamily="2" charset="-122"/>
                          <a:ea typeface="宋体" panose="02010600030101010101" pitchFamily="2" charset="-122"/>
                        </a:rPr>
                        <a:t>设备封存与报</a:t>
                      </a:r>
                      <a:r>
                        <a:rPr lang="zh-CN" altLang="en-US" sz="1000" i="0" dirty="0">
                          <a:solidFill>
                            <a:schemeClr val="tx1"/>
                          </a:solidFill>
                          <a:latin typeface="宋体" panose="02010600030101010101" pitchFamily="2" charset="-122"/>
                          <a:ea typeface="宋体" panose="02010600030101010101" pitchFamily="2" charset="-122"/>
                        </a:rPr>
                        <a:t>废</a:t>
                      </a:r>
                      <a:r>
                        <a:rPr lang="zh-CN" altLang="en-US" sz="1000" dirty="0">
                          <a:solidFill>
                            <a:schemeClr val="tx1"/>
                          </a:solidFill>
                          <a:latin typeface="宋体" panose="02010600030101010101" pitchFamily="2" charset="-122"/>
                          <a:ea typeface="宋体" panose="02010600030101010101" pitchFamily="2" charset="-122"/>
                        </a:rPr>
                        <a:t> </a:t>
                      </a:r>
                      <a:endParaRPr lang="en-US" altLang="zh-CN" sz="1000" dirty="0">
                        <a:solidFill>
                          <a:schemeClr val="tx1"/>
                        </a:solidFill>
                        <a:latin typeface="宋体" panose="02010600030101010101" pitchFamily="2" charset="-122"/>
                        <a:ea typeface="宋体" panose="02010600030101010101" pitchFamily="2" charset="-122"/>
                      </a:endParaRPr>
                    </a:p>
                    <a:p>
                      <a:pPr marL="171450" indent="-171450" algn="l">
                        <a:buFont typeface="Wingdings" panose="05000000000000000000" pitchFamily="2" charset="2"/>
                        <a:buChar char="l"/>
                      </a:pPr>
                      <a:r>
                        <a:rPr kumimoji="1" lang="zh-CN" altLang="en-US" sz="1000" kern="1200" dirty="0">
                          <a:solidFill>
                            <a:schemeClr val="tx1"/>
                          </a:solidFill>
                          <a:latin typeface="宋体" panose="02010600030101010101" pitchFamily="2" charset="-122"/>
                          <a:ea typeface="宋体" panose="02010600030101010101" pitchFamily="2" charset="-122"/>
                          <a:cs typeface="+mn-cs"/>
                        </a:rPr>
                        <a:t>设备备件管理</a:t>
                      </a:r>
                      <a:endParaRPr kumimoji="1" lang="en-US" altLang="zh-CN" sz="1000" kern="1200" dirty="0">
                        <a:solidFill>
                          <a:schemeClr val="tx1"/>
                        </a:solidFill>
                        <a:latin typeface="宋体" panose="02010600030101010101" pitchFamily="2" charset="-122"/>
                        <a:ea typeface="宋体" panose="02010600030101010101" pitchFamily="2" charset="-122"/>
                        <a:cs typeface="+mn-cs"/>
                      </a:endParaRPr>
                    </a:p>
                    <a:p>
                      <a:pPr marL="171450" indent="-171450" algn="l">
                        <a:buFont typeface="Wingdings" panose="05000000000000000000" pitchFamily="2" charset="2"/>
                        <a:buChar char="l"/>
                      </a:pPr>
                      <a:r>
                        <a:rPr kumimoji="1" lang="zh-CN" altLang="en-US" sz="1000" kern="1200" dirty="0">
                          <a:solidFill>
                            <a:schemeClr val="tx1"/>
                          </a:solidFill>
                          <a:latin typeface="宋体" panose="02010600030101010101" pitchFamily="2" charset="-122"/>
                          <a:ea typeface="宋体" panose="02010600030101010101" pitchFamily="2" charset="-122"/>
                          <a:cs typeface="+mn-cs"/>
                        </a:rPr>
                        <a:t>设备的标识管理</a:t>
                      </a:r>
                      <a:endParaRPr kumimoji="1" lang="en-US" altLang="zh-CN" sz="1000" kern="1200" dirty="0">
                        <a:solidFill>
                          <a:schemeClr val="tx1"/>
                        </a:solidFill>
                        <a:latin typeface="宋体" panose="02010600030101010101" pitchFamily="2" charset="-122"/>
                        <a:ea typeface="宋体" panose="02010600030101010101" pitchFamily="2" charset="-122"/>
                        <a:cs typeface="+mn-cs"/>
                      </a:endParaRPr>
                    </a:p>
                  </a:txBody>
                  <a:tcPr marL="91457" marR="91457" marT="45712" marB="4571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CFFFF"/>
                    </a:solidFill>
                  </a:tcPr>
                </a:tc>
                <a:extLst>
                  <a:ext uri="{0D108BD9-81ED-4DB2-BD59-A6C34878D82A}">
                    <a16:rowId xmlns:a16="http://schemas.microsoft.com/office/drawing/2014/main" val="10001"/>
                  </a:ext>
                </a:extLst>
              </a:tr>
            </a:tbl>
          </a:graphicData>
        </a:graphic>
      </p:graphicFrame>
      <p:sp>
        <p:nvSpPr>
          <p:cNvPr id="24" name="页脚占位符 13379"/>
          <p:cNvSpPr>
            <a:spLocks noGrp="1"/>
          </p:cNvSpPr>
          <p:nvPr>
            <p:ph type="ftr" sz="quarter" idx="11"/>
          </p:nvPr>
        </p:nvSpPr>
        <p:spPr>
          <a:xfrm>
            <a:off x="250825" y="6492875"/>
            <a:ext cx="873125" cy="365125"/>
          </a:xfrm>
        </p:spPr>
        <p:txBody>
          <a:bodyPr/>
          <a:lstStyle/>
          <a:p>
            <a:pPr>
              <a:defRPr/>
            </a:pPr>
            <a:r>
              <a:rPr lang="en-US" altLang="zh-CN" dirty="0"/>
              <a:t>28/39</a:t>
            </a:r>
            <a:endParaRPr lang="zh-CN" altLang="en-US" dirty="0"/>
          </a:p>
        </p:txBody>
      </p:sp>
    </p:spTree>
  </p:cSld>
  <p:clrMapOvr>
    <a:masterClrMapping/>
  </p:clrMapOvr>
  <p:transition spd="slow"/>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表格 1"/>
          <p:cNvGraphicFramePr>
            <a:graphicFrameLocks noGrp="1"/>
          </p:cNvGraphicFramePr>
          <p:nvPr/>
        </p:nvGraphicFramePr>
        <p:xfrm>
          <a:off x="176213" y="836613"/>
          <a:ext cx="8788400" cy="371475"/>
        </p:xfrm>
        <a:graphic>
          <a:graphicData uri="http://schemas.openxmlformats.org/drawingml/2006/table">
            <a:tbl>
              <a:tblPr firstRow="1" bandRow="1">
                <a:tableStyleId>{5C22544A-7EE6-4342-B048-85BDC9FD1C3A}</a:tableStyleId>
              </a:tblPr>
              <a:tblGrid>
                <a:gridCol w="4394200">
                  <a:extLst>
                    <a:ext uri="{9D8B030D-6E8A-4147-A177-3AD203B41FA5}">
                      <a16:colId xmlns:a16="http://schemas.microsoft.com/office/drawing/2014/main" val="20000"/>
                    </a:ext>
                  </a:extLst>
                </a:gridCol>
                <a:gridCol w="4394200">
                  <a:extLst>
                    <a:ext uri="{9D8B030D-6E8A-4147-A177-3AD203B41FA5}">
                      <a16:colId xmlns:a16="http://schemas.microsoft.com/office/drawing/2014/main" val="20001"/>
                    </a:ext>
                  </a:extLst>
                </a:gridCol>
              </a:tblGrid>
              <a:tr h="371475">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zh-CN" altLang="en-US" sz="1400" b="0" dirty="0">
                          <a:solidFill>
                            <a:schemeClr val="tx1"/>
                          </a:solidFill>
                          <a:latin typeface="宋体" panose="02010600030101010101" pitchFamily="2" charset="-122"/>
                          <a:ea typeface="宋体" panose="02010600030101010101" pitchFamily="2" charset="-122"/>
                        </a:rPr>
                        <a:t>过程：</a:t>
                      </a:r>
                      <a:r>
                        <a:rPr lang="en-US" altLang="zh-CN" sz="1400" b="0" dirty="0">
                          <a:solidFill>
                            <a:schemeClr val="tx1"/>
                          </a:solidFill>
                          <a:latin typeface="宋体" panose="02010600030101010101" pitchFamily="2" charset="-122"/>
                          <a:ea typeface="宋体" panose="02010600030101010101" pitchFamily="2" charset="-122"/>
                        </a:rPr>
                        <a:t>S05</a:t>
                      </a:r>
                      <a:r>
                        <a:rPr lang="zh-CN" altLang="en-US" sz="1400" b="0" dirty="0">
                          <a:solidFill>
                            <a:schemeClr val="tx1"/>
                          </a:solidFill>
                          <a:latin typeface="仿宋" pitchFamily="49" charset="-122"/>
                          <a:ea typeface="仿宋" pitchFamily="49" charset="-122"/>
                        </a:rPr>
                        <a:t>工装管理 </a:t>
                      </a:r>
                      <a:r>
                        <a:rPr lang="en-US" altLang="zh-CN" sz="1400" b="0" dirty="0">
                          <a:solidFill>
                            <a:schemeClr val="tx1"/>
                          </a:solidFill>
                          <a:latin typeface="仿宋" pitchFamily="49" charset="-122"/>
                          <a:ea typeface="仿宋" pitchFamily="49" charset="-122"/>
                        </a:rPr>
                        <a:t>Tooling</a:t>
                      </a:r>
                      <a:r>
                        <a:rPr lang="en-US" altLang="zh-CN" sz="1400" b="0" baseline="0" dirty="0">
                          <a:solidFill>
                            <a:schemeClr val="tx1"/>
                          </a:solidFill>
                          <a:latin typeface="仿宋" pitchFamily="49" charset="-122"/>
                          <a:ea typeface="仿宋" pitchFamily="49" charset="-122"/>
                        </a:rPr>
                        <a:t> management</a:t>
                      </a:r>
                      <a:endParaRPr lang="zh-CN" altLang="en-US" sz="1400" b="0" dirty="0">
                        <a:solidFill>
                          <a:schemeClr val="tx1"/>
                        </a:solidFill>
                        <a:latin typeface="仿宋" pitchFamily="49" charset="-122"/>
                        <a:ea typeface="仿宋" pitchFamily="49" charset="-122"/>
                      </a:endParaRPr>
                    </a:p>
                  </a:txBody>
                  <a:tcPr marL="91449" marR="91449" marT="45810" marB="4581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CFFFF"/>
                    </a:solidFill>
                  </a:tcPr>
                </a:tc>
                <a:tc>
                  <a:txBody>
                    <a:bodyPr/>
                    <a:lstStyle/>
                    <a:p>
                      <a:r>
                        <a:rPr lang="zh-CN" altLang="en-US" sz="1400" b="0" dirty="0">
                          <a:solidFill>
                            <a:schemeClr val="tx1"/>
                          </a:solidFill>
                          <a:latin typeface="宋体" panose="02010600030101010101" pitchFamily="2" charset="-122"/>
                          <a:ea typeface="宋体" panose="02010600030101010101" pitchFamily="2" charset="-122"/>
                        </a:rPr>
                        <a:t>过程所有者：工程部经理</a:t>
                      </a:r>
                    </a:p>
                  </a:txBody>
                  <a:tcPr marL="91449" marR="91449" marT="45810" marB="4581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CFFFF"/>
                    </a:solidFill>
                  </a:tcPr>
                </a:tc>
                <a:extLst>
                  <a:ext uri="{0D108BD9-81ED-4DB2-BD59-A6C34878D82A}">
                    <a16:rowId xmlns:a16="http://schemas.microsoft.com/office/drawing/2014/main" val="10000"/>
                  </a:ext>
                </a:extLst>
              </a:tr>
            </a:tbl>
          </a:graphicData>
        </a:graphic>
      </p:graphicFrame>
      <p:cxnSp>
        <p:nvCxnSpPr>
          <p:cNvPr id="3" name="肘形连接符 5"/>
          <p:cNvCxnSpPr>
            <a:cxnSpLocks/>
            <a:stCxn id="13" idx="3"/>
            <a:endCxn id="16" idx="1"/>
          </p:cNvCxnSpPr>
          <p:nvPr/>
        </p:nvCxnSpPr>
        <p:spPr bwMode="auto">
          <a:xfrm flipV="1">
            <a:off x="2627313" y="5265738"/>
            <a:ext cx="542925" cy="601662"/>
          </a:xfrm>
          <a:prstGeom prst="bentConnector3">
            <a:avLst>
              <a:gd name="adj1" fmla="val 50000"/>
            </a:avLst>
          </a:prstGeom>
          <a:ln w="28575">
            <a:tailEnd type="triangle"/>
          </a:ln>
        </p:spPr>
        <p:style>
          <a:lnRef idx="1">
            <a:schemeClr val="dk1"/>
          </a:lnRef>
          <a:fillRef idx="0">
            <a:schemeClr val="dk1"/>
          </a:fillRef>
          <a:effectRef idx="0">
            <a:schemeClr val="dk1"/>
          </a:effectRef>
          <a:fontRef idx="minor">
            <a:schemeClr val="tx1"/>
          </a:fontRef>
        </p:style>
      </p:cxnSp>
      <p:cxnSp>
        <p:nvCxnSpPr>
          <p:cNvPr id="4" name="肘形连接符 55"/>
          <p:cNvCxnSpPr>
            <a:cxnSpLocks/>
            <a:stCxn id="11" idx="3"/>
            <a:endCxn id="16" idx="1"/>
          </p:cNvCxnSpPr>
          <p:nvPr/>
        </p:nvCxnSpPr>
        <p:spPr bwMode="auto">
          <a:xfrm>
            <a:off x="2625725" y="3878263"/>
            <a:ext cx="544513" cy="1387475"/>
          </a:xfrm>
          <a:prstGeom prst="bentConnector3">
            <a:avLst>
              <a:gd name="adj1" fmla="val 50000"/>
            </a:avLst>
          </a:prstGeom>
          <a:ln w="28575">
            <a:tailEnd type="triangle"/>
          </a:ln>
        </p:spPr>
        <p:style>
          <a:lnRef idx="1">
            <a:schemeClr val="dk1"/>
          </a:lnRef>
          <a:fillRef idx="0">
            <a:schemeClr val="dk1"/>
          </a:fillRef>
          <a:effectRef idx="0">
            <a:schemeClr val="dk1"/>
          </a:effectRef>
          <a:fontRef idx="minor">
            <a:schemeClr val="tx1"/>
          </a:fontRef>
        </p:style>
      </p:cxnSp>
      <p:cxnSp>
        <p:nvCxnSpPr>
          <p:cNvPr id="5" name="肘形连接符 56"/>
          <p:cNvCxnSpPr>
            <a:stCxn id="9" idx="3"/>
            <a:endCxn id="16" idx="1"/>
          </p:cNvCxnSpPr>
          <p:nvPr/>
        </p:nvCxnSpPr>
        <p:spPr bwMode="auto">
          <a:xfrm>
            <a:off x="2627313" y="2009775"/>
            <a:ext cx="542925" cy="3255963"/>
          </a:xfrm>
          <a:prstGeom prst="bentConnector3">
            <a:avLst>
              <a:gd name="adj1" fmla="val 50000"/>
            </a:avLst>
          </a:prstGeom>
          <a:ln w="28575">
            <a:tailEnd type="triangle"/>
          </a:ln>
        </p:spPr>
        <p:style>
          <a:lnRef idx="1">
            <a:schemeClr val="dk1"/>
          </a:lnRef>
          <a:fillRef idx="0">
            <a:schemeClr val="dk1"/>
          </a:fillRef>
          <a:effectRef idx="0">
            <a:schemeClr val="dk1"/>
          </a:effectRef>
          <a:fontRef idx="minor">
            <a:schemeClr val="tx1"/>
          </a:fontRef>
        </p:style>
      </p:cxnSp>
      <p:cxnSp>
        <p:nvCxnSpPr>
          <p:cNvPr id="6" name="肘形连接符 59"/>
          <p:cNvCxnSpPr/>
          <p:nvPr/>
        </p:nvCxnSpPr>
        <p:spPr bwMode="auto">
          <a:xfrm flipV="1">
            <a:off x="6084888" y="4365625"/>
            <a:ext cx="431800" cy="935038"/>
          </a:xfrm>
          <a:prstGeom prst="bentConnector3">
            <a:avLst>
              <a:gd name="adj1" fmla="val 50000"/>
            </a:avLst>
          </a:prstGeom>
          <a:ln w="28575">
            <a:tailEnd type="triangle"/>
          </a:ln>
        </p:spPr>
        <p:style>
          <a:lnRef idx="1">
            <a:schemeClr val="dk1"/>
          </a:lnRef>
          <a:fillRef idx="0">
            <a:schemeClr val="dk1"/>
          </a:fillRef>
          <a:effectRef idx="0">
            <a:schemeClr val="dk1"/>
          </a:effectRef>
          <a:fontRef idx="minor">
            <a:schemeClr val="tx1"/>
          </a:fontRef>
        </p:style>
      </p:cxnSp>
      <p:cxnSp>
        <p:nvCxnSpPr>
          <p:cNvPr id="7" name="肘形连接符 60"/>
          <p:cNvCxnSpPr>
            <a:endCxn id="14" idx="1"/>
          </p:cNvCxnSpPr>
          <p:nvPr/>
        </p:nvCxnSpPr>
        <p:spPr bwMode="auto">
          <a:xfrm>
            <a:off x="6078538" y="5786438"/>
            <a:ext cx="444500" cy="234950"/>
          </a:xfrm>
          <a:prstGeom prst="bentConnector3">
            <a:avLst>
              <a:gd name="adj1" fmla="val 50000"/>
            </a:avLst>
          </a:prstGeom>
          <a:ln w="28575">
            <a:solidFill>
              <a:srgbClr val="FF0000"/>
            </a:solidFill>
            <a:headEnd type="triangle"/>
            <a:tailEnd type="triangle"/>
          </a:ln>
        </p:spPr>
        <p:style>
          <a:lnRef idx="1">
            <a:schemeClr val="dk1"/>
          </a:lnRef>
          <a:fillRef idx="0">
            <a:schemeClr val="dk1"/>
          </a:fillRef>
          <a:effectRef idx="0">
            <a:schemeClr val="dk1"/>
          </a:effectRef>
          <a:fontRef idx="minor">
            <a:schemeClr val="tx1"/>
          </a:fontRef>
        </p:style>
      </p:cxnSp>
      <p:cxnSp>
        <p:nvCxnSpPr>
          <p:cNvPr id="8" name="肘形连接符 98"/>
          <p:cNvCxnSpPr/>
          <p:nvPr/>
        </p:nvCxnSpPr>
        <p:spPr bwMode="auto">
          <a:xfrm flipV="1">
            <a:off x="6084888" y="2133600"/>
            <a:ext cx="431800" cy="1952625"/>
          </a:xfrm>
          <a:prstGeom prst="bentConnector3">
            <a:avLst>
              <a:gd name="adj1" fmla="val 50000"/>
            </a:avLst>
          </a:prstGeom>
          <a:ln w="28575">
            <a:headEnd type="triangle"/>
            <a:tailEnd type="none"/>
          </a:ln>
        </p:spPr>
        <p:style>
          <a:lnRef idx="1">
            <a:schemeClr val="dk1"/>
          </a:lnRef>
          <a:fillRef idx="0">
            <a:schemeClr val="dk1"/>
          </a:fillRef>
          <a:effectRef idx="0">
            <a:schemeClr val="dk1"/>
          </a:effectRef>
          <a:fontRef idx="minor">
            <a:schemeClr val="tx1"/>
          </a:fontRef>
        </p:style>
      </p:cxnSp>
      <p:graphicFrame>
        <p:nvGraphicFramePr>
          <p:cNvPr id="9" name="表格 8"/>
          <p:cNvGraphicFramePr>
            <a:graphicFrameLocks noGrp="1"/>
          </p:cNvGraphicFramePr>
          <p:nvPr/>
        </p:nvGraphicFramePr>
        <p:xfrm>
          <a:off x="179388" y="1412875"/>
          <a:ext cx="2447925" cy="1193800"/>
        </p:xfrm>
        <a:graphic>
          <a:graphicData uri="http://schemas.openxmlformats.org/drawingml/2006/table">
            <a:tbl>
              <a:tblPr firstRow="1" bandRow="1">
                <a:tableStyleId>{5C22544A-7EE6-4342-B048-85BDC9FD1C3A}</a:tableStyleId>
              </a:tblPr>
              <a:tblGrid>
                <a:gridCol w="2447925">
                  <a:extLst>
                    <a:ext uri="{9D8B030D-6E8A-4147-A177-3AD203B41FA5}">
                      <a16:colId xmlns:a16="http://schemas.microsoft.com/office/drawing/2014/main" val="20000"/>
                    </a:ext>
                  </a:extLst>
                </a:gridCol>
              </a:tblGrid>
              <a:tr h="243869">
                <a:tc>
                  <a:txBody>
                    <a:bodyPr/>
                    <a:lstStyle/>
                    <a:p>
                      <a:r>
                        <a:rPr kumimoji="1" lang="zh-CN" altLang="en-US" sz="1000" b="1" kern="1200" dirty="0">
                          <a:solidFill>
                            <a:srgbClr val="0000FF"/>
                          </a:solidFill>
                          <a:latin typeface="宋体" panose="02010600030101010101" pitchFamily="2" charset="-122"/>
                          <a:ea typeface="宋体" panose="02010600030101010101" pitchFamily="2" charset="-122"/>
                          <a:cs typeface="Tahoma" panose="020B0604030504040204" pitchFamily="34" charset="0"/>
                        </a:rPr>
                        <a:t>用什么做？（硬件和软件资源）</a:t>
                      </a:r>
                    </a:p>
                  </a:txBody>
                  <a:tcPr marL="91427" marR="91427" marT="45726" marB="4572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0"/>
                  </a:ext>
                </a:extLst>
              </a:tr>
              <a:tr h="949931">
                <a:tc>
                  <a:txBody>
                    <a:bodyPr/>
                    <a:lstStyle/>
                    <a:p>
                      <a:pPr marL="171450" indent="-171450" algn="just">
                        <a:spcAft>
                          <a:spcPts val="0"/>
                        </a:spcAft>
                        <a:buFont typeface="Wingdings" panose="05000000000000000000" pitchFamily="2" charset="2"/>
                        <a:buChar char="l"/>
                      </a:pPr>
                      <a:r>
                        <a:rPr lang="zh-CN" altLang="zh-CN" sz="1000" kern="100" dirty="0">
                          <a:effectLst/>
                          <a:latin typeface="Times New Roman" panose="02020603050405020304" pitchFamily="18" charset="0"/>
                          <a:ea typeface="宋体" panose="02010600030101010101" pitchFamily="2" charset="-122"/>
                        </a:rPr>
                        <a:t>电脑、网络系统</a:t>
                      </a:r>
                      <a:r>
                        <a:rPr lang="zh-CN" altLang="en-US" sz="1000" kern="100" dirty="0">
                          <a:effectLst/>
                          <a:latin typeface="Times New Roman" panose="02020603050405020304" pitchFamily="18" charset="0"/>
                          <a:ea typeface="宋体" panose="02010600030101010101" pitchFamily="2" charset="-122"/>
                        </a:rPr>
                        <a:t>，模具维护和修理外包供应商资源</a:t>
                      </a:r>
                      <a:endParaRPr lang="zh-CN" altLang="zh-CN" sz="1000" kern="100" dirty="0">
                        <a:effectLst/>
                        <a:latin typeface="Times New Roman" panose="02020603050405020304" pitchFamily="18" charset="0"/>
                        <a:ea typeface="宋体" panose="02010600030101010101" pitchFamily="2" charset="-122"/>
                      </a:endParaRPr>
                    </a:p>
                  </a:txBody>
                  <a:tcPr marL="91427" marR="91427" marT="45726" marB="4572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1"/>
                  </a:ext>
                </a:extLst>
              </a:tr>
            </a:tbl>
          </a:graphicData>
        </a:graphic>
      </p:graphicFrame>
      <p:graphicFrame>
        <p:nvGraphicFramePr>
          <p:cNvPr id="10" name="表格 9"/>
          <p:cNvGraphicFramePr>
            <a:graphicFrameLocks noGrp="1"/>
          </p:cNvGraphicFramePr>
          <p:nvPr/>
        </p:nvGraphicFramePr>
        <p:xfrm>
          <a:off x="6516688" y="1412875"/>
          <a:ext cx="2447925" cy="1193800"/>
        </p:xfrm>
        <a:graphic>
          <a:graphicData uri="http://schemas.openxmlformats.org/drawingml/2006/table">
            <a:tbl>
              <a:tblPr firstRow="1" bandRow="1">
                <a:tableStyleId>{5C22544A-7EE6-4342-B048-85BDC9FD1C3A}</a:tableStyleId>
              </a:tblPr>
              <a:tblGrid>
                <a:gridCol w="2447925">
                  <a:extLst>
                    <a:ext uri="{9D8B030D-6E8A-4147-A177-3AD203B41FA5}">
                      <a16:colId xmlns:a16="http://schemas.microsoft.com/office/drawing/2014/main" val="20000"/>
                    </a:ext>
                  </a:extLst>
                </a:gridCol>
              </a:tblGrid>
              <a:tr h="243869">
                <a:tc>
                  <a:txBody>
                    <a:bodyPr/>
                    <a:lstStyle/>
                    <a:p>
                      <a:r>
                        <a:rPr kumimoji="1" lang="zh-CN" altLang="en-US" sz="1000" b="1" kern="1200" dirty="0">
                          <a:solidFill>
                            <a:srgbClr val="0000FF"/>
                          </a:solidFill>
                          <a:latin typeface="宋体" panose="02010600030101010101" pitchFamily="2" charset="-122"/>
                          <a:ea typeface="宋体" panose="02010600030101010101" pitchFamily="2" charset="-122"/>
                          <a:cs typeface="Tahoma" panose="020B0604030504040204" pitchFamily="34" charset="0"/>
                        </a:rPr>
                        <a:t>谁做？（能力</a:t>
                      </a:r>
                      <a:r>
                        <a:rPr kumimoji="1" lang="en-US" altLang="zh-CN" sz="1000" b="1" kern="1200" dirty="0">
                          <a:solidFill>
                            <a:srgbClr val="0000FF"/>
                          </a:solidFill>
                          <a:latin typeface="宋体" panose="02010600030101010101" pitchFamily="2" charset="-122"/>
                          <a:ea typeface="宋体" panose="02010600030101010101" pitchFamily="2" charset="-122"/>
                          <a:cs typeface="Tahoma" panose="020B0604030504040204" pitchFamily="34" charset="0"/>
                        </a:rPr>
                        <a:t>/</a:t>
                      </a:r>
                      <a:r>
                        <a:rPr kumimoji="1" lang="zh-CN" altLang="en-US" sz="1000" b="1" kern="1200" dirty="0">
                          <a:solidFill>
                            <a:srgbClr val="0000FF"/>
                          </a:solidFill>
                          <a:latin typeface="宋体" panose="02010600030101010101" pitchFamily="2" charset="-122"/>
                          <a:ea typeface="宋体" panose="02010600030101010101" pitchFamily="2" charset="-122"/>
                          <a:cs typeface="Tahoma" panose="020B0604030504040204" pitchFamily="34" charset="0"/>
                        </a:rPr>
                        <a:t>技能</a:t>
                      </a:r>
                      <a:r>
                        <a:rPr kumimoji="1" lang="en-US" altLang="zh-CN" sz="1000" b="1" kern="1200" dirty="0">
                          <a:solidFill>
                            <a:srgbClr val="0000FF"/>
                          </a:solidFill>
                          <a:latin typeface="宋体" panose="02010600030101010101" pitchFamily="2" charset="-122"/>
                          <a:ea typeface="宋体" panose="02010600030101010101" pitchFamily="2" charset="-122"/>
                          <a:cs typeface="Tahoma" panose="020B0604030504040204" pitchFamily="34" charset="0"/>
                        </a:rPr>
                        <a:t>/</a:t>
                      </a:r>
                      <a:r>
                        <a:rPr kumimoji="1" lang="zh-CN" altLang="en-US" sz="1000" b="1" kern="1200" dirty="0">
                          <a:solidFill>
                            <a:srgbClr val="0000FF"/>
                          </a:solidFill>
                          <a:latin typeface="宋体" panose="02010600030101010101" pitchFamily="2" charset="-122"/>
                          <a:ea typeface="宋体" panose="02010600030101010101" pitchFamily="2" charset="-122"/>
                          <a:cs typeface="Tahoma" panose="020B0604030504040204" pitchFamily="34" charset="0"/>
                        </a:rPr>
                        <a:t>培训）</a:t>
                      </a:r>
                    </a:p>
                  </a:txBody>
                  <a:tcPr marL="91427" marR="91427" marT="45726" marB="4572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0"/>
                  </a:ext>
                </a:extLst>
              </a:tr>
              <a:tr h="949931">
                <a:tc>
                  <a:txBody>
                    <a:bodyPr/>
                    <a:lstStyle/>
                    <a:p>
                      <a:pPr marL="171450" indent="-171450">
                        <a:buFont typeface="Wingdings" panose="05000000000000000000" pitchFamily="2" charset="2"/>
                        <a:buChar char="l"/>
                      </a:pPr>
                      <a:r>
                        <a:rPr lang="zh-CN" altLang="en-US" sz="1000" dirty="0">
                          <a:solidFill>
                            <a:schemeClr val="tx1"/>
                          </a:solidFill>
                          <a:latin typeface="宋体" panose="02010600030101010101" pitchFamily="2" charset="-122"/>
                          <a:ea typeface="+mn-ea"/>
                        </a:rPr>
                        <a:t>设计开发部</a:t>
                      </a:r>
                    </a:p>
                    <a:p>
                      <a:pPr marL="171450" indent="-171450">
                        <a:buFont typeface="Wingdings" panose="05000000000000000000" pitchFamily="2" charset="2"/>
                        <a:buChar char="l"/>
                      </a:pPr>
                      <a:r>
                        <a:rPr lang="zh-CN" altLang="en-US" sz="1000" dirty="0">
                          <a:solidFill>
                            <a:schemeClr val="tx1"/>
                          </a:solidFill>
                          <a:latin typeface="宋体" panose="02010600030101010101" pitchFamily="2" charset="-122"/>
                          <a:ea typeface="+mn-ea"/>
                        </a:rPr>
                        <a:t>项目部</a:t>
                      </a:r>
                    </a:p>
                    <a:p>
                      <a:pPr marL="171450" indent="-171450">
                        <a:buFont typeface="Wingdings" panose="05000000000000000000" pitchFamily="2" charset="2"/>
                        <a:buChar char="l"/>
                      </a:pPr>
                      <a:r>
                        <a:rPr lang="zh-CN" altLang="en-US" sz="1000" dirty="0">
                          <a:solidFill>
                            <a:schemeClr val="tx1"/>
                          </a:solidFill>
                          <a:latin typeface="宋体" panose="02010600030101010101" pitchFamily="2" charset="-122"/>
                          <a:ea typeface="+mn-ea"/>
                        </a:rPr>
                        <a:t>质量部以及其他相关部门</a:t>
                      </a:r>
                    </a:p>
                    <a:p>
                      <a:pPr marL="171450" indent="-171450">
                        <a:buFont typeface="Wingdings" panose="05000000000000000000" pitchFamily="2" charset="2"/>
                        <a:buChar char="l"/>
                      </a:pPr>
                      <a:r>
                        <a:rPr lang="zh-CN" altLang="en-US" sz="1000" dirty="0">
                          <a:solidFill>
                            <a:schemeClr val="tx1"/>
                          </a:solidFill>
                          <a:latin typeface="宋体" panose="02010600030101010101" pitchFamily="2" charset="-122"/>
                          <a:ea typeface="+mn-ea"/>
                        </a:rPr>
                        <a:t>模具成型厂商</a:t>
                      </a:r>
                      <a:endParaRPr lang="zh-CN" altLang="en-US" sz="1000" dirty="0">
                        <a:solidFill>
                          <a:schemeClr val="tx1"/>
                        </a:solidFill>
                        <a:latin typeface="宋体" panose="02010600030101010101" pitchFamily="2" charset="-122"/>
                        <a:ea typeface="宋体" panose="02010600030101010101" pitchFamily="2" charset="-122"/>
                      </a:endParaRPr>
                    </a:p>
                  </a:txBody>
                  <a:tcPr marL="91427" marR="91427" marT="45726" marB="4572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1"/>
                  </a:ext>
                </a:extLst>
              </a:tr>
            </a:tbl>
          </a:graphicData>
        </a:graphic>
      </p:graphicFrame>
      <p:graphicFrame>
        <p:nvGraphicFramePr>
          <p:cNvPr id="11" name="表格 10"/>
          <p:cNvGraphicFramePr>
            <a:graphicFrameLocks noGrp="1"/>
          </p:cNvGraphicFramePr>
          <p:nvPr/>
        </p:nvGraphicFramePr>
        <p:xfrm>
          <a:off x="176213" y="2708275"/>
          <a:ext cx="2449512" cy="2341563"/>
        </p:xfrm>
        <a:graphic>
          <a:graphicData uri="http://schemas.openxmlformats.org/drawingml/2006/table">
            <a:tbl>
              <a:tblPr firstRow="1" bandRow="1">
                <a:tableStyleId>{5C22544A-7EE6-4342-B048-85BDC9FD1C3A}</a:tableStyleId>
              </a:tblPr>
              <a:tblGrid>
                <a:gridCol w="2449512">
                  <a:extLst>
                    <a:ext uri="{9D8B030D-6E8A-4147-A177-3AD203B41FA5}">
                      <a16:colId xmlns:a16="http://schemas.microsoft.com/office/drawing/2014/main" val="20000"/>
                    </a:ext>
                  </a:extLst>
                </a:gridCol>
              </a:tblGrid>
              <a:tr h="360576">
                <a:tc>
                  <a:txBody>
                    <a:bodyPr/>
                    <a:lstStyle/>
                    <a:p>
                      <a:r>
                        <a:rPr kumimoji="1" lang="zh-CN" altLang="en-US" sz="1000" b="1" kern="1200" dirty="0">
                          <a:solidFill>
                            <a:srgbClr val="0000FF"/>
                          </a:solidFill>
                          <a:latin typeface="宋体" panose="02010600030101010101" pitchFamily="2" charset="-122"/>
                          <a:ea typeface="宋体" panose="02010600030101010101" pitchFamily="2" charset="-122"/>
                          <a:cs typeface="Tahoma" panose="020B0604030504040204" pitchFamily="34" charset="0"/>
                        </a:rPr>
                        <a:t>前过程及其输入</a:t>
                      </a:r>
                    </a:p>
                  </a:txBody>
                  <a:tcPr marL="91486" marR="91486" marT="45713" marB="4571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0"/>
                  </a:ext>
                </a:extLst>
              </a:tr>
              <a:tr h="1980987">
                <a:tc>
                  <a:txBody>
                    <a:bodyPr/>
                    <a:lstStyle/>
                    <a:p>
                      <a:pPr marL="171450" marR="0" lvl="0" indent="-171450" algn="just"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sz="1000"/>
                      </a:pPr>
                      <a:r>
                        <a:rPr lang="zh-CN" altLang="en-US"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客户图纸</a:t>
                      </a:r>
                      <a:r>
                        <a:rPr lang="en-US" altLang="zh-CN"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a:t>
                      </a:r>
                      <a:r>
                        <a:rPr lang="zh-CN" altLang="en-US"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技术要求</a:t>
                      </a:r>
                      <a:r>
                        <a:rPr lang="en-US" altLang="zh-CN"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a:t>
                      </a:r>
                      <a:r>
                        <a:rPr lang="zh-CN" altLang="en-US"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如</a:t>
                      </a:r>
                      <a:r>
                        <a:rPr lang="en-US" altLang="zh-CN"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SOR</a:t>
                      </a:r>
                    </a:p>
                    <a:p>
                      <a:pPr marL="171450" lvl="0" indent="-171450" algn="just" defTabSz="914400" rtl="0" eaLnBrk="1" latinLnBrk="0" hangingPunct="1">
                        <a:spcAft>
                          <a:spcPts val="0"/>
                        </a:spcAft>
                        <a:buFont typeface="Wingdings" panose="05000000000000000000" pitchFamily="2" charset="2"/>
                        <a:buChar char="l"/>
                        <a:defRPr sz="1000"/>
                      </a:pPr>
                      <a:r>
                        <a:rPr lang="en-US" altLang="zh-CN"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Lessons learned</a:t>
                      </a:r>
                    </a:p>
                    <a:p>
                      <a:pPr marL="171450" lvl="0" indent="-171450" algn="just" defTabSz="914400" rtl="0" eaLnBrk="1" latinLnBrk="0" hangingPunct="1">
                        <a:spcAft>
                          <a:spcPts val="0"/>
                        </a:spcAft>
                        <a:buFont typeface="Wingdings" panose="05000000000000000000" pitchFamily="2" charset="2"/>
                        <a:buChar char="l"/>
                        <a:defRPr sz="1000"/>
                      </a:pPr>
                      <a:r>
                        <a:rPr lang="zh-CN" altLang="en-US"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技术方案</a:t>
                      </a:r>
                      <a:endParaRPr lang="en-US" altLang="zh-CN"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endParaRPr>
                    </a:p>
                    <a:p>
                      <a:pPr marL="171450" indent="-171450" algn="just" defTabSz="914400" rtl="0" eaLnBrk="1" latinLnBrk="0" hangingPunct="1">
                        <a:spcAft>
                          <a:spcPts val="0"/>
                        </a:spcAft>
                        <a:buFont typeface="Wingdings" panose="05000000000000000000" pitchFamily="2" charset="2"/>
                        <a:buChar char="l"/>
                      </a:pPr>
                      <a:r>
                        <a:rPr lang="en-US" altLang="zh-CN"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OK-To-Tool</a:t>
                      </a:r>
                    </a:p>
                    <a:p>
                      <a:pPr marL="171450" indent="-171450" algn="just" defTabSz="914400" rtl="0" eaLnBrk="1" fontAlgn="auto" latinLnBrk="0" hangingPunct="1">
                        <a:spcAft>
                          <a:spcPts val="0"/>
                        </a:spcAft>
                        <a:buFont typeface="Wingdings" panose="05000000000000000000" pitchFamily="2" charset="2"/>
                        <a:buChar char="l"/>
                      </a:pPr>
                      <a:r>
                        <a:rPr lang="en-US" altLang="zh-CN"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 PO</a:t>
                      </a:r>
                    </a:p>
                    <a:p>
                      <a:pPr marL="171450" indent="-171450" algn="just" defTabSz="914400" rtl="0" eaLnBrk="1" fontAlgn="auto" latinLnBrk="0" hangingPunct="1">
                        <a:spcAft>
                          <a:spcPts val="0"/>
                        </a:spcAft>
                        <a:buFont typeface="Wingdings" panose="05000000000000000000" pitchFamily="2" charset="2"/>
                        <a:buChar char="l"/>
                      </a:pPr>
                      <a:r>
                        <a:rPr lang="en-US" altLang="zh-CN"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 3D/2D</a:t>
                      </a:r>
                    </a:p>
                    <a:p>
                      <a:pPr marL="171450" indent="-171450" algn="just" defTabSz="914400" rtl="0" eaLnBrk="1" fontAlgn="auto" latinLnBrk="0" hangingPunct="1">
                        <a:spcAft>
                          <a:spcPts val="0"/>
                        </a:spcAft>
                        <a:buFont typeface="Wingdings" panose="05000000000000000000" pitchFamily="2" charset="2"/>
                        <a:buChar char="l"/>
                      </a:pPr>
                      <a:r>
                        <a:rPr lang="en-US" altLang="zh-CN"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C01-</a:t>
                      </a:r>
                      <a:r>
                        <a:rPr lang="zh-CN" altLang="en-US"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模具开发认证计划</a:t>
                      </a:r>
                      <a:endParaRPr lang="en-US" altLang="zh-CN"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endParaRPr>
                    </a:p>
                    <a:p>
                      <a:pPr marL="171450" indent="-171450" algn="just" defTabSz="914400" rtl="0" eaLnBrk="1" fontAlgn="auto" latinLnBrk="0" hangingPunct="1">
                        <a:spcAft>
                          <a:spcPts val="0"/>
                        </a:spcAft>
                        <a:buFont typeface="Wingdings" panose="05000000000000000000" pitchFamily="2" charset="2"/>
                        <a:buChar char="l"/>
                      </a:pPr>
                      <a:r>
                        <a:rPr lang="en-US" altLang="zh-CN"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FMEA</a:t>
                      </a:r>
                    </a:p>
                    <a:p>
                      <a:pPr marL="171450" marR="0" lvl="0" indent="-171450" algn="just"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lang="zh-CN" altLang="en-US" sz="1000" kern="100" dirty="0">
                          <a:solidFill>
                            <a:srgbClr val="000000"/>
                          </a:solidFill>
                          <a:effectLst/>
                          <a:latin typeface="Times New Roman" panose="02020603050405020304" pitchFamily="18" charset="0"/>
                          <a:ea typeface="+mn-ea"/>
                          <a:cs typeface="Times New Roman" panose="02020603050405020304" pitchFamily="18" charset="0"/>
                        </a:rPr>
                        <a:t>模具维护保养计划</a:t>
                      </a:r>
                      <a:endParaRPr lang="en-US" altLang="zh-CN"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endParaRPr>
                    </a:p>
                    <a:p>
                      <a:pPr marL="171450" marR="0" lvl="0" indent="-171450" algn="just"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lang="zh-CN" altLang="en-US" sz="1000" kern="100" dirty="0">
                          <a:solidFill>
                            <a:srgbClr val="000000"/>
                          </a:solidFill>
                          <a:effectLst/>
                          <a:latin typeface="Times New Roman" panose="02020603050405020304" pitchFamily="18" charset="0"/>
                          <a:ea typeface="+mn-ea"/>
                          <a:cs typeface="Times New Roman" panose="02020603050405020304" pitchFamily="18" charset="0"/>
                        </a:rPr>
                        <a:t>模具报废申请表</a:t>
                      </a:r>
                      <a:endParaRPr lang="en-US" altLang="zh-CN" sz="1000" kern="100" dirty="0">
                        <a:solidFill>
                          <a:srgbClr val="000000"/>
                        </a:solidFill>
                        <a:effectLst/>
                        <a:latin typeface="Times New Roman" panose="02020603050405020304" pitchFamily="18" charset="0"/>
                        <a:ea typeface="+mn-ea"/>
                        <a:cs typeface="Times New Roman" panose="02020603050405020304" pitchFamily="18" charset="0"/>
                      </a:endParaRPr>
                    </a:p>
                    <a:p>
                      <a:pPr marL="171450" indent="-171450" algn="just" defTabSz="914400" rtl="0" eaLnBrk="1" fontAlgn="auto" latinLnBrk="0" hangingPunct="1">
                        <a:spcAft>
                          <a:spcPts val="0"/>
                        </a:spcAft>
                        <a:buFont typeface="Wingdings" panose="05000000000000000000" pitchFamily="2" charset="2"/>
                        <a:buChar char="l"/>
                      </a:pPr>
                      <a:endParaRPr lang="en-US" altLang="zh-CN"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endParaRPr>
                    </a:p>
                    <a:p>
                      <a:pPr lvl="0" algn="l" rtl="1">
                        <a:defRPr sz="1000"/>
                      </a:pPr>
                      <a:endParaRPr lang="zh-CN" altLang="en-US" sz="1000" b="0" i="0" strike="noStrike" dirty="0">
                        <a:solidFill>
                          <a:srgbClr val="000000"/>
                        </a:solidFill>
                        <a:latin typeface="宋体"/>
                        <a:ea typeface="+mn-ea"/>
                      </a:endParaRPr>
                    </a:p>
                  </a:txBody>
                  <a:tcPr marL="68615" marR="6861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1"/>
                  </a:ext>
                </a:extLst>
              </a:tr>
            </a:tbl>
          </a:graphicData>
        </a:graphic>
      </p:graphicFrame>
      <p:graphicFrame>
        <p:nvGraphicFramePr>
          <p:cNvPr id="12" name="表格 11"/>
          <p:cNvGraphicFramePr>
            <a:graphicFrameLocks noGrp="1"/>
          </p:cNvGraphicFramePr>
          <p:nvPr>
            <p:extLst>
              <p:ext uri="{D42A27DB-BD31-4B8C-83A1-F6EECF244321}">
                <p14:modId xmlns:p14="http://schemas.microsoft.com/office/powerpoint/2010/main" val="3527296488"/>
              </p:ext>
            </p:extLst>
          </p:nvPr>
        </p:nvGraphicFramePr>
        <p:xfrm>
          <a:off x="6516688" y="2708275"/>
          <a:ext cx="2447925" cy="2665413"/>
        </p:xfrm>
        <a:graphic>
          <a:graphicData uri="http://schemas.openxmlformats.org/drawingml/2006/table">
            <a:tbl>
              <a:tblPr firstRow="1" bandRow="1">
                <a:tableStyleId>{5C22544A-7EE6-4342-B048-85BDC9FD1C3A}</a:tableStyleId>
              </a:tblPr>
              <a:tblGrid>
                <a:gridCol w="2447925">
                  <a:extLst>
                    <a:ext uri="{9D8B030D-6E8A-4147-A177-3AD203B41FA5}">
                      <a16:colId xmlns:a16="http://schemas.microsoft.com/office/drawing/2014/main" val="20000"/>
                    </a:ext>
                  </a:extLst>
                </a:gridCol>
              </a:tblGrid>
              <a:tr h="279186">
                <a:tc>
                  <a:txBody>
                    <a:bodyPr/>
                    <a:lstStyle/>
                    <a:p>
                      <a:r>
                        <a:rPr kumimoji="1" lang="zh-CN" altLang="en-US" sz="1000" b="1" kern="1200" dirty="0">
                          <a:solidFill>
                            <a:srgbClr val="0000FF"/>
                          </a:solidFill>
                          <a:latin typeface="宋体" panose="02010600030101010101" pitchFamily="2" charset="-122"/>
                          <a:ea typeface="宋体" panose="02010600030101010101" pitchFamily="2" charset="-122"/>
                          <a:cs typeface="Tahoma" panose="020B0604030504040204" pitchFamily="34" charset="0"/>
                        </a:rPr>
                        <a:t>期望的结果，输出到下一个过程</a:t>
                      </a:r>
                    </a:p>
                  </a:txBody>
                  <a:tcPr marL="91427" marR="91427" marT="45739" marB="45739">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0"/>
                  </a:ext>
                </a:extLst>
              </a:tr>
              <a:tr h="2386227">
                <a:tc>
                  <a:txBody>
                    <a:bodyPr/>
                    <a:lstStyle/>
                    <a:p>
                      <a:pPr marL="171450" indent="-171450" algn="l" defTabSz="914400" rtl="0" eaLnBrk="1" latinLnBrk="0" hangingPunct="1">
                        <a:buFont typeface="Wingdings" panose="05000000000000000000" pitchFamily="2" charset="2"/>
                        <a:buChar char="l"/>
                        <a:defRPr sz="1000"/>
                      </a:pPr>
                      <a:r>
                        <a:rPr lang="zh-CN" altLang="en-US" sz="1000" b="0" i="0" strike="noStrike" dirty="0">
                          <a:solidFill>
                            <a:srgbClr val="000000"/>
                          </a:solidFill>
                          <a:latin typeface="宋体"/>
                          <a:ea typeface="+mn-ea"/>
                          <a:cs typeface="+mn-cs"/>
                        </a:rPr>
                        <a:t>模</a:t>
                      </a:r>
                      <a:r>
                        <a:rPr lang="zh-CN" altLang="en-US" sz="1000" kern="100" dirty="0">
                          <a:solidFill>
                            <a:srgbClr val="000000"/>
                          </a:solidFill>
                          <a:effectLst/>
                          <a:latin typeface="Times New Roman" panose="02020603050405020304" pitchFamily="18" charset="0"/>
                          <a:ea typeface="+mn-ea"/>
                          <a:cs typeface="Times New Roman" panose="02020603050405020304" pitchFamily="18" charset="0"/>
                        </a:rPr>
                        <a:t>具技术解决方案</a:t>
                      </a:r>
                      <a:r>
                        <a:rPr lang="en-US" altLang="zh-CN" sz="1000" kern="100" dirty="0">
                          <a:solidFill>
                            <a:srgbClr val="000000"/>
                          </a:solidFill>
                          <a:effectLst/>
                          <a:latin typeface="Times New Roman" panose="02020603050405020304" pitchFamily="18" charset="0"/>
                          <a:ea typeface="+mn-ea"/>
                          <a:cs typeface="Times New Roman" panose="02020603050405020304" pitchFamily="18" charset="0"/>
                        </a:rPr>
                        <a:t>DFM</a:t>
                      </a:r>
                    </a:p>
                    <a:p>
                      <a:pPr marL="171450" indent="-171450">
                        <a:buFont typeface="Wingdings" panose="05000000000000000000" pitchFamily="2" charset="2"/>
                        <a:buChar char="l"/>
                      </a:pPr>
                      <a:r>
                        <a:rPr lang="zh-CN" altLang="en-US" sz="1000" kern="100" dirty="0">
                          <a:solidFill>
                            <a:srgbClr val="000000"/>
                          </a:solidFill>
                          <a:effectLst/>
                          <a:latin typeface="Times New Roman" panose="02020603050405020304" pitchFamily="18" charset="0"/>
                          <a:ea typeface="+mn-ea"/>
                          <a:cs typeface="Times New Roman" panose="02020603050405020304" pitchFamily="18" charset="0"/>
                        </a:rPr>
                        <a:t>模具设计方案</a:t>
                      </a:r>
                      <a:endParaRPr lang="en-US" altLang="zh-CN" sz="1000" kern="100" dirty="0">
                        <a:solidFill>
                          <a:srgbClr val="000000"/>
                        </a:solidFill>
                        <a:effectLst/>
                        <a:latin typeface="Times New Roman" panose="02020603050405020304" pitchFamily="18" charset="0"/>
                        <a:ea typeface="+mn-ea"/>
                        <a:cs typeface="Times New Roman" panose="02020603050405020304" pitchFamily="18" charset="0"/>
                      </a:endParaRPr>
                    </a:p>
                    <a:p>
                      <a:pPr marL="171450" indent="-171450">
                        <a:buFont typeface="Wingdings" panose="05000000000000000000" pitchFamily="2" charset="2"/>
                        <a:buChar char="l"/>
                      </a:pPr>
                      <a:r>
                        <a:rPr lang="zh-CN" altLang="en-US" sz="1000" kern="100" dirty="0">
                          <a:solidFill>
                            <a:srgbClr val="000000"/>
                          </a:solidFill>
                          <a:effectLst/>
                          <a:latin typeface="Times New Roman" panose="02020603050405020304" pitchFamily="18" charset="0"/>
                          <a:ea typeface="+mn-ea"/>
                          <a:cs typeface="Times New Roman" panose="02020603050405020304" pitchFamily="18" charset="0"/>
                        </a:rPr>
                        <a:t>模具开发进度跟踪表</a:t>
                      </a:r>
                      <a:endParaRPr lang="en-US" altLang="zh-CN" sz="1000" kern="100" dirty="0">
                        <a:solidFill>
                          <a:srgbClr val="000000"/>
                        </a:solidFill>
                        <a:effectLst/>
                        <a:latin typeface="Times New Roman" panose="02020603050405020304" pitchFamily="18" charset="0"/>
                        <a:ea typeface="+mn-ea"/>
                        <a:cs typeface="Times New Roman" panose="02020603050405020304" pitchFamily="18" charset="0"/>
                      </a:endParaRPr>
                    </a:p>
                    <a:p>
                      <a:pPr marL="171450" indent="-171450" algn="l" defTabSz="914400" rtl="0" eaLnBrk="1" latinLnBrk="0" hangingPunct="1">
                        <a:buFont typeface="Wingdings" panose="05000000000000000000" pitchFamily="2" charset="2"/>
                        <a:buChar char="l"/>
                        <a:defRPr sz="1000"/>
                      </a:pPr>
                      <a:r>
                        <a:rPr lang="zh-CN" altLang="en-US" sz="1000" b="0" i="0" strike="noStrike" dirty="0">
                          <a:solidFill>
                            <a:srgbClr val="000000"/>
                          </a:solidFill>
                          <a:latin typeface="宋体"/>
                          <a:ea typeface="+mn-ea"/>
                          <a:cs typeface="+mn-cs"/>
                        </a:rPr>
                        <a:t>模</a:t>
                      </a:r>
                      <a:r>
                        <a:rPr lang="zh-CN" altLang="en-US" sz="1000" kern="100" dirty="0">
                          <a:solidFill>
                            <a:srgbClr val="000000"/>
                          </a:solidFill>
                          <a:effectLst/>
                          <a:latin typeface="Times New Roman" panose="02020603050405020304" pitchFamily="18" charset="0"/>
                          <a:ea typeface="+mn-ea"/>
                          <a:cs typeface="Times New Roman" panose="02020603050405020304" pitchFamily="18" charset="0"/>
                        </a:rPr>
                        <a:t>具评估验收表</a:t>
                      </a:r>
                      <a:endParaRPr lang="en-US" altLang="zh-CN" sz="1000" kern="100" dirty="0">
                        <a:solidFill>
                          <a:srgbClr val="000000"/>
                        </a:solidFill>
                        <a:effectLst/>
                        <a:latin typeface="Times New Roman" panose="02020603050405020304" pitchFamily="18" charset="0"/>
                        <a:ea typeface="+mn-ea"/>
                        <a:cs typeface="Times New Roman" panose="02020603050405020304" pitchFamily="18" charset="0"/>
                      </a:endParaRPr>
                    </a:p>
                    <a:p>
                      <a:pPr marL="171450" indent="-171450" algn="l" defTabSz="914400" rtl="0" eaLnBrk="1" latinLnBrk="0" hangingPunct="1">
                        <a:buFont typeface="Wingdings" panose="05000000000000000000" pitchFamily="2" charset="2"/>
                        <a:buChar char="l"/>
                        <a:defRPr sz="1000"/>
                      </a:pPr>
                      <a:r>
                        <a:rPr lang="zh-CN" altLang="en-US" sz="1000" kern="100" dirty="0">
                          <a:solidFill>
                            <a:srgbClr val="000000"/>
                          </a:solidFill>
                          <a:effectLst/>
                          <a:latin typeface="Times New Roman" panose="02020603050405020304" pitchFamily="18" charset="0"/>
                          <a:ea typeface="+mn-ea"/>
                          <a:cs typeface="Times New Roman" panose="02020603050405020304" pitchFamily="18" charset="0"/>
                        </a:rPr>
                        <a:t>试模报告</a:t>
                      </a:r>
                      <a:endParaRPr lang="en-US" altLang="zh-CN" sz="1000" kern="100" dirty="0">
                        <a:solidFill>
                          <a:srgbClr val="000000"/>
                        </a:solidFill>
                        <a:effectLst/>
                        <a:latin typeface="Times New Roman" panose="02020603050405020304" pitchFamily="18" charset="0"/>
                        <a:ea typeface="+mn-ea"/>
                        <a:cs typeface="Times New Roman" panose="02020603050405020304" pitchFamily="18" charset="0"/>
                      </a:endParaRPr>
                    </a:p>
                    <a:p>
                      <a:pPr marL="171450" indent="-171450">
                        <a:buFont typeface="Wingdings" panose="05000000000000000000" pitchFamily="2" charset="2"/>
                        <a:buChar char="l"/>
                      </a:pPr>
                      <a:r>
                        <a:rPr lang="zh-CN" altLang="en-US" sz="1000" kern="100" dirty="0">
                          <a:solidFill>
                            <a:srgbClr val="000000"/>
                          </a:solidFill>
                          <a:effectLst/>
                          <a:latin typeface="Times New Roman" panose="02020603050405020304" pitchFamily="18" charset="0"/>
                          <a:ea typeface="+mn-ea"/>
                          <a:cs typeface="Times New Roman" panose="02020603050405020304" pitchFamily="18" charset="0"/>
                        </a:rPr>
                        <a:t>修模计划</a:t>
                      </a:r>
                      <a:endParaRPr lang="en-US" altLang="zh-CN" sz="1000" kern="100" dirty="0">
                        <a:solidFill>
                          <a:srgbClr val="000000"/>
                        </a:solidFill>
                        <a:effectLst/>
                        <a:latin typeface="Times New Roman" panose="02020603050405020304" pitchFamily="18" charset="0"/>
                        <a:ea typeface="+mn-ea"/>
                        <a:cs typeface="Times New Roman" panose="02020603050405020304" pitchFamily="18" charset="0"/>
                      </a:endParaRPr>
                    </a:p>
                    <a:p>
                      <a:pPr marL="171450" indent="-171450">
                        <a:buFont typeface="Wingdings" panose="05000000000000000000" pitchFamily="2" charset="2"/>
                        <a:buChar char="l"/>
                      </a:pPr>
                      <a:r>
                        <a:rPr lang="zh-CN" altLang="en-US" sz="1000" kern="100" dirty="0">
                          <a:solidFill>
                            <a:srgbClr val="000000"/>
                          </a:solidFill>
                          <a:effectLst/>
                          <a:latin typeface="Times New Roman" panose="02020603050405020304" pitchFamily="18" charset="0"/>
                          <a:ea typeface="+mn-ea"/>
                          <a:cs typeface="Times New Roman" panose="02020603050405020304" pitchFamily="18" charset="0"/>
                        </a:rPr>
                        <a:t>模具认可通知书</a:t>
                      </a:r>
                      <a:endParaRPr lang="en-US" altLang="zh-CN" sz="1000" kern="100" dirty="0">
                        <a:solidFill>
                          <a:srgbClr val="000000"/>
                        </a:solidFill>
                        <a:effectLst/>
                        <a:latin typeface="Times New Roman" panose="02020603050405020304" pitchFamily="18" charset="0"/>
                        <a:ea typeface="+mn-ea"/>
                        <a:cs typeface="Times New Roman" panose="02020603050405020304" pitchFamily="18" charset="0"/>
                      </a:endParaRPr>
                    </a:p>
                    <a:p>
                      <a:pPr marL="171450" marR="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sz="1000"/>
                      </a:pPr>
                      <a:r>
                        <a:rPr lang="zh-CN" altLang="en-US" sz="1000" kern="100" dirty="0">
                          <a:solidFill>
                            <a:srgbClr val="000000"/>
                          </a:solidFill>
                          <a:effectLst/>
                          <a:latin typeface="Times New Roman" panose="02020603050405020304" pitchFamily="18" charset="0"/>
                          <a:ea typeface="+mn-ea"/>
                          <a:cs typeface="Times New Roman" panose="02020603050405020304" pitchFamily="18" charset="0"/>
                        </a:rPr>
                        <a:t>模具稽查表</a:t>
                      </a:r>
                      <a:endParaRPr lang="en-US" altLang="zh-CN" sz="1000" kern="100" dirty="0">
                        <a:solidFill>
                          <a:srgbClr val="000000"/>
                        </a:solidFill>
                        <a:effectLst/>
                        <a:latin typeface="Times New Roman" panose="02020603050405020304" pitchFamily="18" charset="0"/>
                        <a:ea typeface="+mn-ea"/>
                        <a:cs typeface="Times New Roman" panose="02020603050405020304" pitchFamily="18" charset="0"/>
                      </a:endParaRPr>
                    </a:p>
                    <a:p>
                      <a:pPr marL="171450" indent="-171450">
                        <a:buFont typeface="Wingdings" panose="05000000000000000000" pitchFamily="2" charset="2"/>
                        <a:buChar char="l"/>
                      </a:pPr>
                      <a:r>
                        <a:rPr lang="zh-CN" altLang="en-US" sz="1000" kern="100" dirty="0">
                          <a:solidFill>
                            <a:srgbClr val="000000"/>
                          </a:solidFill>
                          <a:effectLst/>
                          <a:latin typeface="Times New Roman" panose="02020603050405020304" pitchFamily="18" charset="0"/>
                          <a:ea typeface="+mn-ea"/>
                          <a:cs typeface="Times New Roman" panose="02020603050405020304" pitchFamily="18" charset="0"/>
                        </a:rPr>
                        <a:t>模具报废申请表</a:t>
                      </a:r>
                      <a:endParaRPr lang="en-US" altLang="zh-CN" sz="1000" kern="100" dirty="0">
                        <a:solidFill>
                          <a:srgbClr val="000000"/>
                        </a:solidFill>
                        <a:effectLst/>
                        <a:latin typeface="Times New Roman" panose="02020603050405020304" pitchFamily="18" charset="0"/>
                        <a:ea typeface="+mn-ea"/>
                        <a:cs typeface="Times New Roman" panose="02020603050405020304" pitchFamily="18" charset="0"/>
                      </a:endParaRPr>
                    </a:p>
                    <a:p>
                      <a:pPr marL="171450" indent="-171450">
                        <a:buFont typeface="Wingdings" panose="05000000000000000000" pitchFamily="2" charset="2"/>
                        <a:buChar char="l"/>
                      </a:pPr>
                      <a:r>
                        <a:rPr lang="en-US" altLang="zh-CN" sz="1000" kern="100" dirty="0">
                          <a:solidFill>
                            <a:srgbClr val="000000"/>
                          </a:solidFill>
                          <a:effectLst/>
                          <a:latin typeface="Times New Roman" panose="02020603050405020304" pitchFamily="18" charset="0"/>
                          <a:ea typeface="+mn-ea"/>
                          <a:cs typeface="Times New Roman" panose="02020603050405020304" pitchFamily="18" charset="0"/>
                        </a:rPr>
                        <a:t>DFM  MOLDFLOW </a:t>
                      </a:r>
                      <a:r>
                        <a:rPr lang="zh-CN" altLang="en-US" sz="1000" kern="100" dirty="0">
                          <a:solidFill>
                            <a:srgbClr val="000000"/>
                          </a:solidFill>
                          <a:effectLst/>
                          <a:latin typeface="Times New Roman" panose="02020603050405020304" pitchFamily="18" charset="0"/>
                          <a:ea typeface="+mn-ea"/>
                          <a:cs typeface="Times New Roman" panose="02020603050405020304" pitchFamily="18" charset="0"/>
                        </a:rPr>
                        <a:t>模具评估表  </a:t>
                      </a:r>
                      <a:r>
                        <a:rPr lang="en-US" altLang="zh-CN" sz="1000" kern="100" dirty="0">
                          <a:solidFill>
                            <a:srgbClr val="000000"/>
                          </a:solidFill>
                          <a:effectLst/>
                          <a:latin typeface="Times New Roman" panose="02020603050405020304" pitchFamily="18" charset="0"/>
                          <a:ea typeface="+mn-ea"/>
                          <a:cs typeface="Times New Roman" panose="02020603050405020304" pitchFamily="18" charset="0"/>
                        </a:rPr>
                        <a:t>FAI PPAP</a:t>
                      </a:r>
                    </a:p>
                  </a:txBody>
                  <a:tcPr marL="91427" marR="91427" marT="45739" marB="45739">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1"/>
                  </a:ext>
                </a:extLst>
              </a:tr>
            </a:tbl>
          </a:graphicData>
        </a:graphic>
      </p:graphicFrame>
      <p:graphicFrame>
        <p:nvGraphicFramePr>
          <p:cNvPr id="13" name="表格 12"/>
          <p:cNvGraphicFramePr>
            <a:graphicFrameLocks noGrp="1"/>
          </p:cNvGraphicFramePr>
          <p:nvPr/>
        </p:nvGraphicFramePr>
        <p:xfrm>
          <a:off x="179388" y="5208588"/>
          <a:ext cx="2447925" cy="1316037"/>
        </p:xfrm>
        <a:graphic>
          <a:graphicData uri="http://schemas.openxmlformats.org/drawingml/2006/table">
            <a:tbl>
              <a:tblPr firstRow="1" bandRow="1">
                <a:tableStyleId>{5C22544A-7EE6-4342-B048-85BDC9FD1C3A}</a:tableStyleId>
              </a:tblPr>
              <a:tblGrid>
                <a:gridCol w="2447925">
                  <a:extLst>
                    <a:ext uri="{9D8B030D-6E8A-4147-A177-3AD203B41FA5}">
                      <a16:colId xmlns:a16="http://schemas.microsoft.com/office/drawing/2014/main" val="20000"/>
                    </a:ext>
                  </a:extLst>
                </a:gridCol>
              </a:tblGrid>
              <a:tr h="243790">
                <a:tc>
                  <a:txBody>
                    <a:bodyPr/>
                    <a:lstStyle/>
                    <a:p>
                      <a:r>
                        <a:rPr kumimoji="1" lang="zh-CN" altLang="en-US" sz="1000" b="1" kern="1200" dirty="0">
                          <a:solidFill>
                            <a:srgbClr val="0000FF"/>
                          </a:solidFill>
                          <a:latin typeface="宋体" panose="02010600030101010101" pitchFamily="2" charset="-122"/>
                          <a:ea typeface="宋体" panose="02010600030101010101" pitchFamily="2" charset="-122"/>
                          <a:cs typeface="Tahoma" panose="020B0604030504040204" pitchFamily="34" charset="0"/>
                        </a:rPr>
                        <a:t>如何做？（程序、方法、标准、法规）</a:t>
                      </a:r>
                    </a:p>
                  </a:txBody>
                  <a:tcPr marL="91427" marR="91427" marT="45695" marB="4569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0"/>
                  </a:ext>
                </a:extLst>
              </a:tr>
              <a:tr h="1072247">
                <a:tc>
                  <a:txBody>
                    <a:bodyPr/>
                    <a:lstStyle/>
                    <a:p>
                      <a:pPr marL="171450" indent="-171450" algn="just" defTabSz="914400" rtl="0" eaLnBrk="1" latinLnBrk="0" hangingPunct="1">
                        <a:spcAft>
                          <a:spcPts val="0"/>
                        </a:spcAft>
                        <a:buFont typeface="Wingdings" panose="05000000000000000000" pitchFamily="2" charset="2"/>
                        <a:buChar char="l"/>
                      </a:pPr>
                      <a:r>
                        <a:rPr kumimoji="1" lang="zh-CN" altLang="en-US" sz="1000" kern="100" dirty="0">
                          <a:solidFill>
                            <a:srgbClr val="000000"/>
                          </a:solidFill>
                          <a:effectLst/>
                          <a:latin typeface="Times New Roman" panose="02020603050405020304" pitchFamily="18" charset="0"/>
                          <a:ea typeface="+mn-ea"/>
                          <a:cs typeface="Times New Roman" panose="02020603050405020304" pitchFamily="18" charset="0"/>
                        </a:rPr>
                        <a:t>模具开发管理程序</a:t>
                      </a:r>
                      <a:endParaRPr kumimoji="1" lang="en-US" altLang="zh-CN" sz="1000" kern="100" dirty="0">
                        <a:solidFill>
                          <a:srgbClr val="000000"/>
                        </a:solidFill>
                        <a:effectLst/>
                        <a:latin typeface="Times New Roman" panose="02020603050405020304" pitchFamily="18" charset="0"/>
                        <a:ea typeface="+mn-ea"/>
                        <a:cs typeface="Times New Roman" panose="02020603050405020304" pitchFamily="18" charset="0"/>
                      </a:endParaRPr>
                    </a:p>
                    <a:p>
                      <a:pPr marL="171450" marR="0" lvl="0" indent="-171450" algn="just"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1" lang="zh-CN" altLang="en-US" sz="1000" kern="100" dirty="0">
                          <a:solidFill>
                            <a:srgbClr val="000000"/>
                          </a:solidFill>
                          <a:effectLst/>
                          <a:latin typeface="Times New Roman" panose="02020603050405020304" pitchFamily="18" charset="0"/>
                          <a:ea typeface="+mn-ea"/>
                          <a:cs typeface="Times New Roman" panose="02020603050405020304" pitchFamily="18" charset="0"/>
                        </a:rPr>
                        <a:t>产品质量先期策划控制程序</a:t>
                      </a:r>
                    </a:p>
                    <a:p>
                      <a:pPr marL="171450" indent="-171450" algn="just" defTabSz="914400" rtl="0" eaLnBrk="1" latinLnBrk="0" hangingPunct="1">
                        <a:spcAft>
                          <a:spcPts val="0"/>
                        </a:spcAft>
                        <a:buFont typeface="Wingdings" panose="05000000000000000000" pitchFamily="2" charset="2"/>
                        <a:buChar char="l"/>
                      </a:pPr>
                      <a:endParaRPr kumimoji="1" lang="en-US" altLang="zh-CN"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endParaRPr>
                    </a:p>
                  </a:txBody>
                  <a:tcPr marL="91427" marR="91427" marT="45695" marB="4569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1"/>
                  </a:ext>
                </a:extLst>
              </a:tr>
            </a:tbl>
          </a:graphicData>
        </a:graphic>
      </p:graphicFrame>
      <p:graphicFrame>
        <p:nvGraphicFramePr>
          <p:cNvPr id="14" name="表格 13"/>
          <p:cNvGraphicFramePr>
            <a:graphicFrameLocks noGrp="1"/>
          </p:cNvGraphicFramePr>
          <p:nvPr/>
        </p:nvGraphicFramePr>
        <p:xfrm>
          <a:off x="6523038" y="5445125"/>
          <a:ext cx="2449512" cy="1152525"/>
        </p:xfrm>
        <a:graphic>
          <a:graphicData uri="http://schemas.openxmlformats.org/drawingml/2006/table">
            <a:tbl>
              <a:tblPr firstRow="1" bandRow="1">
                <a:tableStyleId>{5C22544A-7EE6-4342-B048-85BDC9FD1C3A}</a:tableStyleId>
              </a:tblPr>
              <a:tblGrid>
                <a:gridCol w="2449512">
                  <a:extLst>
                    <a:ext uri="{9D8B030D-6E8A-4147-A177-3AD203B41FA5}">
                      <a16:colId xmlns:a16="http://schemas.microsoft.com/office/drawing/2014/main" val="20000"/>
                    </a:ext>
                  </a:extLst>
                </a:gridCol>
              </a:tblGrid>
              <a:tr h="284213">
                <a:tc>
                  <a:txBody>
                    <a:bodyPr/>
                    <a:lstStyle/>
                    <a:p>
                      <a:pPr eaLnBrk="1" hangingPunct="1">
                        <a:spcBef>
                          <a:spcPct val="0"/>
                        </a:spcBef>
                        <a:buClrTx/>
                        <a:buSzTx/>
                        <a:buFontTx/>
                        <a:buNone/>
                      </a:pPr>
                      <a:r>
                        <a:rPr lang="zh-CN" altLang="en-US" sz="1000" b="1" dirty="0">
                          <a:solidFill>
                            <a:srgbClr val="0000FF"/>
                          </a:solidFill>
                          <a:latin typeface="宋体" panose="02010600030101010101" pitchFamily="2" charset="-122"/>
                          <a:ea typeface="宋体" panose="02010600030101010101" pitchFamily="2" charset="-122"/>
                          <a:cs typeface="Tahoma" panose="020B0604030504040204" pitchFamily="34" charset="0"/>
                        </a:rPr>
                        <a:t>如何测量？（绩效指标）</a:t>
                      </a:r>
                      <a:endParaRPr lang="en-US" altLang="zh-CN" sz="1000" b="1" dirty="0">
                        <a:solidFill>
                          <a:srgbClr val="0000FF"/>
                        </a:solidFill>
                        <a:latin typeface="宋体" panose="02010600030101010101" pitchFamily="2" charset="-122"/>
                        <a:ea typeface="宋体" panose="02010600030101010101" pitchFamily="2" charset="-122"/>
                        <a:cs typeface="Tahoma" panose="020B0604030504040204" pitchFamily="34" charset="0"/>
                      </a:endParaRPr>
                    </a:p>
                  </a:txBody>
                  <a:tcPr marL="91486" marR="91486" marT="45736" marB="4573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0"/>
                  </a:ext>
                </a:extLst>
              </a:tr>
              <a:tr h="868312">
                <a:tc>
                  <a:txBody>
                    <a:bodyPr/>
                    <a:lstStyle/>
                    <a:p>
                      <a:pPr marL="171450" indent="-171450" algn="just">
                        <a:spcAft>
                          <a:spcPts val="0"/>
                        </a:spcAft>
                        <a:buFont typeface="Wingdings" panose="05000000000000000000" pitchFamily="2" charset="2"/>
                        <a:buChar char="l"/>
                      </a:pPr>
                      <a:r>
                        <a:rPr kumimoji="1" lang="en-US" altLang="zh-CN" sz="1000" kern="100" dirty="0">
                          <a:solidFill>
                            <a:schemeClr val="tx1"/>
                          </a:solidFill>
                          <a:effectLst/>
                          <a:latin typeface="Times New Roman" panose="02020603050405020304" pitchFamily="18" charset="0"/>
                          <a:ea typeface="+mn-ea"/>
                          <a:cs typeface="Times New Roman" panose="02020603050405020304" pitchFamily="18" charset="0"/>
                        </a:rPr>
                        <a:t>“Part dimension qualify rate”</a:t>
                      </a:r>
                      <a:endParaRPr lang="zh-CN" altLang="zh-CN" sz="1000" kern="100" dirty="0">
                        <a:solidFill>
                          <a:schemeClr val="tx1"/>
                        </a:solidFill>
                        <a:effectLst/>
                        <a:latin typeface="Times New Roman" panose="02020603050405020304" pitchFamily="18" charset="0"/>
                        <a:ea typeface="宋体" panose="02010600030101010101" pitchFamily="2" charset="-122"/>
                      </a:endParaRPr>
                    </a:p>
                  </a:txBody>
                  <a:tcPr marL="91486" marR="91486" marT="45736" marB="4573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1"/>
                  </a:ext>
                </a:extLst>
              </a:tr>
            </a:tbl>
          </a:graphicData>
        </a:graphic>
      </p:graphicFrame>
      <p:graphicFrame>
        <p:nvGraphicFramePr>
          <p:cNvPr id="15" name="表格 14"/>
          <p:cNvGraphicFramePr>
            <a:graphicFrameLocks noGrp="1"/>
          </p:cNvGraphicFramePr>
          <p:nvPr/>
        </p:nvGraphicFramePr>
        <p:xfrm>
          <a:off x="3167063" y="1412875"/>
          <a:ext cx="2919412" cy="2408238"/>
        </p:xfrm>
        <a:graphic>
          <a:graphicData uri="http://schemas.openxmlformats.org/drawingml/2006/table">
            <a:tbl>
              <a:tblPr firstRow="1" bandRow="1">
                <a:tableStyleId>{5C22544A-7EE6-4342-B048-85BDC9FD1C3A}</a:tableStyleId>
              </a:tblPr>
              <a:tblGrid>
                <a:gridCol w="2919412">
                  <a:extLst>
                    <a:ext uri="{9D8B030D-6E8A-4147-A177-3AD203B41FA5}">
                      <a16:colId xmlns:a16="http://schemas.microsoft.com/office/drawing/2014/main" val="20000"/>
                    </a:ext>
                  </a:extLst>
                </a:gridCol>
              </a:tblGrid>
              <a:tr h="243891">
                <a:tc>
                  <a:txBody>
                    <a:bodyPr/>
                    <a:lstStyle/>
                    <a:p>
                      <a:pPr algn="l"/>
                      <a:r>
                        <a:rPr kumimoji="1" lang="zh-CN" altLang="en-US" sz="1000" b="1" kern="1200" dirty="0">
                          <a:solidFill>
                            <a:srgbClr val="0000FF"/>
                          </a:solidFill>
                          <a:latin typeface="宋体" panose="02010600030101010101" pitchFamily="2" charset="-122"/>
                          <a:ea typeface="宋体" panose="02010600030101010101" pitchFamily="2" charset="-122"/>
                          <a:cs typeface="Tahoma" panose="020B0604030504040204" pitchFamily="34" charset="0"/>
                        </a:rPr>
                        <a:t>过程的风险</a:t>
                      </a:r>
                    </a:p>
                  </a:txBody>
                  <a:tcPr marL="91457" marR="91457" marT="45730" marB="4573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0"/>
                  </a:ext>
                </a:extLst>
              </a:tr>
              <a:tr h="2164347">
                <a:tc>
                  <a:txBody>
                    <a:bodyPr/>
                    <a:lstStyle/>
                    <a:p>
                      <a:pPr marL="171450" indent="-171450">
                        <a:buFont typeface="Wingdings" panose="05000000000000000000" pitchFamily="2" charset="2"/>
                        <a:buChar char="l"/>
                      </a:pPr>
                      <a:r>
                        <a:rPr lang="zh-CN" altLang="en-US" sz="1000" dirty="0">
                          <a:solidFill>
                            <a:schemeClr val="tx1"/>
                          </a:solidFill>
                          <a:latin typeface="宋体" panose="02010600030101010101" pitchFamily="2" charset="-122"/>
                          <a:ea typeface="宋体" panose="02010600030101010101" pitchFamily="2" charset="-122"/>
                        </a:rPr>
                        <a:t>关键模具出现故障</a:t>
                      </a:r>
                      <a:endParaRPr lang="en-US" altLang="zh-CN" sz="1000" dirty="0">
                        <a:solidFill>
                          <a:schemeClr val="tx1"/>
                        </a:solidFill>
                        <a:latin typeface="宋体" panose="02010600030101010101" pitchFamily="2" charset="-122"/>
                        <a:ea typeface="宋体" panose="02010600030101010101" pitchFamily="2" charset="-122"/>
                      </a:endParaRPr>
                    </a:p>
                    <a:p>
                      <a:pPr marL="171450" indent="-171450">
                        <a:buFont typeface="Wingdings" panose="05000000000000000000" pitchFamily="2" charset="2"/>
                        <a:buChar char="l"/>
                      </a:pPr>
                      <a:r>
                        <a:rPr lang="zh-CN" altLang="en-US" sz="1000" dirty="0">
                          <a:solidFill>
                            <a:schemeClr val="tx1"/>
                          </a:solidFill>
                          <a:latin typeface="宋体" panose="02010600030101010101" pitchFamily="2" charset="-122"/>
                          <a:ea typeface="宋体" panose="02010600030101010101" pitchFamily="2" charset="-122"/>
                        </a:rPr>
                        <a:t>关键工装模具备件没有识别，且不可获得，导致模具故障之后影响交付</a:t>
                      </a:r>
                      <a:endParaRPr lang="en-US" altLang="zh-CN" sz="1000" dirty="0">
                        <a:solidFill>
                          <a:schemeClr val="tx1"/>
                        </a:solidFill>
                        <a:latin typeface="宋体" panose="02010600030101010101" pitchFamily="2" charset="-122"/>
                        <a:ea typeface="宋体" panose="02010600030101010101" pitchFamily="2" charset="-122"/>
                      </a:endParaRPr>
                    </a:p>
                    <a:p>
                      <a:pPr marL="171450" indent="-171450">
                        <a:buFont typeface="Wingdings" panose="05000000000000000000" pitchFamily="2" charset="2"/>
                        <a:buChar char="l"/>
                      </a:pPr>
                      <a:endParaRPr lang="zh-CN" altLang="en-US" sz="1000" dirty="0">
                        <a:solidFill>
                          <a:schemeClr val="tx1"/>
                        </a:solidFill>
                        <a:latin typeface="宋体" panose="02010600030101010101" pitchFamily="2" charset="-122"/>
                        <a:ea typeface="宋体" panose="02010600030101010101" pitchFamily="2" charset="-122"/>
                      </a:endParaRPr>
                    </a:p>
                  </a:txBody>
                  <a:tcPr marL="91457" marR="91457" marT="45730" marB="4573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1"/>
                  </a:ext>
                </a:extLst>
              </a:tr>
            </a:tbl>
          </a:graphicData>
        </a:graphic>
      </p:graphicFrame>
      <p:graphicFrame>
        <p:nvGraphicFramePr>
          <p:cNvPr id="16" name="表格 15"/>
          <p:cNvGraphicFramePr>
            <a:graphicFrameLocks noGrp="1"/>
          </p:cNvGraphicFramePr>
          <p:nvPr/>
        </p:nvGraphicFramePr>
        <p:xfrm>
          <a:off x="3170238" y="3933825"/>
          <a:ext cx="2919412" cy="2663825"/>
        </p:xfrm>
        <a:graphic>
          <a:graphicData uri="http://schemas.openxmlformats.org/drawingml/2006/table">
            <a:tbl>
              <a:tblPr firstRow="1" bandRow="1">
                <a:tableStyleId>{5C22544A-7EE6-4342-B048-85BDC9FD1C3A}</a:tableStyleId>
              </a:tblPr>
              <a:tblGrid>
                <a:gridCol w="2919412">
                  <a:extLst>
                    <a:ext uri="{9D8B030D-6E8A-4147-A177-3AD203B41FA5}">
                      <a16:colId xmlns:a16="http://schemas.microsoft.com/office/drawing/2014/main" val="20000"/>
                    </a:ext>
                  </a:extLst>
                </a:gridCol>
              </a:tblGrid>
              <a:tr h="276915">
                <a:tc>
                  <a:txBody>
                    <a:bodyPr/>
                    <a:lstStyle/>
                    <a:p>
                      <a:r>
                        <a:rPr kumimoji="1" lang="zh-CN" altLang="en-US" sz="1000" b="1" kern="1200" dirty="0">
                          <a:solidFill>
                            <a:srgbClr val="0000FF"/>
                          </a:solidFill>
                          <a:latin typeface="宋体" panose="02010600030101010101" pitchFamily="2" charset="-122"/>
                          <a:ea typeface="宋体" panose="02010600030101010101" pitchFamily="2" charset="-122"/>
                          <a:cs typeface="Tahoma" panose="020B0604030504040204" pitchFamily="34" charset="0"/>
                        </a:rPr>
                        <a:t>过程的关键活动</a:t>
                      </a:r>
                    </a:p>
                  </a:txBody>
                  <a:tcPr marL="91457" marR="91457" marT="45712" marB="4571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CFFFF"/>
                    </a:solidFill>
                  </a:tcPr>
                </a:tc>
                <a:extLst>
                  <a:ext uri="{0D108BD9-81ED-4DB2-BD59-A6C34878D82A}">
                    <a16:rowId xmlns:a16="http://schemas.microsoft.com/office/drawing/2014/main" val="10000"/>
                  </a:ext>
                </a:extLst>
              </a:tr>
              <a:tr h="2386910">
                <a:tc>
                  <a:txBody>
                    <a:bodyPr/>
                    <a:lstStyle/>
                    <a:p>
                      <a:pPr marL="171450" indent="-171450" algn="l">
                        <a:buFont typeface="Wingdings" panose="05000000000000000000" pitchFamily="2" charset="2"/>
                        <a:buChar char="l"/>
                      </a:pPr>
                      <a:r>
                        <a:rPr lang="zh-CN" altLang="en-US" sz="1000" dirty="0">
                          <a:solidFill>
                            <a:schemeClr val="tx1"/>
                          </a:solidFill>
                          <a:latin typeface="宋体" panose="02010600030101010101" pitchFamily="2" charset="-122"/>
                          <a:ea typeface="宋体" panose="02010600030101010101" pitchFamily="2" charset="-122"/>
                        </a:rPr>
                        <a:t>模具设计方案的提出</a:t>
                      </a:r>
                      <a:endParaRPr lang="en-US" altLang="zh-CN" sz="1000" dirty="0">
                        <a:solidFill>
                          <a:schemeClr val="tx1"/>
                        </a:solidFill>
                        <a:latin typeface="宋体" panose="02010600030101010101" pitchFamily="2" charset="-122"/>
                        <a:ea typeface="宋体" panose="02010600030101010101" pitchFamily="2" charset="-122"/>
                      </a:endParaRPr>
                    </a:p>
                    <a:p>
                      <a:pPr marL="171450" indent="-171450" algn="l">
                        <a:buFont typeface="Wingdings" panose="05000000000000000000" pitchFamily="2" charset="2"/>
                        <a:buChar char="l"/>
                      </a:pPr>
                      <a:r>
                        <a:rPr lang="en-US" altLang="zh-CN" sz="1000" dirty="0">
                          <a:solidFill>
                            <a:schemeClr val="tx1"/>
                          </a:solidFill>
                          <a:latin typeface="宋体" panose="02010600030101010101" pitchFamily="2" charset="-122"/>
                          <a:ea typeface="宋体" panose="02010600030101010101" pitchFamily="2" charset="-122"/>
                        </a:rPr>
                        <a:t>AGM</a:t>
                      </a:r>
                      <a:r>
                        <a:rPr lang="zh-CN" altLang="en-US" sz="1000" dirty="0">
                          <a:solidFill>
                            <a:schemeClr val="tx1"/>
                          </a:solidFill>
                          <a:latin typeface="宋体" panose="02010600030101010101" pitchFamily="2" charset="-122"/>
                          <a:ea typeface="宋体" panose="02010600030101010101" pitchFamily="2" charset="-122"/>
                        </a:rPr>
                        <a:t>认可（必要时顾客确认）</a:t>
                      </a:r>
                      <a:endParaRPr lang="en-US" altLang="zh-CN" sz="1000" dirty="0">
                        <a:solidFill>
                          <a:schemeClr val="tx1"/>
                        </a:solidFill>
                        <a:latin typeface="宋体" panose="02010600030101010101" pitchFamily="2" charset="-122"/>
                        <a:ea typeface="宋体" panose="02010600030101010101" pitchFamily="2" charset="-122"/>
                      </a:endParaRPr>
                    </a:p>
                    <a:p>
                      <a:pPr marL="171450" indent="-171450" algn="l">
                        <a:buFont typeface="Wingdings" panose="05000000000000000000" pitchFamily="2" charset="2"/>
                        <a:buChar char="l"/>
                      </a:pPr>
                      <a:r>
                        <a:rPr lang="zh-CN" altLang="en-US" sz="1000" dirty="0">
                          <a:solidFill>
                            <a:schemeClr val="tx1"/>
                          </a:solidFill>
                          <a:latin typeface="宋体" panose="02010600030101010101" pitchFamily="2" charset="-122"/>
                          <a:ea typeface="宋体" panose="02010600030101010101" pitchFamily="2" charset="-122"/>
                        </a:rPr>
                        <a:t>成立设计开发小组</a:t>
                      </a:r>
                      <a:endParaRPr lang="en-US" altLang="zh-CN" sz="1000" dirty="0">
                        <a:solidFill>
                          <a:schemeClr val="tx1"/>
                        </a:solidFill>
                        <a:latin typeface="宋体" panose="02010600030101010101" pitchFamily="2" charset="-122"/>
                        <a:ea typeface="宋体" panose="02010600030101010101" pitchFamily="2" charset="-122"/>
                      </a:endParaRPr>
                    </a:p>
                    <a:p>
                      <a:pPr marL="171450" indent="-171450" algn="l">
                        <a:buFont typeface="Wingdings" panose="05000000000000000000" pitchFamily="2" charset="2"/>
                        <a:buChar char="l"/>
                      </a:pPr>
                      <a:r>
                        <a:rPr lang="zh-CN" altLang="en-US" sz="1000" dirty="0">
                          <a:solidFill>
                            <a:schemeClr val="tx1"/>
                          </a:solidFill>
                          <a:latin typeface="宋体" panose="02010600030101010101" pitchFamily="2" charset="-122"/>
                          <a:ea typeface="宋体" panose="02010600030101010101" pitchFamily="2" charset="-122"/>
                        </a:rPr>
                        <a:t>模具</a:t>
                      </a:r>
                      <a:r>
                        <a:rPr lang="en-US" altLang="zh-CN" sz="1000" dirty="0">
                          <a:solidFill>
                            <a:schemeClr val="tx1"/>
                          </a:solidFill>
                          <a:latin typeface="宋体" panose="02010600030101010101" pitchFamily="2" charset="-122"/>
                          <a:ea typeface="宋体" panose="02010600030101010101" pitchFamily="2" charset="-122"/>
                        </a:rPr>
                        <a:t>Kick off</a:t>
                      </a:r>
                    </a:p>
                    <a:p>
                      <a:pPr marL="171450" indent="-171450" algn="l">
                        <a:buFont typeface="Wingdings" panose="05000000000000000000" pitchFamily="2" charset="2"/>
                        <a:buChar char="l"/>
                      </a:pPr>
                      <a:r>
                        <a:rPr lang="en-US" altLang="zh-CN" sz="1000" dirty="0">
                          <a:solidFill>
                            <a:schemeClr val="tx1"/>
                          </a:solidFill>
                          <a:latin typeface="宋体" panose="02010600030101010101" pitchFamily="2" charset="-122"/>
                          <a:ea typeface="宋体" panose="02010600030101010101" pitchFamily="2" charset="-122"/>
                        </a:rPr>
                        <a:t>TO</a:t>
                      </a:r>
                      <a:r>
                        <a:rPr lang="zh-CN" altLang="en-US" sz="1000" dirty="0">
                          <a:solidFill>
                            <a:schemeClr val="tx1"/>
                          </a:solidFill>
                          <a:latin typeface="宋体" panose="02010600030101010101" pitchFamily="2" charset="-122"/>
                          <a:ea typeface="宋体" panose="02010600030101010101" pitchFamily="2" charset="-122"/>
                        </a:rPr>
                        <a:t>样品预验收、修模、试装、小批量验证</a:t>
                      </a:r>
                      <a:endParaRPr lang="en-US" altLang="zh-CN" sz="1000" dirty="0">
                        <a:solidFill>
                          <a:schemeClr val="tx1"/>
                        </a:solidFill>
                        <a:latin typeface="宋体" panose="02010600030101010101" pitchFamily="2" charset="-122"/>
                        <a:ea typeface="宋体" panose="02010600030101010101" pitchFamily="2" charset="-122"/>
                      </a:endParaRPr>
                    </a:p>
                    <a:p>
                      <a:pPr marL="171450" indent="-171450" algn="l">
                        <a:buFont typeface="Wingdings" panose="05000000000000000000" pitchFamily="2" charset="2"/>
                        <a:buChar char="l"/>
                      </a:pPr>
                      <a:r>
                        <a:rPr kumimoji="1" lang="zh-CN" altLang="en-US" sz="1000" kern="1200" dirty="0">
                          <a:solidFill>
                            <a:schemeClr val="tx1"/>
                          </a:solidFill>
                          <a:latin typeface="宋体" panose="02010600030101010101" pitchFamily="2" charset="-122"/>
                          <a:ea typeface="宋体" panose="02010600030101010101" pitchFamily="2" charset="-122"/>
                          <a:cs typeface="+mn-cs"/>
                        </a:rPr>
                        <a:t>模具认可</a:t>
                      </a:r>
                      <a:endParaRPr kumimoji="1" lang="en-US" altLang="zh-CN" sz="1000" kern="1200" dirty="0">
                        <a:solidFill>
                          <a:schemeClr val="tx1"/>
                        </a:solidFill>
                        <a:latin typeface="宋体" panose="02010600030101010101" pitchFamily="2" charset="-122"/>
                        <a:ea typeface="宋体" panose="02010600030101010101" pitchFamily="2" charset="-122"/>
                        <a:cs typeface="+mn-cs"/>
                      </a:endParaRPr>
                    </a:p>
                    <a:p>
                      <a:pPr marL="171450" indent="-171450" algn="l">
                        <a:buFont typeface="Wingdings" panose="05000000000000000000" pitchFamily="2" charset="2"/>
                        <a:buChar char="l"/>
                      </a:pPr>
                      <a:r>
                        <a:rPr kumimoji="1" lang="zh-CN" altLang="en-US" sz="1000" kern="1200" dirty="0">
                          <a:solidFill>
                            <a:schemeClr val="tx1"/>
                          </a:solidFill>
                          <a:latin typeface="宋体" panose="02010600030101010101" pitchFamily="2" charset="-122"/>
                          <a:ea typeface="宋体" panose="02010600030101010101" pitchFamily="2" charset="-122"/>
                          <a:cs typeface="+mn-cs"/>
                        </a:rPr>
                        <a:t>模具维护</a:t>
                      </a:r>
                      <a:endParaRPr kumimoji="1" lang="en-US" altLang="zh-CN" sz="1000" kern="1200" dirty="0">
                        <a:solidFill>
                          <a:schemeClr val="tx1"/>
                        </a:solidFill>
                        <a:latin typeface="宋体" panose="02010600030101010101" pitchFamily="2" charset="-122"/>
                        <a:ea typeface="宋体" panose="02010600030101010101" pitchFamily="2" charset="-122"/>
                        <a:cs typeface="+mn-cs"/>
                      </a:endParaRPr>
                    </a:p>
                    <a:p>
                      <a:pPr marL="171450" indent="-171450" algn="l">
                        <a:buFont typeface="Wingdings" panose="05000000000000000000" pitchFamily="2" charset="2"/>
                        <a:buChar char="l"/>
                      </a:pPr>
                      <a:r>
                        <a:rPr kumimoji="1" lang="zh-CN" altLang="en-US" sz="1000" kern="1200" dirty="0">
                          <a:solidFill>
                            <a:schemeClr val="tx1"/>
                          </a:solidFill>
                          <a:latin typeface="宋体" panose="02010600030101010101" pitchFamily="2" charset="-122"/>
                          <a:ea typeface="宋体" panose="02010600030101010101" pitchFamily="2" charset="-122"/>
                          <a:cs typeface="+mn-cs"/>
                        </a:rPr>
                        <a:t>模具报废</a:t>
                      </a:r>
                      <a:endParaRPr kumimoji="1" lang="en-US" altLang="zh-CN" sz="1000" kern="1200" dirty="0">
                        <a:solidFill>
                          <a:schemeClr val="tx1"/>
                        </a:solidFill>
                        <a:latin typeface="宋体" panose="02010600030101010101" pitchFamily="2" charset="-122"/>
                        <a:ea typeface="宋体" panose="02010600030101010101" pitchFamily="2" charset="-122"/>
                        <a:cs typeface="+mn-cs"/>
                      </a:endParaRPr>
                    </a:p>
                  </a:txBody>
                  <a:tcPr marL="91457" marR="91457" marT="45712" marB="4571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CFFFF"/>
                    </a:solidFill>
                  </a:tcPr>
                </a:tc>
                <a:extLst>
                  <a:ext uri="{0D108BD9-81ED-4DB2-BD59-A6C34878D82A}">
                    <a16:rowId xmlns:a16="http://schemas.microsoft.com/office/drawing/2014/main" val="10001"/>
                  </a:ext>
                </a:extLst>
              </a:tr>
            </a:tbl>
          </a:graphicData>
        </a:graphic>
      </p:graphicFrame>
      <p:sp>
        <p:nvSpPr>
          <p:cNvPr id="22" name="页脚占位符 13379"/>
          <p:cNvSpPr>
            <a:spLocks noGrp="1"/>
          </p:cNvSpPr>
          <p:nvPr>
            <p:ph type="ftr" sz="quarter" idx="11"/>
          </p:nvPr>
        </p:nvSpPr>
        <p:spPr>
          <a:xfrm>
            <a:off x="250825" y="6492875"/>
            <a:ext cx="873125" cy="365125"/>
          </a:xfrm>
        </p:spPr>
        <p:txBody>
          <a:bodyPr/>
          <a:lstStyle/>
          <a:p>
            <a:pPr>
              <a:defRPr/>
            </a:pPr>
            <a:r>
              <a:rPr lang="en-US" altLang="zh-CN" dirty="0"/>
              <a:t>29/39</a:t>
            </a:r>
            <a:endParaRPr lang="zh-CN" altLang="en-US" dirty="0"/>
          </a:p>
        </p:txBody>
      </p:sp>
    </p:spTree>
  </p:cSld>
  <p:clrMapOvr>
    <a:masterClrMapping/>
  </p:clrMapOvr>
  <p:transition spd="slow"/>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肘形连接符 5"/>
          <p:cNvCxnSpPr>
            <a:stCxn id="15" idx="3"/>
            <a:endCxn id="18" idx="1"/>
          </p:cNvCxnSpPr>
          <p:nvPr/>
        </p:nvCxnSpPr>
        <p:spPr bwMode="auto">
          <a:xfrm flipV="1">
            <a:off x="2627313" y="5003800"/>
            <a:ext cx="542925" cy="622300"/>
          </a:xfrm>
          <a:prstGeom prst="bentConnector3">
            <a:avLst>
              <a:gd name="adj1" fmla="val 50000"/>
            </a:avLst>
          </a:prstGeom>
          <a:ln w="28575">
            <a:tailEnd type="triangle"/>
          </a:ln>
        </p:spPr>
        <p:style>
          <a:lnRef idx="1">
            <a:schemeClr val="dk1"/>
          </a:lnRef>
          <a:fillRef idx="0">
            <a:schemeClr val="dk1"/>
          </a:fillRef>
          <a:effectRef idx="0">
            <a:schemeClr val="dk1"/>
          </a:effectRef>
          <a:fontRef idx="minor">
            <a:schemeClr val="tx1"/>
          </a:fontRef>
        </p:style>
      </p:cxnSp>
      <p:cxnSp>
        <p:nvCxnSpPr>
          <p:cNvPr id="5" name="肘形连接符 55"/>
          <p:cNvCxnSpPr>
            <a:stCxn id="13" idx="3"/>
            <a:endCxn id="18" idx="1"/>
          </p:cNvCxnSpPr>
          <p:nvPr/>
        </p:nvCxnSpPr>
        <p:spPr bwMode="auto">
          <a:xfrm>
            <a:off x="2625725" y="3656013"/>
            <a:ext cx="544513" cy="1347787"/>
          </a:xfrm>
          <a:prstGeom prst="bentConnector3">
            <a:avLst>
              <a:gd name="adj1" fmla="val 50000"/>
            </a:avLst>
          </a:prstGeom>
          <a:ln w="28575">
            <a:tailEnd type="triangle"/>
          </a:ln>
        </p:spPr>
        <p:style>
          <a:lnRef idx="1">
            <a:schemeClr val="dk1"/>
          </a:lnRef>
          <a:fillRef idx="0">
            <a:schemeClr val="dk1"/>
          </a:fillRef>
          <a:effectRef idx="0">
            <a:schemeClr val="dk1"/>
          </a:effectRef>
          <a:fontRef idx="minor">
            <a:schemeClr val="tx1"/>
          </a:fontRef>
        </p:style>
      </p:cxnSp>
      <p:cxnSp>
        <p:nvCxnSpPr>
          <p:cNvPr id="6" name="肘形连接符 56"/>
          <p:cNvCxnSpPr>
            <a:stCxn id="11" idx="3"/>
            <a:endCxn id="18" idx="1"/>
          </p:cNvCxnSpPr>
          <p:nvPr/>
        </p:nvCxnSpPr>
        <p:spPr bwMode="auto">
          <a:xfrm>
            <a:off x="2627313" y="2009775"/>
            <a:ext cx="542925" cy="2994025"/>
          </a:xfrm>
          <a:prstGeom prst="bentConnector3">
            <a:avLst>
              <a:gd name="adj1" fmla="val 50000"/>
            </a:avLst>
          </a:prstGeom>
          <a:ln w="28575">
            <a:tailEnd type="triangle"/>
          </a:ln>
        </p:spPr>
        <p:style>
          <a:lnRef idx="1">
            <a:schemeClr val="dk1"/>
          </a:lnRef>
          <a:fillRef idx="0">
            <a:schemeClr val="dk1"/>
          </a:fillRef>
          <a:effectRef idx="0">
            <a:schemeClr val="dk1"/>
          </a:effectRef>
          <a:fontRef idx="minor">
            <a:schemeClr val="tx1"/>
          </a:fontRef>
        </p:style>
      </p:cxnSp>
      <p:cxnSp>
        <p:nvCxnSpPr>
          <p:cNvPr id="7" name="肘形连接符 59"/>
          <p:cNvCxnSpPr/>
          <p:nvPr/>
        </p:nvCxnSpPr>
        <p:spPr bwMode="auto">
          <a:xfrm flipV="1">
            <a:off x="6084888" y="4365625"/>
            <a:ext cx="431800" cy="935038"/>
          </a:xfrm>
          <a:prstGeom prst="bentConnector3">
            <a:avLst>
              <a:gd name="adj1" fmla="val 50000"/>
            </a:avLst>
          </a:prstGeom>
          <a:ln w="28575">
            <a:tailEnd type="triangle"/>
          </a:ln>
        </p:spPr>
        <p:style>
          <a:lnRef idx="1">
            <a:schemeClr val="dk1"/>
          </a:lnRef>
          <a:fillRef idx="0">
            <a:schemeClr val="dk1"/>
          </a:fillRef>
          <a:effectRef idx="0">
            <a:schemeClr val="dk1"/>
          </a:effectRef>
          <a:fontRef idx="minor">
            <a:schemeClr val="tx1"/>
          </a:fontRef>
        </p:style>
      </p:cxnSp>
      <p:cxnSp>
        <p:nvCxnSpPr>
          <p:cNvPr id="8" name="肘形连接符 60"/>
          <p:cNvCxnSpPr>
            <a:endCxn id="16" idx="1"/>
          </p:cNvCxnSpPr>
          <p:nvPr/>
        </p:nvCxnSpPr>
        <p:spPr bwMode="auto">
          <a:xfrm>
            <a:off x="6078538" y="5786438"/>
            <a:ext cx="444500" cy="234950"/>
          </a:xfrm>
          <a:prstGeom prst="bentConnector3">
            <a:avLst>
              <a:gd name="adj1" fmla="val 50000"/>
            </a:avLst>
          </a:prstGeom>
          <a:ln w="28575">
            <a:solidFill>
              <a:srgbClr val="FF0000"/>
            </a:solidFill>
            <a:headEnd type="triangle"/>
            <a:tailEnd type="triangle"/>
          </a:ln>
        </p:spPr>
        <p:style>
          <a:lnRef idx="1">
            <a:schemeClr val="dk1"/>
          </a:lnRef>
          <a:fillRef idx="0">
            <a:schemeClr val="dk1"/>
          </a:fillRef>
          <a:effectRef idx="0">
            <a:schemeClr val="dk1"/>
          </a:effectRef>
          <a:fontRef idx="minor">
            <a:schemeClr val="tx1"/>
          </a:fontRef>
        </p:style>
      </p:cxnSp>
      <p:cxnSp>
        <p:nvCxnSpPr>
          <p:cNvPr id="9" name="肘形连接符 98"/>
          <p:cNvCxnSpPr/>
          <p:nvPr/>
        </p:nvCxnSpPr>
        <p:spPr bwMode="auto">
          <a:xfrm flipV="1">
            <a:off x="6084888" y="2133600"/>
            <a:ext cx="431800" cy="1952625"/>
          </a:xfrm>
          <a:prstGeom prst="bentConnector3">
            <a:avLst>
              <a:gd name="adj1" fmla="val 50000"/>
            </a:avLst>
          </a:prstGeom>
          <a:ln w="28575">
            <a:headEnd type="triangle"/>
            <a:tailEnd type="none"/>
          </a:ln>
        </p:spPr>
        <p:style>
          <a:lnRef idx="1">
            <a:schemeClr val="dk1"/>
          </a:lnRef>
          <a:fillRef idx="0">
            <a:schemeClr val="dk1"/>
          </a:fillRef>
          <a:effectRef idx="0">
            <a:schemeClr val="dk1"/>
          </a:effectRef>
          <a:fontRef idx="minor">
            <a:schemeClr val="tx1"/>
          </a:fontRef>
        </p:style>
      </p:cxnSp>
      <p:graphicFrame>
        <p:nvGraphicFramePr>
          <p:cNvPr id="11" name="表格 10"/>
          <p:cNvGraphicFramePr>
            <a:graphicFrameLocks noGrp="1"/>
          </p:cNvGraphicFramePr>
          <p:nvPr/>
        </p:nvGraphicFramePr>
        <p:xfrm>
          <a:off x="179388" y="1412875"/>
          <a:ext cx="2447925" cy="1193800"/>
        </p:xfrm>
        <a:graphic>
          <a:graphicData uri="http://schemas.openxmlformats.org/drawingml/2006/table">
            <a:tbl>
              <a:tblPr firstRow="1" bandRow="1">
                <a:tableStyleId>{5C22544A-7EE6-4342-B048-85BDC9FD1C3A}</a:tableStyleId>
              </a:tblPr>
              <a:tblGrid>
                <a:gridCol w="2447925">
                  <a:extLst>
                    <a:ext uri="{9D8B030D-6E8A-4147-A177-3AD203B41FA5}">
                      <a16:colId xmlns:a16="http://schemas.microsoft.com/office/drawing/2014/main" val="20000"/>
                    </a:ext>
                  </a:extLst>
                </a:gridCol>
              </a:tblGrid>
              <a:tr h="243869">
                <a:tc>
                  <a:txBody>
                    <a:bodyPr/>
                    <a:lstStyle/>
                    <a:p>
                      <a:r>
                        <a:rPr kumimoji="1" lang="zh-CN" altLang="en-US" sz="1000" b="1" kern="1200" dirty="0">
                          <a:solidFill>
                            <a:srgbClr val="0000FF"/>
                          </a:solidFill>
                          <a:latin typeface="宋体" panose="02010600030101010101" pitchFamily="2" charset="-122"/>
                          <a:ea typeface="宋体" panose="02010600030101010101" pitchFamily="2" charset="-122"/>
                          <a:cs typeface="Tahoma" panose="020B0604030504040204" pitchFamily="34" charset="0"/>
                        </a:rPr>
                        <a:t>用什么做？（硬件和软件资源）</a:t>
                      </a:r>
                    </a:p>
                  </a:txBody>
                  <a:tcPr marL="91427" marR="91427" marT="45726" marB="4572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0"/>
                  </a:ext>
                </a:extLst>
              </a:tr>
              <a:tr h="949931">
                <a:tc>
                  <a:txBody>
                    <a:bodyPr/>
                    <a:lstStyle/>
                    <a:p>
                      <a:pPr marL="171450" indent="-171450" algn="just">
                        <a:spcAft>
                          <a:spcPts val="0"/>
                        </a:spcAft>
                        <a:buFont typeface="Wingdings" panose="05000000000000000000" pitchFamily="2" charset="2"/>
                        <a:buChar char="l"/>
                      </a:pPr>
                      <a:r>
                        <a:rPr lang="zh-CN" altLang="zh-CN" sz="1000" kern="100" dirty="0">
                          <a:effectLst/>
                          <a:latin typeface="Times New Roman" panose="02020603050405020304" pitchFamily="18" charset="0"/>
                          <a:ea typeface="宋体" panose="02010600030101010101" pitchFamily="2" charset="-122"/>
                        </a:rPr>
                        <a:t>电脑、网络系统、电话、传真</a:t>
                      </a:r>
                      <a:r>
                        <a:rPr lang="zh-CN" altLang="en-US" sz="1000" kern="100" dirty="0">
                          <a:effectLst/>
                          <a:latin typeface="Times New Roman" panose="02020603050405020304" pitchFamily="18" charset="0"/>
                          <a:ea typeface="宋体" panose="02010600030101010101" pitchFamily="2" charset="-122"/>
                        </a:rPr>
                        <a:t>、打印机</a:t>
                      </a:r>
                      <a:r>
                        <a:rPr lang="zh-CN" altLang="zh-CN" sz="1000" kern="100" dirty="0">
                          <a:effectLst/>
                          <a:latin typeface="Times New Roman" panose="02020603050405020304" pitchFamily="18" charset="0"/>
                          <a:ea typeface="宋体" panose="02010600030101010101" pitchFamily="2" charset="-122"/>
                        </a:rPr>
                        <a:t>、</a:t>
                      </a:r>
                      <a:r>
                        <a:rPr lang="zh-CN" altLang="en-US" sz="1000" kern="100" dirty="0">
                          <a:effectLst/>
                          <a:latin typeface="Times New Roman" panose="02020603050405020304" pitchFamily="18" charset="0"/>
                          <a:ea typeface="宋体" panose="02010600030101010101" pitchFamily="2" charset="-122"/>
                        </a:rPr>
                        <a:t>交通运输工具</a:t>
                      </a:r>
                      <a:r>
                        <a:rPr lang="zh-CN" altLang="zh-CN" sz="1000" kern="100" dirty="0">
                          <a:effectLst/>
                          <a:latin typeface="Times New Roman" panose="02020603050405020304" pitchFamily="18" charset="0"/>
                          <a:ea typeface="宋体" panose="02010600030101010101" pitchFamily="2" charset="-122"/>
                        </a:rPr>
                        <a:t>、</a:t>
                      </a:r>
                      <a:r>
                        <a:rPr lang="zh-CN" altLang="en-US" sz="1000" kern="100" dirty="0">
                          <a:effectLst/>
                          <a:latin typeface="Times New Roman" panose="02020603050405020304" pitchFamily="18" charset="0"/>
                          <a:ea typeface="宋体" panose="02010600030101010101" pitchFamily="2" charset="-122"/>
                        </a:rPr>
                        <a:t>检测量具</a:t>
                      </a:r>
                      <a:r>
                        <a:rPr lang="zh-CN" altLang="zh-CN" sz="1000" kern="100" dirty="0">
                          <a:effectLst/>
                          <a:latin typeface="Times New Roman" panose="02020603050405020304" pitchFamily="18" charset="0"/>
                          <a:ea typeface="宋体" panose="02010600030101010101" pitchFamily="2" charset="-122"/>
                        </a:rPr>
                        <a:t>、</a:t>
                      </a:r>
                      <a:r>
                        <a:rPr lang="en-US" altLang="zh-CN" sz="1000" kern="100" dirty="0">
                          <a:effectLst/>
                          <a:latin typeface="Times New Roman" panose="02020603050405020304" pitchFamily="18" charset="0"/>
                          <a:ea typeface="宋体" panose="02010600030101010101" pitchFamily="2" charset="-122"/>
                        </a:rPr>
                        <a:t>office</a:t>
                      </a:r>
                      <a:r>
                        <a:rPr lang="zh-CN" altLang="en-US" sz="1000" kern="100" dirty="0">
                          <a:effectLst/>
                          <a:latin typeface="Times New Roman" panose="02020603050405020304" pitchFamily="18" charset="0"/>
                          <a:ea typeface="宋体" panose="02010600030101010101" pitchFamily="2" charset="-122"/>
                        </a:rPr>
                        <a:t>软件、</a:t>
                      </a:r>
                      <a:r>
                        <a:rPr lang="en-US" altLang="zh-CN" sz="1000" kern="100" dirty="0">
                          <a:effectLst/>
                          <a:latin typeface="Times New Roman" panose="02020603050405020304" pitchFamily="18" charset="0"/>
                          <a:ea typeface="宋体" panose="02010600030101010101" pitchFamily="2" charset="-122"/>
                        </a:rPr>
                        <a:t>PLEX</a:t>
                      </a:r>
                      <a:r>
                        <a:rPr lang="zh-CN" altLang="en-US" sz="1000" kern="100" dirty="0">
                          <a:effectLst/>
                          <a:latin typeface="Times New Roman" panose="02020603050405020304" pitchFamily="18" charset="0"/>
                          <a:ea typeface="宋体" panose="02010600030101010101" pitchFamily="2" charset="-122"/>
                        </a:rPr>
                        <a:t>等</a:t>
                      </a:r>
                      <a:endParaRPr lang="zh-CN" altLang="zh-CN" sz="1000" kern="100" dirty="0">
                        <a:effectLst/>
                        <a:latin typeface="Times New Roman" panose="02020603050405020304" pitchFamily="18" charset="0"/>
                        <a:ea typeface="宋体" panose="02010600030101010101" pitchFamily="2" charset="-122"/>
                      </a:endParaRPr>
                    </a:p>
                  </a:txBody>
                  <a:tcPr marL="91427" marR="91427" marT="45726" marB="4572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1"/>
                  </a:ext>
                </a:extLst>
              </a:tr>
            </a:tbl>
          </a:graphicData>
        </a:graphic>
      </p:graphicFrame>
      <p:graphicFrame>
        <p:nvGraphicFramePr>
          <p:cNvPr id="12" name="表格 11"/>
          <p:cNvGraphicFramePr>
            <a:graphicFrameLocks noGrp="1"/>
          </p:cNvGraphicFramePr>
          <p:nvPr/>
        </p:nvGraphicFramePr>
        <p:xfrm>
          <a:off x="6516688" y="1412875"/>
          <a:ext cx="2447925" cy="1193800"/>
        </p:xfrm>
        <a:graphic>
          <a:graphicData uri="http://schemas.openxmlformats.org/drawingml/2006/table">
            <a:tbl>
              <a:tblPr firstRow="1" bandRow="1">
                <a:tableStyleId>{5C22544A-7EE6-4342-B048-85BDC9FD1C3A}</a:tableStyleId>
              </a:tblPr>
              <a:tblGrid>
                <a:gridCol w="2447925">
                  <a:extLst>
                    <a:ext uri="{9D8B030D-6E8A-4147-A177-3AD203B41FA5}">
                      <a16:colId xmlns:a16="http://schemas.microsoft.com/office/drawing/2014/main" val="20000"/>
                    </a:ext>
                  </a:extLst>
                </a:gridCol>
              </a:tblGrid>
              <a:tr h="243869">
                <a:tc>
                  <a:txBody>
                    <a:bodyPr/>
                    <a:lstStyle/>
                    <a:p>
                      <a:r>
                        <a:rPr kumimoji="1" lang="zh-CN" altLang="en-US" sz="1000" b="1" kern="1200" dirty="0">
                          <a:solidFill>
                            <a:srgbClr val="0000FF"/>
                          </a:solidFill>
                          <a:latin typeface="宋体" panose="02010600030101010101" pitchFamily="2" charset="-122"/>
                          <a:ea typeface="宋体" panose="02010600030101010101" pitchFamily="2" charset="-122"/>
                          <a:cs typeface="Tahoma" panose="020B0604030504040204" pitchFamily="34" charset="0"/>
                        </a:rPr>
                        <a:t>谁做？（能力</a:t>
                      </a:r>
                      <a:r>
                        <a:rPr kumimoji="1" lang="en-US" altLang="zh-CN" sz="1000" b="1" kern="1200" dirty="0">
                          <a:solidFill>
                            <a:srgbClr val="0000FF"/>
                          </a:solidFill>
                          <a:latin typeface="宋体" panose="02010600030101010101" pitchFamily="2" charset="-122"/>
                          <a:ea typeface="宋体" panose="02010600030101010101" pitchFamily="2" charset="-122"/>
                          <a:cs typeface="Tahoma" panose="020B0604030504040204" pitchFamily="34" charset="0"/>
                        </a:rPr>
                        <a:t>/</a:t>
                      </a:r>
                      <a:r>
                        <a:rPr kumimoji="1" lang="zh-CN" altLang="en-US" sz="1000" b="1" kern="1200" dirty="0">
                          <a:solidFill>
                            <a:srgbClr val="0000FF"/>
                          </a:solidFill>
                          <a:latin typeface="宋体" panose="02010600030101010101" pitchFamily="2" charset="-122"/>
                          <a:ea typeface="宋体" panose="02010600030101010101" pitchFamily="2" charset="-122"/>
                          <a:cs typeface="Tahoma" panose="020B0604030504040204" pitchFamily="34" charset="0"/>
                        </a:rPr>
                        <a:t>技能</a:t>
                      </a:r>
                      <a:r>
                        <a:rPr kumimoji="1" lang="en-US" altLang="zh-CN" sz="1000" b="1" kern="1200" dirty="0">
                          <a:solidFill>
                            <a:srgbClr val="0000FF"/>
                          </a:solidFill>
                          <a:latin typeface="宋体" panose="02010600030101010101" pitchFamily="2" charset="-122"/>
                          <a:ea typeface="宋体" panose="02010600030101010101" pitchFamily="2" charset="-122"/>
                          <a:cs typeface="Tahoma" panose="020B0604030504040204" pitchFamily="34" charset="0"/>
                        </a:rPr>
                        <a:t>/</a:t>
                      </a:r>
                      <a:r>
                        <a:rPr kumimoji="1" lang="zh-CN" altLang="en-US" sz="1000" b="1" kern="1200" dirty="0">
                          <a:solidFill>
                            <a:srgbClr val="0000FF"/>
                          </a:solidFill>
                          <a:latin typeface="宋体" panose="02010600030101010101" pitchFamily="2" charset="-122"/>
                          <a:ea typeface="宋体" panose="02010600030101010101" pitchFamily="2" charset="-122"/>
                          <a:cs typeface="Tahoma" panose="020B0604030504040204" pitchFamily="34" charset="0"/>
                        </a:rPr>
                        <a:t>培训）</a:t>
                      </a:r>
                    </a:p>
                  </a:txBody>
                  <a:tcPr marL="91427" marR="91427" marT="45726" marB="4572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0"/>
                  </a:ext>
                </a:extLst>
              </a:tr>
              <a:tr h="949931">
                <a:tc>
                  <a:txBody>
                    <a:bodyPr/>
                    <a:lstStyle/>
                    <a:p>
                      <a:pPr marL="171450" indent="-171450">
                        <a:buFont typeface="Wingdings" panose="05000000000000000000" pitchFamily="2" charset="2"/>
                        <a:buChar char="l"/>
                      </a:pPr>
                      <a:r>
                        <a:rPr lang="zh-CN" altLang="en-US" sz="1000" dirty="0">
                          <a:solidFill>
                            <a:schemeClr val="tx1"/>
                          </a:solidFill>
                          <a:latin typeface="宋体" panose="02010600030101010101" pitchFamily="2" charset="-122"/>
                          <a:ea typeface="宋体" panose="02010600030101010101" pitchFamily="2" charset="-122"/>
                        </a:rPr>
                        <a:t>采购，</a:t>
                      </a:r>
                      <a:r>
                        <a:rPr lang="en-US" altLang="zh-CN" sz="1000" dirty="0">
                          <a:solidFill>
                            <a:schemeClr val="tx1"/>
                          </a:solidFill>
                          <a:latin typeface="宋体" panose="02010600030101010101" pitchFamily="2" charset="-122"/>
                          <a:ea typeface="宋体" panose="02010600030101010101" pitchFamily="2" charset="-122"/>
                        </a:rPr>
                        <a:t>SQE</a:t>
                      </a:r>
                      <a:r>
                        <a:rPr lang="zh-CN" altLang="en-US" sz="1000" dirty="0">
                          <a:solidFill>
                            <a:schemeClr val="tx1"/>
                          </a:solidFill>
                          <a:latin typeface="宋体" panose="02010600030101010101" pitchFamily="2" charset="-122"/>
                          <a:ea typeface="宋体" panose="02010600030101010101" pitchFamily="2" charset="-122"/>
                        </a:rPr>
                        <a:t>，工程，项目，</a:t>
                      </a:r>
                      <a:r>
                        <a:rPr lang="en-US" altLang="zh-CN" sz="1000" dirty="0">
                          <a:solidFill>
                            <a:schemeClr val="tx1"/>
                          </a:solidFill>
                          <a:latin typeface="宋体" panose="02010600030101010101" pitchFamily="2" charset="-122"/>
                          <a:ea typeface="宋体" panose="02010600030101010101" pitchFamily="2" charset="-122"/>
                        </a:rPr>
                        <a:t>MPL</a:t>
                      </a:r>
                    </a:p>
                    <a:p>
                      <a:pPr marL="171450" indent="-171450">
                        <a:buFont typeface="Wingdings" panose="05000000000000000000" pitchFamily="2" charset="2"/>
                        <a:buChar char="l"/>
                      </a:pPr>
                      <a:r>
                        <a:rPr lang="zh-CN" altLang="en-US" sz="1000" dirty="0">
                          <a:solidFill>
                            <a:schemeClr val="tx1"/>
                          </a:solidFill>
                          <a:latin typeface="宋体" panose="02010600030101010101" pitchFamily="2" charset="-122"/>
                          <a:ea typeface="宋体" panose="02010600030101010101" pitchFamily="2" charset="-122"/>
                        </a:rPr>
                        <a:t>供应商</a:t>
                      </a:r>
                      <a:endParaRPr lang="en-US" altLang="zh-CN" sz="1000" dirty="0">
                        <a:solidFill>
                          <a:schemeClr val="tx1"/>
                        </a:solidFill>
                        <a:latin typeface="宋体" panose="02010600030101010101" pitchFamily="2" charset="-122"/>
                        <a:ea typeface="宋体" panose="02010600030101010101" pitchFamily="2" charset="-122"/>
                      </a:endParaRPr>
                    </a:p>
                    <a:p>
                      <a:pPr marL="171450" indent="-171450">
                        <a:buFont typeface="Wingdings" panose="05000000000000000000" pitchFamily="2" charset="2"/>
                        <a:buChar char="l"/>
                      </a:pPr>
                      <a:r>
                        <a:rPr lang="zh-CN" altLang="en-US" sz="1000" dirty="0">
                          <a:solidFill>
                            <a:schemeClr val="tx1"/>
                          </a:solidFill>
                          <a:latin typeface="宋体" panose="02010600030101010101" pitchFamily="2" charset="-122"/>
                          <a:ea typeface="宋体" panose="02010600030101010101" pitchFamily="2" charset="-122"/>
                        </a:rPr>
                        <a:t>客户（指定供应商）</a:t>
                      </a:r>
                    </a:p>
                  </a:txBody>
                  <a:tcPr marL="91427" marR="91427" marT="45726" marB="4572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1"/>
                  </a:ext>
                </a:extLst>
              </a:tr>
            </a:tbl>
          </a:graphicData>
        </a:graphic>
      </p:graphicFrame>
      <p:graphicFrame>
        <p:nvGraphicFramePr>
          <p:cNvPr id="13" name="表格 12"/>
          <p:cNvGraphicFramePr>
            <a:graphicFrameLocks noGrp="1"/>
          </p:cNvGraphicFramePr>
          <p:nvPr/>
        </p:nvGraphicFramePr>
        <p:xfrm>
          <a:off x="176213" y="2708275"/>
          <a:ext cx="2449512" cy="1893888"/>
        </p:xfrm>
        <a:graphic>
          <a:graphicData uri="http://schemas.openxmlformats.org/drawingml/2006/table">
            <a:tbl>
              <a:tblPr firstRow="1" bandRow="1">
                <a:tableStyleId>{5C22544A-7EE6-4342-B048-85BDC9FD1C3A}</a:tableStyleId>
              </a:tblPr>
              <a:tblGrid>
                <a:gridCol w="2449512">
                  <a:extLst>
                    <a:ext uri="{9D8B030D-6E8A-4147-A177-3AD203B41FA5}">
                      <a16:colId xmlns:a16="http://schemas.microsoft.com/office/drawing/2014/main" val="20000"/>
                    </a:ext>
                  </a:extLst>
                </a:gridCol>
              </a:tblGrid>
              <a:tr h="243916">
                <a:tc>
                  <a:txBody>
                    <a:bodyPr/>
                    <a:lstStyle/>
                    <a:p>
                      <a:r>
                        <a:rPr kumimoji="1" lang="zh-CN" altLang="en-US" sz="1000" b="1" kern="1200" dirty="0">
                          <a:solidFill>
                            <a:srgbClr val="0000FF"/>
                          </a:solidFill>
                          <a:latin typeface="宋体" panose="02010600030101010101" pitchFamily="2" charset="-122"/>
                          <a:ea typeface="宋体" panose="02010600030101010101" pitchFamily="2" charset="-122"/>
                          <a:cs typeface="Tahoma" panose="020B0604030504040204" pitchFamily="34" charset="0"/>
                        </a:rPr>
                        <a:t>前过程及其输入</a:t>
                      </a:r>
                    </a:p>
                  </a:txBody>
                  <a:tcPr marL="91486" marR="91486" marT="45734" marB="4573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0"/>
                  </a:ext>
                </a:extLst>
              </a:tr>
              <a:tr h="1649972">
                <a:tc>
                  <a:txBody>
                    <a:bodyPr/>
                    <a:lstStyle/>
                    <a:p>
                      <a:pPr marL="171450" marR="0" indent="-171450" algn="just"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lang="zh-CN" altLang="en-US"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新产品开发需求</a:t>
                      </a:r>
                      <a:endParaRPr lang="en-US" altLang="zh-CN"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endParaRPr>
                    </a:p>
                    <a:p>
                      <a:pPr marL="171450" marR="0" indent="-171450" algn="just"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lang="zh-CN" altLang="en-US"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产品要求、设计输出文件（</a:t>
                      </a:r>
                      <a:r>
                        <a:rPr lang="en-US" altLang="zh-CN"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SOW</a:t>
                      </a:r>
                      <a:r>
                        <a:rPr lang="zh-CN" altLang="en-US"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a:t>
                      </a:r>
                      <a:endParaRPr lang="en-US" altLang="zh-CN"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endParaRPr>
                    </a:p>
                    <a:p>
                      <a:pPr marL="171450" marR="0" indent="-171450" algn="just"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lang="zh-CN" altLang="en-US"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顾客指定的供方</a:t>
                      </a:r>
                      <a:endParaRPr lang="en-US" altLang="zh-CN"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endParaRPr>
                    </a:p>
                    <a:p>
                      <a:pPr marL="171450" indent="-171450" algn="just">
                        <a:spcAft>
                          <a:spcPts val="0"/>
                        </a:spcAft>
                        <a:buFont typeface="Wingdings" panose="05000000000000000000" pitchFamily="2" charset="2"/>
                        <a:buChar char="l"/>
                      </a:pPr>
                      <a:r>
                        <a:rPr lang="zh-CN" altLang="en-US"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顾客要求，顾客合同与订单</a:t>
                      </a:r>
                      <a:endParaRPr lang="en-US" altLang="zh-CN"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endParaRPr>
                    </a:p>
                    <a:p>
                      <a:pPr marL="171450" marR="0" indent="-171450" algn="just"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lang="zh-CN" altLang="en-US"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国际</a:t>
                      </a:r>
                      <a:r>
                        <a:rPr lang="en-US" altLang="zh-CN"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a:t>
                      </a:r>
                      <a:r>
                        <a:rPr lang="zh-CN" altLang="en-US"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国家标准、法规</a:t>
                      </a:r>
                      <a:endParaRPr lang="en-US" altLang="zh-CN"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endParaRPr>
                    </a:p>
                    <a:p>
                      <a:pPr marL="171450" indent="-171450" algn="just">
                        <a:spcAft>
                          <a:spcPts val="0"/>
                        </a:spcAft>
                        <a:buFont typeface="Wingdings" panose="05000000000000000000" pitchFamily="2" charset="2"/>
                        <a:buChar char="l"/>
                      </a:pPr>
                      <a:r>
                        <a:rPr lang="zh-CN" altLang="en-US"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供方质量管理体系要求以及体系证书</a:t>
                      </a:r>
                      <a:endParaRPr lang="en-US" altLang="zh-CN"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endParaRPr>
                    </a:p>
                    <a:p>
                      <a:pPr marL="171450" indent="-171450" algn="just">
                        <a:spcAft>
                          <a:spcPts val="0"/>
                        </a:spcAft>
                        <a:buFont typeface="Wingdings" panose="05000000000000000000" pitchFamily="2" charset="2"/>
                        <a:buChar char="l"/>
                      </a:pPr>
                      <a:r>
                        <a:rPr lang="zh-CN" altLang="en-US"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合格供应商名单等</a:t>
                      </a:r>
                      <a:endParaRPr lang="en-US" altLang="zh-CN"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endParaRPr>
                    </a:p>
                  </a:txBody>
                  <a:tcPr marL="68615" marR="6861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1"/>
                  </a:ext>
                </a:extLst>
              </a:tr>
            </a:tbl>
          </a:graphicData>
        </a:graphic>
      </p:graphicFrame>
      <p:graphicFrame>
        <p:nvGraphicFramePr>
          <p:cNvPr id="14" name="表格 13"/>
          <p:cNvGraphicFramePr>
            <a:graphicFrameLocks noGrp="1"/>
          </p:cNvGraphicFramePr>
          <p:nvPr/>
        </p:nvGraphicFramePr>
        <p:xfrm>
          <a:off x="6516688" y="2708275"/>
          <a:ext cx="2447925" cy="2665413"/>
        </p:xfrm>
        <a:graphic>
          <a:graphicData uri="http://schemas.openxmlformats.org/drawingml/2006/table">
            <a:tbl>
              <a:tblPr firstRow="1" bandRow="1">
                <a:tableStyleId>{5C22544A-7EE6-4342-B048-85BDC9FD1C3A}</a:tableStyleId>
              </a:tblPr>
              <a:tblGrid>
                <a:gridCol w="2447925">
                  <a:extLst>
                    <a:ext uri="{9D8B030D-6E8A-4147-A177-3AD203B41FA5}">
                      <a16:colId xmlns:a16="http://schemas.microsoft.com/office/drawing/2014/main" val="20000"/>
                    </a:ext>
                  </a:extLst>
                </a:gridCol>
              </a:tblGrid>
              <a:tr h="279186">
                <a:tc>
                  <a:txBody>
                    <a:bodyPr/>
                    <a:lstStyle/>
                    <a:p>
                      <a:r>
                        <a:rPr kumimoji="1" lang="zh-CN" altLang="en-US" sz="1000" b="1" kern="1200" dirty="0">
                          <a:solidFill>
                            <a:srgbClr val="0000FF"/>
                          </a:solidFill>
                          <a:latin typeface="宋体" panose="02010600030101010101" pitchFamily="2" charset="-122"/>
                          <a:ea typeface="宋体" panose="02010600030101010101" pitchFamily="2" charset="-122"/>
                          <a:cs typeface="Tahoma" panose="020B0604030504040204" pitchFamily="34" charset="0"/>
                        </a:rPr>
                        <a:t>期望的结果，输出到下一个过程</a:t>
                      </a:r>
                    </a:p>
                  </a:txBody>
                  <a:tcPr marL="91427" marR="91427" marT="45739" marB="45739">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0"/>
                  </a:ext>
                </a:extLst>
              </a:tr>
              <a:tr h="2386227">
                <a:tc>
                  <a:txBody>
                    <a:bodyPr/>
                    <a:lstStyle/>
                    <a:p>
                      <a:pPr marL="171450" indent="-171450">
                        <a:buFont typeface="Wingdings" panose="05000000000000000000" pitchFamily="2" charset="2"/>
                        <a:buChar char="l"/>
                      </a:pPr>
                      <a:r>
                        <a:rPr lang="zh-CN" altLang="en-US"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开发合格的供方</a:t>
                      </a:r>
                      <a:endParaRPr lang="en-US" altLang="zh-CN"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endParaRPr>
                    </a:p>
                    <a:p>
                      <a:pPr marL="171450" indent="-171450">
                        <a:buFont typeface="Wingdings" panose="05000000000000000000" pitchFamily="2" charset="2"/>
                        <a:buChar char="l"/>
                      </a:pPr>
                      <a:r>
                        <a:rPr lang="zh-CN" altLang="en-US"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管理供方持续有能力满足客户的需求</a:t>
                      </a:r>
                      <a:endParaRPr lang="en-US" altLang="zh-CN"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endParaRPr>
                    </a:p>
                    <a:p>
                      <a:pPr marL="171450" indent="-171450">
                        <a:buFont typeface="Wingdings" panose="05000000000000000000" pitchFamily="2" charset="2"/>
                        <a:buChar char="l"/>
                      </a:pPr>
                      <a:r>
                        <a:rPr lang="zh-CN" altLang="en-US"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合格的生产性材料和非生产性材料（如辅料，检具，设备等）</a:t>
                      </a:r>
                      <a:endParaRPr lang="en-US" altLang="zh-CN"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endParaRPr>
                    </a:p>
                    <a:p>
                      <a:pPr marL="171450" marR="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lang="zh-CN" altLang="en-US"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供方产品质量汇总表</a:t>
                      </a:r>
                      <a:endParaRPr lang="en-US" altLang="zh-CN"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endParaRPr>
                    </a:p>
                    <a:p>
                      <a:pPr marL="171450" marR="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lang="zh-CN" altLang="en-US"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供应商业绩考核评价表</a:t>
                      </a:r>
                      <a:endParaRPr lang="en-US" altLang="zh-CN"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endParaRPr>
                    </a:p>
                    <a:p>
                      <a:pPr marL="171450" marR="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lang="zh-CN" altLang="en-US"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采购合同与订单</a:t>
                      </a:r>
                      <a:endParaRPr lang="en-US" altLang="zh-CN"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endParaRPr>
                    </a:p>
                    <a:p>
                      <a:pPr marL="171450" marR="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lang="zh-CN" altLang="en-US"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供应商调查表</a:t>
                      </a:r>
                      <a:endParaRPr lang="en-US" altLang="zh-CN"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endParaRPr>
                    </a:p>
                    <a:p>
                      <a:pPr marL="171450" marR="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lang="zh-CN" altLang="en-US"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供应商申请表</a:t>
                      </a:r>
                      <a:endParaRPr lang="en-US" altLang="zh-CN"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endParaRPr>
                    </a:p>
                    <a:p>
                      <a:pPr marL="171450" marR="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lang="zh-CN" altLang="en-US"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供应商审核计划</a:t>
                      </a:r>
                      <a:endParaRPr lang="en-US" altLang="zh-CN"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endParaRPr>
                    </a:p>
                    <a:p>
                      <a:pPr marL="171450" marR="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lang="zh-CN" altLang="en-US"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供应商审核表</a:t>
                      </a:r>
                      <a:endParaRPr lang="en-US" altLang="zh-CN"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endParaRPr>
                    </a:p>
                  </a:txBody>
                  <a:tcPr marL="91427" marR="91427" marT="45739" marB="45739">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1"/>
                  </a:ext>
                </a:extLst>
              </a:tr>
            </a:tbl>
          </a:graphicData>
        </a:graphic>
      </p:graphicFrame>
      <p:graphicFrame>
        <p:nvGraphicFramePr>
          <p:cNvPr id="15" name="表格 14"/>
          <p:cNvGraphicFramePr>
            <a:graphicFrameLocks noGrp="1"/>
          </p:cNvGraphicFramePr>
          <p:nvPr/>
        </p:nvGraphicFramePr>
        <p:xfrm>
          <a:off x="179388" y="4797425"/>
          <a:ext cx="2447925" cy="1655763"/>
        </p:xfrm>
        <a:graphic>
          <a:graphicData uri="http://schemas.openxmlformats.org/drawingml/2006/table">
            <a:tbl>
              <a:tblPr firstRow="1" bandRow="1">
                <a:tableStyleId>{5C22544A-7EE6-4342-B048-85BDC9FD1C3A}</a:tableStyleId>
              </a:tblPr>
              <a:tblGrid>
                <a:gridCol w="2447925">
                  <a:extLst>
                    <a:ext uri="{9D8B030D-6E8A-4147-A177-3AD203B41FA5}">
                      <a16:colId xmlns:a16="http://schemas.microsoft.com/office/drawing/2014/main" val="20000"/>
                    </a:ext>
                  </a:extLst>
                </a:gridCol>
              </a:tblGrid>
              <a:tr h="278128">
                <a:tc>
                  <a:txBody>
                    <a:bodyPr/>
                    <a:lstStyle/>
                    <a:p>
                      <a:r>
                        <a:rPr kumimoji="1" lang="zh-CN" altLang="en-US" sz="1000" b="1" kern="1200" dirty="0">
                          <a:solidFill>
                            <a:srgbClr val="0000FF"/>
                          </a:solidFill>
                          <a:latin typeface="宋体" panose="02010600030101010101" pitchFamily="2" charset="-122"/>
                          <a:ea typeface="宋体" panose="02010600030101010101" pitchFamily="2" charset="-122"/>
                          <a:cs typeface="Tahoma" panose="020B0604030504040204" pitchFamily="34" charset="0"/>
                        </a:rPr>
                        <a:t>如何做？（程序、方法、标准、法规）</a:t>
                      </a:r>
                    </a:p>
                  </a:txBody>
                  <a:tcPr marL="91427" marR="91427" marT="45708" marB="4570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0"/>
                  </a:ext>
                </a:extLst>
              </a:tr>
              <a:tr h="1377635">
                <a:tc>
                  <a:txBody>
                    <a:bodyPr/>
                    <a:lstStyle/>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lang="zh-CN" altLang="en-US" sz="1000" b="0" dirty="0">
                          <a:solidFill>
                            <a:schemeClr val="tx1"/>
                          </a:solidFill>
                          <a:latin typeface="宋体" panose="02010600030101010101" pitchFamily="2" charset="-122"/>
                          <a:ea typeface="宋体" panose="02010600030101010101" pitchFamily="2" charset="-122"/>
                        </a:rPr>
                        <a:t>供应商选择与管理</a:t>
                      </a:r>
                      <a:endParaRPr lang="en-US" altLang="zh-CN" sz="1000" b="0" dirty="0">
                        <a:solidFill>
                          <a:schemeClr val="tx1"/>
                        </a:solidFill>
                        <a:latin typeface="宋体" panose="02010600030101010101" pitchFamily="2" charset="-122"/>
                        <a:ea typeface="宋体" panose="02010600030101010101" pitchFamily="2" charset="-122"/>
                      </a:endParaRPr>
                    </a:p>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lang="zh-CN" altLang="en-US" sz="1000" b="0" dirty="0">
                          <a:solidFill>
                            <a:schemeClr val="tx1"/>
                          </a:solidFill>
                          <a:latin typeface="宋体" panose="02010600030101010101" pitchFamily="2" charset="-122"/>
                          <a:ea typeface="宋体" panose="02010600030101010101" pitchFamily="2" charset="-122"/>
                        </a:rPr>
                        <a:t>法律法规要求</a:t>
                      </a:r>
                      <a:endParaRPr lang="en-US" altLang="zh-CN" sz="1000" b="0" dirty="0">
                        <a:solidFill>
                          <a:schemeClr val="tx1"/>
                        </a:solidFill>
                        <a:latin typeface="宋体" panose="02010600030101010101" pitchFamily="2" charset="-122"/>
                        <a:ea typeface="宋体" panose="02010600030101010101" pitchFamily="2" charset="-122"/>
                      </a:endParaRPr>
                    </a:p>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lang="zh-CN" altLang="en-US" sz="1000" b="0" dirty="0">
                          <a:solidFill>
                            <a:schemeClr val="tx1"/>
                          </a:solidFill>
                          <a:latin typeface="宋体" panose="02010600030101010101" pitchFamily="2" charset="-122"/>
                          <a:ea typeface="宋体" panose="02010600030101010101" pitchFamily="2" charset="-122"/>
                        </a:rPr>
                        <a:t>质量体系</a:t>
                      </a:r>
                      <a:endParaRPr lang="en-US" altLang="zh-CN" sz="1000" b="0" dirty="0">
                        <a:solidFill>
                          <a:schemeClr val="tx1"/>
                        </a:solidFill>
                        <a:latin typeface="宋体" panose="02010600030101010101" pitchFamily="2" charset="-122"/>
                        <a:ea typeface="宋体" panose="02010600030101010101" pitchFamily="2" charset="-122"/>
                      </a:endParaRPr>
                    </a:p>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endParaRPr lang="en-US" altLang="zh-CN" sz="1000" b="0" dirty="0">
                        <a:solidFill>
                          <a:schemeClr val="tx1"/>
                        </a:solidFill>
                        <a:latin typeface="宋体" panose="02010600030101010101" pitchFamily="2" charset="-122"/>
                        <a:ea typeface="宋体" panose="02010600030101010101" pitchFamily="2" charset="-122"/>
                      </a:endParaRPr>
                    </a:p>
                  </a:txBody>
                  <a:tcPr marL="91427" marR="91427" marT="45708" marB="4570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1"/>
                  </a:ext>
                </a:extLst>
              </a:tr>
            </a:tbl>
          </a:graphicData>
        </a:graphic>
      </p:graphicFrame>
      <p:graphicFrame>
        <p:nvGraphicFramePr>
          <p:cNvPr id="16" name="表格 15"/>
          <p:cNvGraphicFramePr>
            <a:graphicFrameLocks noGrp="1"/>
          </p:cNvGraphicFramePr>
          <p:nvPr/>
        </p:nvGraphicFramePr>
        <p:xfrm>
          <a:off x="6523038" y="5445125"/>
          <a:ext cx="2449512" cy="1152525"/>
        </p:xfrm>
        <a:graphic>
          <a:graphicData uri="http://schemas.openxmlformats.org/drawingml/2006/table">
            <a:tbl>
              <a:tblPr firstRow="1" bandRow="1">
                <a:tableStyleId>{5C22544A-7EE6-4342-B048-85BDC9FD1C3A}</a:tableStyleId>
              </a:tblPr>
              <a:tblGrid>
                <a:gridCol w="2449512">
                  <a:extLst>
                    <a:ext uri="{9D8B030D-6E8A-4147-A177-3AD203B41FA5}">
                      <a16:colId xmlns:a16="http://schemas.microsoft.com/office/drawing/2014/main" val="20000"/>
                    </a:ext>
                  </a:extLst>
                </a:gridCol>
              </a:tblGrid>
              <a:tr h="284213">
                <a:tc>
                  <a:txBody>
                    <a:bodyPr/>
                    <a:lstStyle/>
                    <a:p>
                      <a:pPr eaLnBrk="1" hangingPunct="1">
                        <a:spcBef>
                          <a:spcPct val="0"/>
                        </a:spcBef>
                        <a:buClrTx/>
                        <a:buSzTx/>
                        <a:buFontTx/>
                        <a:buNone/>
                      </a:pPr>
                      <a:r>
                        <a:rPr lang="zh-CN" altLang="en-US" sz="1000" b="1" dirty="0">
                          <a:solidFill>
                            <a:srgbClr val="0000FF"/>
                          </a:solidFill>
                          <a:latin typeface="宋体" panose="02010600030101010101" pitchFamily="2" charset="-122"/>
                          <a:ea typeface="宋体" panose="02010600030101010101" pitchFamily="2" charset="-122"/>
                          <a:cs typeface="Tahoma" panose="020B0604030504040204" pitchFamily="34" charset="0"/>
                        </a:rPr>
                        <a:t>如何测量？（绩效指标）</a:t>
                      </a:r>
                      <a:endParaRPr lang="en-US" altLang="zh-CN" sz="1000" b="1" dirty="0">
                        <a:solidFill>
                          <a:srgbClr val="0000FF"/>
                        </a:solidFill>
                        <a:latin typeface="宋体" panose="02010600030101010101" pitchFamily="2" charset="-122"/>
                        <a:ea typeface="宋体" panose="02010600030101010101" pitchFamily="2" charset="-122"/>
                        <a:cs typeface="Tahoma" panose="020B0604030504040204" pitchFamily="34" charset="0"/>
                      </a:endParaRPr>
                    </a:p>
                  </a:txBody>
                  <a:tcPr marL="91486" marR="91486" marT="45736" marB="4573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0"/>
                  </a:ext>
                </a:extLst>
              </a:tr>
              <a:tr h="868312">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zh-CN" altLang="en-US" sz="1000" kern="100" dirty="0">
                          <a:effectLst/>
                          <a:latin typeface="Times New Roman" panose="02020603050405020304" pitchFamily="18" charset="0"/>
                          <a:ea typeface="宋体" panose="02010600030101010101" pitchFamily="2" charset="-122"/>
                        </a:rPr>
                        <a:t>供货合格率</a:t>
                      </a:r>
                      <a:r>
                        <a:rPr lang="en-US" altLang="zh-CN" sz="1000" kern="100" dirty="0">
                          <a:effectLst/>
                          <a:latin typeface="Times New Roman" panose="02020603050405020304" pitchFamily="18" charset="0"/>
                          <a:ea typeface="宋体" panose="02010600030101010101" pitchFamily="2" charset="-122"/>
                        </a:rPr>
                        <a:t>PPM</a:t>
                      </a:r>
                    </a:p>
                    <a:p>
                      <a:pPr marL="0" marR="0" indent="0" algn="just" defTabSz="914400" rtl="0" eaLnBrk="1" fontAlgn="auto" latinLnBrk="0" hangingPunct="1">
                        <a:lnSpc>
                          <a:spcPct val="100000"/>
                        </a:lnSpc>
                        <a:spcBef>
                          <a:spcPts val="0"/>
                        </a:spcBef>
                        <a:spcAft>
                          <a:spcPts val="0"/>
                        </a:spcAft>
                        <a:buClrTx/>
                        <a:buSzTx/>
                        <a:buFontTx/>
                        <a:buNone/>
                        <a:tabLst/>
                        <a:defRPr/>
                      </a:pPr>
                      <a:r>
                        <a:rPr lang="zh-CN" altLang="en-US" sz="1000" kern="100" dirty="0">
                          <a:effectLst/>
                          <a:latin typeface="Times New Roman" panose="02020603050405020304" pitchFamily="18" charset="0"/>
                          <a:ea typeface="宋体" panose="02010600030101010101" pitchFamily="2" charset="-122"/>
                        </a:rPr>
                        <a:t>准时交付率</a:t>
                      </a:r>
                      <a:r>
                        <a:rPr lang="en-US" altLang="zh-CN" sz="1000" kern="100" dirty="0">
                          <a:effectLst/>
                          <a:latin typeface="Times New Roman" panose="02020603050405020304" pitchFamily="18" charset="0"/>
                          <a:ea typeface="宋体" panose="02010600030101010101" pitchFamily="2" charset="-122"/>
                        </a:rPr>
                        <a:t>OTD</a:t>
                      </a:r>
                    </a:p>
                    <a:p>
                      <a:pPr marL="0" marR="0" indent="0" algn="just" defTabSz="914400" rtl="0" eaLnBrk="1" fontAlgn="auto" latinLnBrk="0" hangingPunct="1">
                        <a:lnSpc>
                          <a:spcPct val="100000"/>
                        </a:lnSpc>
                        <a:spcBef>
                          <a:spcPts val="0"/>
                        </a:spcBef>
                        <a:spcAft>
                          <a:spcPts val="0"/>
                        </a:spcAft>
                        <a:buClrTx/>
                        <a:buSzTx/>
                        <a:buFontTx/>
                        <a:buNone/>
                        <a:tabLst/>
                        <a:defRPr/>
                      </a:pPr>
                      <a:r>
                        <a:rPr lang="zh-CN" altLang="en-US" sz="1000" kern="100" dirty="0">
                          <a:effectLst/>
                          <a:latin typeface="Times New Roman" panose="02020603050405020304" pitchFamily="18" charset="0"/>
                          <a:ea typeface="宋体" panose="02010600030101010101" pitchFamily="2" charset="-122"/>
                        </a:rPr>
                        <a:t>退货产品处理及时率</a:t>
                      </a:r>
                      <a:endParaRPr lang="en-US" altLang="zh-CN" sz="1000" kern="100" dirty="0">
                        <a:effectLst/>
                        <a:latin typeface="Times New Roman" panose="02020603050405020304" pitchFamily="18" charset="0"/>
                        <a:ea typeface="宋体" panose="02010600030101010101" pitchFamily="2" charset="-122"/>
                      </a:endParaRPr>
                    </a:p>
                  </a:txBody>
                  <a:tcPr marL="91486" marR="91486" marT="45736" marB="4573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1"/>
                  </a:ext>
                </a:extLst>
              </a:tr>
            </a:tbl>
          </a:graphicData>
        </a:graphic>
      </p:graphicFrame>
      <p:graphicFrame>
        <p:nvGraphicFramePr>
          <p:cNvPr id="17" name="表格 16"/>
          <p:cNvGraphicFramePr>
            <a:graphicFrameLocks noGrp="1"/>
          </p:cNvGraphicFramePr>
          <p:nvPr/>
        </p:nvGraphicFramePr>
        <p:xfrm>
          <a:off x="3167063" y="1412875"/>
          <a:ext cx="2919412" cy="1871663"/>
        </p:xfrm>
        <a:graphic>
          <a:graphicData uri="http://schemas.openxmlformats.org/drawingml/2006/table">
            <a:tbl>
              <a:tblPr firstRow="1" bandRow="1">
                <a:tableStyleId>{5C22544A-7EE6-4342-B048-85BDC9FD1C3A}</a:tableStyleId>
              </a:tblPr>
              <a:tblGrid>
                <a:gridCol w="2919412">
                  <a:extLst>
                    <a:ext uri="{9D8B030D-6E8A-4147-A177-3AD203B41FA5}">
                      <a16:colId xmlns:a16="http://schemas.microsoft.com/office/drawing/2014/main" val="20000"/>
                    </a:ext>
                  </a:extLst>
                </a:gridCol>
              </a:tblGrid>
              <a:tr h="243900">
                <a:tc>
                  <a:txBody>
                    <a:bodyPr/>
                    <a:lstStyle/>
                    <a:p>
                      <a:pPr algn="l"/>
                      <a:r>
                        <a:rPr kumimoji="1" lang="zh-CN" altLang="en-US" sz="1000" b="1" kern="1200" dirty="0">
                          <a:solidFill>
                            <a:srgbClr val="0000FF"/>
                          </a:solidFill>
                          <a:latin typeface="宋体" panose="02010600030101010101" pitchFamily="2" charset="-122"/>
                          <a:ea typeface="宋体" panose="02010600030101010101" pitchFamily="2" charset="-122"/>
                          <a:cs typeface="Tahoma" panose="020B0604030504040204" pitchFamily="34" charset="0"/>
                        </a:rPr>
                        <a:t>过程的风险</a:t>
                      </a:r>
                    </a:p>
                  </a:txBody>
                  <a:tcPr marL="91457" marR="91457" marT="45731" marB="4573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0"/>
                  </a:ext>
                </a:extLst>
              </a:tr>
              <a:tr h="1627763">
                <a:tc>
                  <a:txBody>
                    <a:bodyPr/>
                    <a:lstStyle/>
                    <a:p>
                      <a:pPr marL="171450" indent="-171450">
                        <a:buFont typeface="Wingdings" panose="05000000000000000000" pitchFamily="2" charset="2"/>
                        <a:buChar char="l"/>
                      </a:pPr>
                      <a:r>
                        <a:rPr kumimoji="1" lang="zh-CN" altLang="en-US" sz="1000" kern="1200" dirty="0">
                          <a:solidFill>
                            <a:schemeClr val="tx1"/>
                          </a:solidFill>
                          <a:latin typeface="宋体" panose="02010600030101010101" pitchFamily="2" charset="-122"/>
                          <a:ea typeface="宋体" panose="02010600030101010101" pitchFamily="2" charset="-122"/>
                          <a:cs typeface="+mn-cs"/>
                        </a:rPr>
                        <a:t>由于供应商原材料控制不当，技术水平不足，物资运输等原因导致延迟交货</a:t>
                      </a:r>
                      <a:endParaRPr kumimoji="1" lang="en-US" altLang="zh-CN" sz="1000" kern="1200" dirty="0">
                        <a:solidFill>
                          <a:schemeClr val="tx1"/>
                        </a:solidFill>
                        <a:latin typeface="宋体" panose="02010600030101010101" pitchFamily="2" charset="-122"/>
                        <a:ea typeface="宋体" panose="02010600030101010101" pitchFamily="2" charset="-122"/>
                        <a:cs typeface="+mn-cs"/>
                      </a:endParaRPr>
                    </a:p>
                    <a:p>
                      <a:pPr marL="171450" indent="-171450">
                        <a:buFont typeface="Wingdings" panose="05000000000000000000" pitchFamily="2" charset="2"/>
                        <a:buChar char="l"/>
                      </a:pPr>
                      <a:r>
                        <a:rPr lang="zh-CN" altLang="en-US" sz="1000" dirty="0">
                          <a:solidFill>
                            <a:schemeClr val="tx1"/>
                          </a:solidFill>
                          <a:latin typeface="宋体" panose="02010600030101010101" pitchFamily="2" charset="-122"/>
                          <a:ea typeface="宋体" panose="02010600030101010101" pitchFamily="2" charset="-122"/>
                        </a:rPr>
                        <a:t>由于供应商自身能力上的局限或偷工减料以及验收人员、方法、工具的问题导致产品质量不符合要求</a:t>
                      </a:r>
                      <a:endParaRPr lang="en-US" altLang="zh-CN" sz="1000" dirty="0">
                        <a:solidFill>
                          <a:schemeClr val="tx1"/>
                        </a:solidFill>
                        <a:latin typeface="宋体" panose="02010600030101010101" pitchFamily="2" charset="-122"/>
                        <a:ea typeface="宋体" panose="02010600030101010101" pitchFamily="2" charset="-122"/>
                      </a:endParaRPr>
                    </a:p>
                  </a:txBody>
                  <a:tcPr marL="91457" marR="91457" marT="45731" marB="4573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1"/>
                  </a:ext>
                </a:extLst>
              </a:tr>
            </a:tbl>
          </a:graphicData>
        </a:graphic>
      </p:graphicFrame>
      <p:graphicFrame>
        <p:nvGraphicFramePr>
          <p:cNvPr id="18" name="表格 17"/>
          <p:cNvGraphicFramePr>
            <a:graphicFrameLocks noGrp="1"/>
          </p:cNvGraphicFramePr>
          <p:nvPr/>
        </p:nvGraphicFramePr>
        <p:xfrm>
          <a:off x="3170238" y="3489325"/>
          <a:ext cx="2919412" cy="3028950"/>
        </p:xfrm>
        <a:graphic>
          <a:graphicData uri="http://schemas.openxmlformats.org/drawingml/2006/table">
            <a:tbl>
              <a:tblPr firstRow="1" bandRow="1">
                <a:tableStyleId>{5C22544A-7EE6-4342-B048-85BDC9FD1C3A}</a:tableStyleId>
              </a:tblPr>
              <a:tblGrid>
                <a:gridCol w="2919412">
                  <a:extLst>
                    <a:ext uri="{9D8B030D-6E8A-4147-A177-3AD203B41FA5}">
                      <a16:colId xmlns:a16="http://schemas.microsoft.com/office/drawing/2014/main" val="20000"/>
                    </a:ext>
                  </a:extLst>
                </a:gridCol>
              </a:tblGrid>
              <a:tr h="243845">
                <a:tc>
                  <a:txBody>
                    <a:bodyPr/>
                    <a:lstStyle/>
                    <a:p>
                      <a:r>
                        <a:rPr kumimoji="1" lang="zh-CN" altLang="en-US" sz="1000" b="1" kern="1200" dirty="0">
                          <a:solidFill>
                            <a:srgbClr val="0000FF"/>
                          </a:solidFill>
                          <a:latin typeface="宋体" panose="02010600030101010101" pitchFamily="2" charset="-122"/>
                          <a:ea typeface="宋体" panose="02010600030101010101" pitchFamily="2" charset="-122"/>
                          <a:cs typeface="Tahoma" panose="020B0604030504040204" pitchFamily="34" charset="0"/>
                        </a:rPr>
                        <a:t>过程的关键活动</a:t>
                      </a:r>
                    </a:p>
                  </a:txBody>
                  <a:tcPr marL="91457" marR="91457" marT="45721" marB="4572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CFFFF"/>
                    </a:solidFill>
                  </a:tcPr>
                </a:tc>
                <a:extLst>
                  <a:ext uri="{0D108BD9-81ED-4DB2-BD59-A6C34878D82A}">
                    <a16:rowId xmlns:a16="http://schemas.microsoft.com/office/drawing/2014/main" val="10000"/>
                  </a:ext>
                </a:extLst>
              </a:tr>
              <a:tr h="2785105">
                <a:tc>
                  <a:txBody>
                    <a:bodyPr/>
                    <a:lstStyle/>
                    <a:p>
                      <a:pPr marL="171450" indent="-171450" algn="l">
                        <a:buFont typeface="Wingdings" panose="05000000000000000000" pitchFamily="2" charset="2"/>
                        <a:buChar char="l"/>
                      </a:pPr>
                      <a:endParaRPr lang="en-US" altLang="zh-CN" sz="1000" b="0" dirty="0">
                        <a:solidFill>
                          <a:schemeClr val="tx1"/>
                        </a:solidFill>
                        <a:latin typeface="宋体" panose="02010600030101010101" pitchFamily="2" charset="-122"/>
                        <a:ea typeface="宋体" panose="02010600030101010101" pitchFamily="2" charset="-122"/>
                      </a:endParaRPr>
                    </a:p>
                    <a:p>
                      <a:pPr marL="171450" indent="-171450" algn="l">
                        <a:buFont typeface="Wingdings" panose="05000000000000000000" pitchFamily="2" charset="2"/>
                        <a:buChar char="l"/>
                      </a:pPr>
                      <a:r>
                        <a:rPr lang="zh-CN" altLang="en-US" sz="1000" b="0" dirty="0">
                          <a:solidFill>
                            <a:schemeClr val="tx1"/>
                          </a:solidFill>
                          <a:latin typeface="宋体" panose="02010600030101010101" pitchFamily="2" charset="-122"/>
                          <a:ea typeface="宋体" panose="02010600030101010101" pitchFamily="2" charset="-122"/>
                        </a:rPr>
                        <a:t>供应商开发需求的提出</a:t>
                      </a:r>
                      <a:endParaRPr lang="en-US" altLang="zh-CN" sz="1000" b="0" dirty="0">
                        <a:solidFill>
                          <a:schemeClr val="tx1"/>
                        </a:solidFill>
                        <a:latin typeface="宋体" panose="02010600030101010101" pitchFamily="2" charset="-122"/>
                        <a:ea typeface="宋体" panose="02010600030101010101" pitchFamily="2" charset="-122"/>
                      </a:endParaRPr>
                    </a:p>
                    <a:p>
                      <a:pPr marL="171450" indent="-171450" algn="l">
                        <a:buFont typeface="Wingdings" panose="05000000000000000000" pitchFamily="2" charset="2"/>
                        <a:buChar char="l"/>
                      </a:pPr>
                      <a:r>
                        <a:rPr lang="zh-CN" altLang="en-US" sz="1000" b="0" dirty="0">
                          <a:solidFill>
                            <a:schemeClr val="tx1"/>
                          </a:solidFill>
                          <a:latin typeface="宋体" panose="02010600030101010101" pitchFamily="2" charset="-122"/>
                          <a:ea typeface="宋体" panose="02010600030101010101" pitchFamily="2" charset="-122"/>
                        </a:rPr>
                        <a:t>供应商的选择</a:t>
                      </a:r>
                      <a:endParaRPr lang="en-US" altLang="zh-CN" sz="1000" b="0" dirty="0">
                        <a:solidFill>
                          <a:schemeClr val="tx1"/>
                        </a:solidFill>
                        <a:latin typeface="宋体" panose="02010600030101010101" pitchFamily="2" charset="-122"/>
                        <a:ea typeface="宋体" panose="02010600030101010101" pitchFamily="2" charset="-122"/>
                      </a:endParaRPr>
                    </a:p>
                    <a:p>
                      <a:pPr marL="171450" indent="-171450" algn="l">
                        <a:buFont typeface="Wingdings" panose="05000000000000000000" pitchFamily="2" charset="2"/>
                        <a:buChar char="l"/>
                      </a:pPr>
                      <a:r>
                        <a:rPr lang="zh-CN" altLang="en-US" sz="1000" b="0" dirty="0">
                          <a:solidFill>
                            <a:schemeClr val="tx1"/>
                          </a:solidFill>
                          <a:latin typeface="宋体" panose="02010600030101010101" pitchFamily="2" charset="-122"/>
                          <a:ea typeface="宋体" panose="02010600030101010101" pitchFamily="2" charset="-122"/>
                        </a:rPr>
                        <a:t>供应商的审核</a:t>
                      </a:r>
                      <a:endParaRPr lang="en-US" altLang="zh-CN" sz="1000" b="0" dirty="0">
                        <a:solidFill>
                          <a:schemeClr val="tx1"/>
                        </a:solidFill>
                        <a:latin typeface="宋体" panose="02010600030101010101" pitchFamily="2" charset="-122"/>
                        <a:ea typeface="宋体" panose="02010600030101010101" pitchFamily="2" charset="-122"/>
                      </a:endParaRPr>
                    </a:p>
                    <a:p>
                      <a:pPr marL="171450" indent="-171450" algn="l">
                        <a:buFont typeface="Wingdings" panose="05000000000000000000" pitchFamily="2" charset="2"/>
                        <a:buChar char="l"/>
                      </a:pPr>
                      <a:r>
                        <a:rPr lang="zh-CN" altLang="en-US" sz="1000" b="0" dirty="0">
                          <a:solidFill>
                            <a:schemeClr val="tx1"/>
                          </a:solidFill>
                          <a:latin typeface="宋体" panose="02010600030101010101" pitchFamily="2" charset="-122"/>
                          <a:ea typeface="宋体" panose="02010600030101010101" pitchFamily="2" charset="-122"/>
                        </a:rPr>
                        <a:t>产品的认可</a:t>
                      </a:r>
                      <a:endParaRPr lang="en-US" altLang="zh-CN" sz="1000" b="0" dirty="0">
                        <a:solidFill>
                          <a:schemeClr val="tx1"/>
                        </a:solidFill>
                        <a:latin typeface="宋体" panose="02010600030101010101" pitchFamily="2" charset="-122"/>
                        <a:ea typeface="宋体" panose="02010600030101010101" pitchFamily="2" charset="-122"/>
                      </a:endParaRPr>
                    </a:p>
                    <a:p>
                      <a:pPr marL="171450" indent="-171450" algn="l">
                        <a:buFont typeface="Wingdings" panose="05000000000000000000" pitchFamily="2" charset="2"/>
                        <a:buChar char="l"/>
                      </a:pPr>
                      <a:r>
                        <a:rPr lang="zh-CN" altLang="en-US" sz="1000" b="0" dirty="0">
                          <a:solidFill>
                            <a:schemeClr val="tx1"/>
                          </a:solidFill>
                          <a:latin typeface="宋体" panose="02010600030101010101" pitchFamily="2" charset="-122"/>
                          <a:ea typeface="宋体" panose="02010600030101010101" pitchFamily="2" charset="-122"/>
                        </a:rPr>
                        <a:t>纳入合格供应商清单</a:t>
                      </a:r>
                      <a:endParaRPr lang="en-US" altLang="zh-CN" sz="1000" b="0" dirty="0">
                        <a:solidFill>
                          <a:schemeClr val="tx1"/>
                        </a:solidFill>
                        <a:latin typeface="宋体" panose="02010600030101010101" pitchFamily="2" charset="-122"/>
                        <a:ea typeface="宋体" panose="02010600030101010101" pitchFamily="2" charset="-122"/>
                      </a:endParaRPr>
                    </a:p>
                    <a:p>
                      <a:pPr marL="171450" indent="-171450" algn="l">
                        <a:buFont typeface="Wingdings" panose="05000000000000000000" pitchFamily="2" charset="2"/>
                        <a:buChar char="l"/>
                      </a:pPr>
                      <a:r>
                        <a:rPr lang="zh-CN" altLang="en-US" sz="1000" b="0" dirty="0">
                          <a:solidFill>
                            <a:schemeClr val="tx1"/>
                          </a:solidFill>
                          <a:latin typeface="宋体" panose="02010600030101010101" pitchFamily="2" charset="-122"/>
                          <a:ea typeface="宋体" panose="02010600030101010101" pitchFamily="2" charset="-122"/>
                        </a:rPr>
                        <a:t>供应商的业绩评价</a:t>
                      </a:r>
                      <a:endParaRPr lang="en-US" altLang="zh-CN" sz="1000" b="0" dirty="0">
                        <a:solidFill>
                          <a:schemeClr val="tx1"/>
                        </a:solidFill>
                        <a:latin typeface="宋体" panose="02010600030101010101" pitchFamily="2" charset="-122"/>
                        <a:ea typeface="宋体" panose="02010600030101010101" pitchFamily="2" charset="-122"/>
                      </a:endParaRPr>
                    </a:p>
                    <a:p>
                      <a:pPr marL="171450" indent="-171450" algn="l">
                        <a:buFont typeface="Wingdings" panose="05000000000000000000" pitchFamily="2" charset="2"/>
                        <a:buChar char="l"/>
                      </a:pPr>
                      <a:r>
                        <a:rPr lang="zh-CN" altLang="en-US" sz="1000" b="0" dirty="0">
                          <a:solidFill>
                            <a:schemeClr val="tx1"/>
                          </a:solidFill>
                          <a:latin typeface="宋体" panose="02010600030101010101" pitchFamily="2" charset="-122"/>
                          <a:ea typeface="宋体" panose="02010600030101010101" pitchFamily="2" charset="-122"/>
                        </a:rPr>
                        <a:t>供应商的第二方审核</a:t>
                      </a:r>
                      <a:endParaRPr lang="en-US" altLang="zh-CN" sz="1000" b="0" dirty="0">
                        <a:solidFill>
                          <a:schemeClr val="tx1"/>
                        </a:solidFill>
                        <a:latin typeface="宋体" panose="02010600030101010101" pitchFamily="2" charset="-122"/>
                        <a:ea typeface="宋体" panose="02010600030101010101" pitchFamily="2" charset="-122"/>
                      </a:endParaRPr>
                    </a:p>
                    <a:p>
                      <a:pPr marL="171450" indent="-171450" algn="l">
                        <a:buFont typeface="Wingdings" panose="05000000000000000000" pitchFamily="2" charset="2"/>
                        <a:buChar char="l"/>
                      </a:pPr>
                      <a:r>
                        <a:rPr lang="zh-CN" altLang="en-US" sz="1000" b="0" dirty="0">
                          <a:solidFill>
                            <a:schemeClr val="tx1"/>
                          </a:solidFill>
                          <a:latin typeface="宋体" panose="02010600030101010101" pitchFamily="2" charset="-122"/>
                          <a:ea typeface="宋体" panose="02010600030101010101" pitchFamily="2" charset="-122"/>
                        </a:rPr>
                        <a:t>供应商质量管理体系的提升</a:t>
                      </a:r>
                      <a:endParaRPr lang="en-US" altLang="zh-CN" sz="1000" b="0" dirty="0">
                        <a:solidFill>
                          <a:schemeClr val="tx1"/>
                        </a:solidFill>
                        <a:latin typeface="宋体" panose="02010600030101010101" pitchFamily="2" charset="-122"/>
                        <a:ea typeface="宋体" panose="02010600030101010101" pitchFamily="2" charset="-122"/>
                      </a:endParaRPr>
                    </a:p>
                    <a:p>
                      <a:pPr marL="171450" indent="-171450" algn="l">
                        <a:buFont typeface="Wingdings" panose="05000000000000000000" pitchFamily="2" charset="2"/>
                        <a:buChar char="l"/>
                      </a:pPr>
                      <a:r>
                        <a:rPr lang="zh-CN" altLang="en-US" sz="1000" b="0" dirty="0">
                          <a:solidFill>
                            <a:schemeClr val="tx1"/>
                          </a:solidFill>
                          <a:latin typeface="宋体" panose="02010600030101010101" pitchFamily="2" charset="-122"/>
                          <a:ea typeface="宋体" panose="02010600030101010101" pitchFamily="2" charset="-122"/>
                        </a:rPr>
                        <a:t>供应商能力的提升</a:t>
                      </a:r>
                      <a:endParaRPr lang="en-US" altLang="zh-CN" sz="1000" b="0" dirty="0">
                        <a:solidFill>
                          <a:schemeClr val="tx1"/>
                        </a:solidFill>
                        <a:latin typeface="宋体" panose="02010600030101010101" pitchFamily="2" charset="-122"/>
                        <a:ea typeface="宋体" panose="02010600030101010101" pitchFamily="2" charset="-122"/>
                      </a:endParaRPr>
                    </a:p>
                    <a:p>
                      <a:pPr marL="0" indent="0" algn="l">
                        <a:buFont typeface="Wingdings" panose="05000000000000000000" pitchFamily="2" charset="2"/>
                        <a:buNone/>
                      </a:pPr>
                      <a:endParaRPr lang="en-US" altLang="zh-CN" sz="1000" b="0" dirty="0">
                        <a:solidFill>
                          <a:schemeClr val="tx1"/>
                        </a:solidFill>
                        <a:latin typeface="宋体" panose="02010600030101010101" pitchFamily="2" charset="-122"/>
                        <a:ea typeface="宋体" panose="02010600030101010101" pitchFamily="2" charset="-122"/>
                      </a:endParaRPr>
                    </a:p>
                    <a:p>
                      <a:pPr marL="0" indent="0" algn="l">
                        <a:buFont typeface="Wingdings" panose="05000000000000000000" pitchFamily="2" charset="2"/>
                        <a:buNone/>
                      </a:pPr>
                      <a:endParaRPr lang="en-US" altLang="zh-CN" sz="1000" dirty="0">
                        <a:solidFill>
                          <a:schemeClr val="tx1"/>
                        </a:solidFill>
                        <a:latin typeface="宋体" panose="02010600030101010101" pitchFamily="2" charset="-122"/>
                        <a:ea typeface="宋体" panose="02010600030101010101" pitchFamily="2" charset="-122"/>
                      </a:endParaRPr>
                    </a:p>
                  </a:txBody>
                  <a:tcPr marL="91457" marR="91457" marT="45721" marB="4572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CFFFF"/>
                    </a:solidFill>
                  </a:tcPr>
                </a:tc>
                <a:extLst>
                  <a:ext uri="{0D108BD9-81ED-4DB2-BD59-A6C34878D82A}">
                    <a16:rowId xmlns:a16="http://schemas.microsoft.com/office/drawing/2014/main" val="10001"/>
                  </a:ext>
                </a:extLst>
              </a:tr>
            </a:tbl>
          </a:graphicData>
        </a:graphic>
      </p:graphicFrame>
      <p:graphicFrame>
        <p:nvGraphicFramePr>
          <p:cNvPr id="20" name="表格 19"/>
          <p:cNvGraphicFramePr>
            <a:graphicFrameLocks noGrp="1"/>
          </p:cNvGraphicFramePr>
          <p:nvPr>
            <p:extLst>
              <p:ext uri="{D42A27DB-BD31-4B8C-83A1-F6EECF244321}">
                <p14:modId xmlns:p14="http://schemas.microsoft.com/office/powerpoint/2010/main" val="3672241643"/>
              </p:ext>
            </p:extLst>
          </p:nvPr>
        </p:nvGraphicFramePr>
        <p:xfrm>
          <a:off x="184150" y="750888"/>
          <a:ext cx="8788400" cy="517618"/>
        </p:xfrm>
        <a:graphic>
          <a:graphicData uri="http://schemas.openxmlformats.org/drawingml/2006/table">
            <a:tbl>
              <a:tblPr firstRow="1" bandRow="1">
                <a:tableStyleId>{5C22544A-7EE6-4342-B048-85BDC9FD1C3A}</a:tableStyleId>
              </a:tblPr>
              <a:tblGrid>
                <a:gridCol w="2451076">
                  <a:extLst>
                    <a:ext uri="{9D8B030D-6E8A-4147-A177-3AD203B41FA5}">
                      <a16:colId xmlns:a16="http://schemas.microsoft.com/office/drawing/2014/main" val="20000"/>
                    </a:ext>
                  </a:extLst>
                </a:gridCol>
                <a:gridCol w="2304482">
                  <a:extLst>
                    <a:ext uri="{9D8B030D-6E8A-4147-A177-3AD203B41FA5}">
                      <a16:colId xmlns:a16="http://schemas.microsoft.com/office/drawing/2014/main" val="20001"/>
                    </a:ext>
                  </a:extLst>
                </a:gridCol>
                <a:gridCol w="4032842">
                  <a:extLst>
                    <a:ext uri="{9D8B030D-6E8A-4147-A177-3AD203B41FA5}">
                      <a16:colId xmlns:a16="http://schemas.microsoft.com/office/drawing/2014/main" val="20002"/>
                    </a:ext>
                  </a:extLst>
                </a:gridCol>
              </a:tblGrid>
              <a:tr h="517525">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zh-CN" altLang="en-US" sz="1400" b="0" dirty="0">
                          <a:solidFill>
                            <a:schemeClr val="tx1"/>
                          </a:solidFill>
                          <a:latin typeface="宋体" panose="02010600030101010101" pitchFamily="2" charset="-122"/>
                          <a:ea typeface="宋体" panose="02010600030101010101" pitchFamily="2" charset="-122"/>
                        </a:rPr>
                        <a:t>过程：</a:t>
                      </a:r>
                      <a:r>
                        <a:rPr lang="zh-CN" altLang="en-US" sz="1400" b="0" kern="1200" dirty="0">
                          <a:solidFill>
                            <a:schemeClr val="tx1"/>
                          </a:solidFill>
                          <a:latin typeface="仿宋" pitchFamily="49" charset="-122"/>
                          <a:ea typeface="仿宋" pitchFamily="49" charset="-122"/>
                          <a:cs typeface="+mn-cs"/>
                        </a:rPr>
                        <a:t>S</a:t>
                      </a:r>
                      <a:r>
                        <a:rPr lang="en-US" altLang="zh-CN" sz="1400" b="0" kern="1200" dirty="0">
                          <a:solidFill>
                            <a:schemeClr val="tx1"/>
                          </a:solidFill>
                          <a:latin typeface="仿宋" pitchFamily="49" charset="-122"/>
                          <a:ea typeface="仿宋" pitchFamily="49" charset="-122"/>
                          <a:cs typeface="+mn-cs"/>
                        </a:rPr>
                        <a:t>06</a:t>
                      </a:r>
                      <a:r>
                        <a:rPr lang="zh-CN" altLang="en-US" sz="1400" b="0" kern="1200" dirty="0">
                          <a:solidFill>
                            <a:schemeClr val="tx1"/>
                          </a:solidFill>
                          <a:latin typeface="仿宋" pitchFamily="49" charset="-122"/>
                          <a:ea typeface="仿宋" pitchFamily="49" charset="-122"/>
                          <a:cs typeface="+mn-cs"/>
                        </a:rPr>
                        <a:t>采购控制</a:t>
                      </a:r>
                      <a:r>
                        <a:rPr lang="en-US" altLang="zh-CN" sz="1400" b="0" kern="1200" dirty="0">
                          <a:solidFill>
                            <a:schemeClr val="tx1"/>
                          </a:solidFill>
                          <a:latin typeface="仿宋" pitchFamily="49" charset="-122"/>
                          <a:ea typeface="仿宋" pitchFamily="49" charset="-122"/>
                          <a:cs typeface="+mn-cs"/>
                        </a:rPr>
                        <a:t>Procurement control</a:t>
                      </a:r>
                      <a:endParaRPr lang="zh-CN" altLang="en-US" sz="1400" b="0" kern="1200" dirty="0">
                        <a:solidFill>
                          <a:schemeClr val="tx1"/>
                        </a:solidFill>
                        <a:latin typeface="仿宋" pitchFamily="49" charset="-122"/>
                        <a:ea typeface="仿宋" pitchFamily="49" charset="-122"/>
                        <a:cs typeface="+mn-cs"/>
                      </a:endParaRPr>
                    </a:p>
                  </a:txBody>
                  <a:tcPr marL="91449" marR="91449" marT="45449" marB="45449">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CFFFF"/>
                    </a:solidFill>
                  </a:tcPr>
                </a:tc>
                <a:tc>
                  <a:txBody>
                    <a:bodyPr/>
                    <a:lstStyle/>
                    <a:p>
                      <a:r>
                        <a:rPr lang="zh-CN" altLang="en-US" sz="1400" b="0" dirty="0">
                          <a:solidFill>
                            <a:schemeClr val="tx1"/>
                          </a:solidFill>
                          <a:latin typeface="宋体" panose="02010600030101010101" pitchFamily="2" charset="-122"/>
                          <a:ea typeface="宋体" panose="02010600030101010101" pitchFamily="2" charset="-122"/>
                        </a:rPr>
                        <a:t>过程所有者：</a:t>
                      </a:r>
                      <a:r>
                        <a:rPr lang="zh-CN" altLang="en-US" sz="1400" b="0" dirty="0">
                          <a:solidFill>
                            <a:schemeClr val="tx1"/>
                          </a:solidFill>
                          <a:latin typeface="宋体" panose="02010600030101010101" pitchFamily="2" charset="-122"/>
                          <a:ea typeface="+mn-ea"/>
                        </a:rPr>
                        <a:t>采购部经理</a:t>
                      </a:r>
                      <a:endParaRPr lang="zh-CN" altLang="en-US" sz="1400" b="0" dirty="0">
                        <a:solidFill>
                          <a:schemeClr val="tx1"/>
                        </a:solidFill>
                        <a:latin typeface="宋体" panose="02010600030101010101" pitchFamily="2" charset="-122"/>
                        <a:ea typeface="宋体" panose="02010600030101010101" pitchFamily="2" charset="-122"/>
                      </a:endParaRPr>
                    </a:p>
                  </a:txBody>
                  <a:tcPr marL="91449" marR="91449" marT="45449" marB="45449">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CFFFF"/>
                    </a:solidFill>
                  </a:tcPr>
                </a:tc>
                <a:tc>
                  <a:txBody>
                    <a:bodyPr/>
                    <a:lstStyle/>
                    <a:p>
                      <a:r>
                        <a:rPr lang="zh-CN" altLang="en-US" sz="1400" b="0" dirty="0">
                          <a:solidFill>
                            <a:schemeClr val="tx1"/>
                          </a:solidFill>
                          <a:latin typeface="宋体" panose="02010600030101010101" pitchFamily="2" charset="-122"/>
                          <a:ea typeface="宋体" panose="02010600030101010101" pitchFamily="2" charset="-122"/>
                        </a:rPr>
                        <a:t>支持职能：</a:t>
                      </a:r>
                    </a:p>
                  </a:txBody>
                  <a:tcPr marL="91449" marR="91449" marT="45449" marB="45449">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CFFFF"/>
                    </a:solidFill>
                  </a:tcPr>
                </a:tc>
                <a:extLst>
                  <a:ext uri="{0D108BD9-81ED-4DB2-BD59-A6C34878D82A}">
                    <a16:rowId xmlns:a16="http://schemas.microsoft.com/office/drawing/2014/main" val="10000"/>
                  </a:ext>
                </a:extLst>
              </a:tr>
            </a:tbl>
          </a:graphicData>
        </a:graphic>
      </p:graphicFrame>
      <p:sp>
        <p:nvSpPr>
          <p:cNvPr id="22" name="页脚占位符 13379"/>
          <p:cNvSpPr>
            <a:spLocks noGrp="1"/>
          </p:cNvSpPr>
          <p:nvPr>
            <p:ph type="ftr" sz="quarter" idx="11"/>
          </p:nvPr>
        </p:nvSpPr>
        <p:spPr>
          <a:xfrm>
            <a:off x="250825" y="6492875"/>
            <a:ext cx="873125" cy="365125"/>
          </a:xfrm>
        </p:spPr>
        <p:txBody>
          <a:bodyPr/>
          <a:lstStyle/>
          <a:p>
            <a:pPr>
              <a:defRPr/>
            </a:pPr>
            <a:r>
              <a:rPr lang="en-US" altLang="zh-CN" dirty="0"/>
              <a:t>30/39</a:t>
            </a:r>
            <a:endParaRPr lang="zh-CN" altLang="en-US" dirty="0"/>
          </a:p>
        </p:txBody>
      </p:sp>
    </p:spTree>
  </p:cSld>
  <p:clrMapOvr>
    <a:masterClrMapping/>
  </p:clrMapOvr>
  <p:transition spd="slow"/>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肘形连接符 31"/>
          <p:cNvCxnSpPr>
            <a:stCxn id="15" idx="3"/>
            <a:endCxn id="18" idx="1"/>
          </p:cNvCxnSpPr>
          <p:nvPr/>
        </p:nvCxnSpPr>
        <p:spPr bwMode="auto">
          <a:xfrm flipV="1">
            <a:off x="2627313" y="5249863"/>
            <a:ext cx="542925" cy="520700"/>
          </a:xfrm>
          <a:prstGeom prst="bentConnector3">
            <a:avLst>
              <a:gd name="adj1" fmla="val 50000"/>
            </a:avLst>
          </a:prstGeom>
          <a:ln w="28575">
            <a:tailEnd type="triangle"/>
          </a:ln>
        </p:spPr>
        <p:style>
          <a:lnRef idx="1">
            <a:schemeClr val="dk1"/>
          </a:lnRef>
          <a:fillRef idx="0">
            <a:schemeClr val="dk1"/>
          </a:fillRef>
          <a:effectRef idx="0">
            <a:schemeClr val="dk1"/>
          </a:effectRef>
          <a:fontRef idx="minor">
            <a:schemeClr val="tx1"/>
          </a:fontRef>
        </p:style>
      </p:cxnSp>
      <p:cxnSp>
        <p:nvCxnSpPr>
          <p:cNvPr id="5" name="肘形连接符 32"/>
          <p:cNvCxnSpPr>
            <a:stCxn id="13" idx="3"/>
            <a:endCxn id="18" idx="1"/>
          </p:cNvCxnSpPr>
          <p:nvPr/>
        </p:nvCxnSpPr>
        <p:spPr bwMode="auto">
          <a:xfrm>
            <a:off x="2625725" y="3789363"/>
            <a:ext cx="544513" cy="1460500"/>
          </a:xfrm>
          <a:prstGeom prst="bentConnector3">
            <a:avLst>
              <a:gd name="adj1" fmla="val 50000"/>
            </a:avLst>
          </a:prstGeom>
          <a:ln w="28575">
            <a:tailEnd type="triangle"/>
          </a:ln>
        </p:spPr>
        <p:style>
          <a:lnRef idx="1">
            <a:schemeClr val="dk1"/>
          </a:lnRef>
          <a:fillRef idx="0">
            <a:schemeClr val="dk1"/>
          </a:fillRef>
          <a:effectRef idx="0">
            <a:schemeClr val="dk1"/>
          </a:effectRef>
          <a:fontRef idx="minor">
            <a:schemeClr val="tx1"/>
          </a:fontRef>
        </p:style>
      </p:cxnSp>
      <p:cxnSp>
        <p:nvCxnSpPr>
          <p:cNvPr id="6" name="肘形连接符 33"/>
          <p:cNvCxnSpPr>
            <a:stCxn id="11" idx="3"/>
            <a:endCxn id="18" idx="1"/>
          </p:cNvCxnSpPr>
          <p:nvPr/>
        </p:nvCxnSpPr>
        <p:spPr bwMode="auto">
          <a:xfrm>
            <a:off x="2627313" y="2009775"/>
            <a:ext cx="542925" cy="3240088"/>
          </a:xfrm>
          <a:prstGeom prst="bentConnector3">
            <a:avLst>
              <a:gd name="adj1" fmla="val 50000"/>
            </a:avLst>
          </a:prstGeom>
          <a:ln w="28575">
            <a:tailEnd type="triangle"/>
          </a:ln>
        </p:spPr>
        <p:style>
          <a:lnRef idx="1">
            <a:schemeClr val="dk1"/>
          </a:lnRef>
          <a:fillRef idx="0">
            <a:schemeClr val="dk1"/>
          </a:fillRef>
          <a:effectRef idx="0">
            <a:schemeClr val="dk1"/>
          </a:effectRef>
          <a:fontRef idx="minor">
            <a:schemeClr val="tx1"/>
          </a:fontRef>
        </p:style>
      </p:cxnSp>
      <p:cxnSp>
        <p:nvCxnSpPr>
          <p:cNvPr id="7" name="肘形连接符 34"/>
          <p:cNvCxnSpPr/>
          <p:nvPr/>
        </p:nvCxnSpPr>
        <p:spPr bwMode="auto">
          <a:xfrm flipV="1">
            <a:off x="6084888" y="4365625"/>
            <a:ext cx="431800" cy="935038"/>
          </a:xfrm>
          <a:prstGeom prst="bentConnector3">
            <a:avLst>
              <a:gd name="adj1" fmla="val 50000"/>
            </a:avLst>
          </a:prstGeom>
          <a:ln w="28575">
            <a:tailEnd type="triangle"/>
          </a:ln>
        </p:spPr>
        <p:style>
          <a:lnRef idx="1">
            <a:schemeClr val="dk1"/>
          </a:lnRef>
          <a:fillRef idx="0">
            <a:schemeClr val="dk1"/>
          </a:fillRef>
          <a:effectRef idx="0">
            <a:schemeClr val="dk1"/>
          </a:effectRef>
          <a:fontRef idx="minor">
            <a:schemeClr val="tx1"/>
          </a:fontRef>
        </p:style>
      </p:cxnSp>
      <p:cxnSp>
        <p:nvCxnSpPr>
          <p:cNvPr id="8" name="肘形连接符 35"/>
          <p:cNvCxnSpPr>
            <a:endCxn id="16" idx="1"/>
          </p:cNvCxnSpPr>
          <p:nvPr/>
        </p:nvCxnSpPr>
        <p:spPr bwMode="auto">
          <a:xfrm>
            <a:off x="6078538" y="5786438"/>
            <a:ext cx="444500" cy="234950"/>
          </a:xfrm>
          <a:prstGeom prst="bentConnector3">
            <a:avLst>
              <a:gd name="adj1" fmla="val 50000"/>
            </a:avLst>
          </a:prstGeom>
          <a:ln w="28575">
            <a:solidFill>
              <a:srgbClr val="FF0000"/>
            </a:solidFill>
            <a:headEnd type="triangle"/>
            <a:tailEnd type="triangle"/>
          </a:ln>
        </p:spPr>
        <p:style>
          <a:lnRef idx="1">
            <a:schemeClr val="dk1"/>
          </a:lnRef>
          <a:fillRef idx="0">
            <a:schemeClr val="dk1"/>
          </a:fillRef>
          <a:effectRef idx="0">
            <a:schemeClr val="dk1"/>
          </a:effectRef>
          <a:fontRef idx="minor">
            <a:schemeClr val="tx1"/>
          </a:fontRef>
        </p:style>
      </p:cxnSp>
      <p:cxnSp>
        <p:nvCxnSpPr>
          <p:cNvPr id="9" name="肘形连接符 36"/>
          <p:cNvCxnSpPr/>
          <p:nvPr/>
        </p:nvCxnSpPr>
        <p:spPr bwMode="auto">
          <a:xfrm flipV="1">
            <a:off x="6084888" y="2133600"/>
            <a:ext cx="431800" cy="1952625"/>
          </a:xfrm>
          <a:prstGeom prst="bentConnector3">
            <a:avLst>
              <a:gd name="adj1" fmla="val 50000"/>
            </a:avLst>
          </a:prstGeom>
          <a:ln w="28575">
            <a:headEnd type="triangle"/>
            <a:tailEnd type="none"/>
          </a:ln>
        </p:spPr>
        <p:style>
          <a:lnRef idx="1">
            <a:schemeClr val="dk1"/>
          </a:lnRef>
          <a:fillRef idx="0">
            <a:schemeClr val="dk1"/>
          </a:fillRef>
          <a:effectRef idx="0">
            <a:schemeClr val="dk1"/>
          </a:effectRef>
          <a:fontRef idx="minor">
            <a:schemeClr val="tx1"/>
          </a:fontRef>
        </p:style>
      </p:cxnSp>
      <p:graphicFrame>
        <p:nvGraphicFramePr>
          <p:cNvPr id="10" name="表格 9"/>
          <p:cNvGraphicFramePr>
            <a:graphicFrameLocks noGrp="1"/>
          </p:cNvGraphicFramePr>
          <p:nvPr/>
        </p:nvGraphicFramePr>
        <p:xfrm>
          <a:off x="176213" y="836613"/>
          <a:ext cx="8788400" cy="518062"/>
        </p:xfrm>
        <a:graphic>
          <a:graphicData uri="http://schemas.openxmlformats.org/drawingml/2006/table">
            <a:tbl>
              <a:tblPr firstRow="1" bandRow="1">
                <a:tableStyleId>{5C22544A-7EE6-4342-B048-85BDC9FD1C3A}</a:tableStyleId>
              </a:tblPr>
              <a:tblGrid>
                <a:gridCol w="4394200">
                  <a:extLst>
                    <a:ext uri="{9D8B030D-6E8A-4147-A177-3AD203B41FA5}">
                      <a16:colId xmlns:a16="http://schemas.microsoft.com/office/drawing/2014/main" val="20000"/>
                    </a:ext>
                  </a:extLst>
                </a:gridCol>
                <a:gridCol w="4394200">
                  <a:extLst>
                    <a:ext uri="{9D8B030D-6E8A-4147-A177-3AD203B41FA5}">
                      <a16:colId xmlns:a16="http://schemas.microsoft.com/office/drawing/2014/main" val="20001"/>
                    </a:ext>
                  </a:extLst>
                </a:gridCol>
              </a:tblGrid>
              <a:tr h="517525">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zh-CN" altLang="en-US" sz="1400" b="0" kern="1200" dirty="0">
                          <a:solidFill>
                            <a:schemeClr val="tx1"/>
                          </a:solidFill>
                          <a:latin typeface="宋体" panose="02010600030101010101" pitchFamily="2" charset="-122"/>
                          <a:ea typeface="宋体" panose="02010600030101010101" pitchFamily="2" charset="-122"/>
                          <a:cs typeface="+mn-cs"/>
                        </a:rPr>
                        <a:t>过程：S</a:t>
                      </a:r>
                      <a:r>
                        <a:rPr lang="en-US" altLang="zh-CN" sz="1400" b="0" kern="1200" dirty="0">
                          <a:solidFill>
                            <a:schemeClr val="tx1"/>
                          </a:solidFill>
                          <a:latin typeface="宋体" panose="02010600030101010101" pitchFamily="2" charset="-122"/>
                          <a:ea typeface="宋体" panose="02010600030101010101" pitchFamily="2" charset="-122"/>
                          <a:cs typeface="+mn-cs"/>
                        </a:rPr>
                        <a:t>07</a:t>
                      </a:r>
                      <a:r>
                        <a:rPr lang="zh-CN" altLang="en-US" sz="1400" b="0" kern="1200" dirty="0">
                          <a:solidFill>
                            <a:schemeClr val="tx1"/>
                          </a:solidFill>
                          <a:latin typeface="宋体" panose="02010600030101010101" pitchFamily="2" charset="-122"/>
                          <a:ea typeface="宋体" panose="02010600030101010101" pitchFamily="2" charset="-122"/>
                          <a:cs typeface="+mn-cs"/>
                        </a:rPr>
                        <a:t>监视与测量设备管理</a:t>
                      </a:r>
                      <a:endParaRPr lang="en-US" altLang="zh-CN" sz="1400" b="0" kern="1200" dirty="0">
                        <a:solidFill>
                          <a:schemeClr val="tx1"/>
                        </a:solidFill>
                        <a:latin typeface="宋体" panose="02010600030101010101" pitchFamily="2" charset="-122"/>
                        <a:ea typeface="宋体" panose="02010600030101010101" pitchFamily="2" charset="-122"/>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1400" b="0" kern="1200" dirty="0">
                          <a:solidFill>
                            <a:schemeClr val="tx1"/>
                          </a:solidFill>
                          <a:latin typeface="宋体" panose="02010600030101010101" pitchFamily="2" charset="-122"/>
                          <a:ea typeface="宋体" panose="02010600030101010101" pitchFamily="2" charset="-122"/>
                          <a:cs typeface="+mn-cs"/>
                        </a:rPr>
                        <a:t>Monitoring and measuring equipment management</a:t>
                      </a:r>
                      <a:endParaRPr lang="zh-CN" altLang="en-US" sz="1400" b="0" kern="1200" dirty="0">
                        <a:solidFill>
                          <a:schemeClr val="tx1"/>
                        </a:solidFill>
                        <a:latin typeface="宋体" panose="02010600030101010101" pitchFamily="2" charset="-122"/>
                        <a:ea typeface="宋体" panose="02010600030101010101" pitchFamily="2" charset="-122"/>
                        <a:cs typeface="+mn-cs"/>
                      </a:endParaRPr>
                    </a:p>
                  </a:txBody>
                  <a:tcPr marL="91449" marR="91449" marT="45671" marB="4567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CFFFF"/>
                    </a:solidFill>
                  </a:tcPr>
                </a:tc>
                <a:tc>
                  <a:txBody>
                    <a:bodyPr/>
                    <a:lstStyle/>
                    <a:p>
                      <a:r>
                        <a:rPr lang="zh-CN" altLang="en-US" sz="1400" b="0" dirty="0">
                          <a:solidFill>
                            <a:schemeClr val="tx1"/>
                          </a:solidFill>
                          <a:latin typeface="宋体" panose="02010600030101010101" pitchFamily="2" charset="-122"/>
                          <a:ea typeface="宋体" panose="02010600030101010101" pitchFamily="2" charset="-122"/>
                        </a:rPr>
                        <a:t>过程所有者：质量部经理</a:t>
                      </a:r>
                    </a:p>
                  </a:txBody>
                  <a:tcPr marL="91449" marR="91449" marT="45671" marB="4567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CFFFF"/>
                    </a:solidFill>
                  </a:tcPr>
                </a:tc>
                <a:extLst>
                  <a:ext uri="{0D108BD9-81ED-4DB2-BD59-A6C34878D82A}">
                    <a16:rowId xmlns:a16="http://schemas.microsoft.com/office/drawing/2014/main" val="10000"/>
                  </a:ext>
                </a:extLst>
              </a:tr>
            </a:tbl>
          </a:graphicData>
        </a:graphic>
      </p:graphicFrame>
      <p:graphicFrame>
        <p:nvGraphicFramePr>
          <p:cNvPr id="11" name="表格 10"/>
          <p:cNvGraphicFramePr>
            <a:graphicFrameLocks noGrp="1"/>
          </p:cNvGraphicFramePr>
          <p:nvPr/>
        </p:nvGraphicFramePr>
        <p:xfrm>
          <a:off x="179388" y="1412875"/>
          <a:ext cx="2447925" cy="1193800"/>
        </p:xfrm>
        <a:graphic>
          <a:graphicData uri="http://schemas.openxmlformats.org/drawingml/2006/table">
            <a:tbl>
              <a:tblPr firstRow="1" bandRow="1">
                <a:tableStyleId>{5C22544A-7EE6-4342-B048-85BDC9FD1C3A}</a:tableStyleId>
              </a:tblPr>
              <a:tblGrid>
                <a:gridCol w="2447925">
                  <a:extLst>
                    <a:ext uri="{9D8B030D-6E8A-4147-A177-3AD203B41FA5}">
                      <a16:colId xmlns:a16="http://schemas.microsoft.com/office/drawing/2014/main" val="20000"/>
                    </a:ext>
                  </a:extLst>
                </a:gridCol>
              </a:tblGrid>
              <a:tr h="243869">
                <a:tc>
                  <a:txBody>
                    <a:bodyPr/>
                    <a:lstStyle/>
                    <a:p>
                      <a:r>
                        <a:rPr kumimoji="1" lang="zh-CN" altLang="en-US" sz="1000" b="1" kern="1200" dirty="0">
                          <a:solidFill>
                            <a:srgbClr val="0000FF"/>
                          </a:solidFill>
                          <a:latin typeface="宋体" panose="02010600030101010101" pitchFamily="2" charset="-122"/>
                          <a:ea typeface="宋体" panose="02010600030101010101" pitchFamily="2" charset="-122"/>
                          <a:cs typeface="Tahoma" panose="020B0604030504040204" pitchFamily="34" charset="0"/>
                        </a:rPr>
                        <a:t>用什么做？（硬件和软件资源）</a:t>
                      </a:r>
                    </a:p>
                  </a:txBody>
                  <a:tcPr marL="91427" marR="91427" marT="45726" marB="4572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0"/>
                  </a:ext>
                </a:extLst>
              </a:tr>
              <a:tr h="949931">
                <a:tc>
                  <a:txBody>
                    <a:bodyPr/>
                    <a:lstStyle/>
                    <a:p>
                      <a:pPr marL="171450" indent="-171450" algn="l" defTabSz="914400" rtl="0" eaLnBrk="1" latinLnBrk="0" hangingPunct="1">
                        <a:lnSpc>
                          <a:spcPts val="1500"/>
                        </a:lnSpc>
                        <a:spcAft>
                          <a:spcPts val="0"/>
                        </a:spcAft>
                        <a:buFont typeface="Wingdings" panose="05000000000000000000" pitchFamily="2" charset="2"/>
                        <a:buChar char="l"/>
                      </a:pPr>
                      <a:r>
                        <a:rPr kumimoji="1" lang="zh-CN" altLang="en-US"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电脑、网络、</a:t>
                      </a:r>
                      <a:r>
                        <a:rPr kumimoji="1" lang="en-US" altLang="zh-CN"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Email</a:t>
                      </a:r>
                      <a:r>
                        <a:rPr kumimoji="1" lang="zh-CN" altLang="en-US"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、外部计量校准的</a:t>
                      </a:r>
                      <a:r>
                        <a:rPr kumimoji="1" lang="zh-CN" altLang="en-US" sz="1000" kern="100" dirty="0">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实验室、内部校准的设备等、</a:t>
                      </a:r>
                      <a:r>
                        <a:rPr kumimoji="1" lang="en-US" altLang="zh-CN" sz="1000" kern="100" dirty="0" err="1">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Plex</a:t>
                      </a:r>
                      <a:r>
                        <a:rPr kumimoji="1" lang="zh-CN" altLang="en-US" sz="1000" kern="100" dirty="0">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系统</a:t>
                      </a:r>
                      <a:endParaRPr kumimoji="1" lang="zh-CN" altLang="zh-CN" sz="1000" kern="100" dirty="0">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endParaRPr>
                    </a:p>
                  </a:txBody>
                  <a:tcPr marL="91427" marR="91427" marT="45726" marB="4572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1"/>
                  </a:ext>
                </a:extLst>
              </a:tr>
            </a:tbl>
          </a:graphicData>
        </a:graphic>
      </p:graphicFrame>
      <p:graphicFrame>
        <p:nvGraphicFramePr>
          <p:cNvPr id="12" name="表格 11"/>
          <p:cNvGraphicFramePr>
            <a:graphicFrameLocks noGrp="1"/>
          </p:cNvGraphicFramePr>
          <p:nvPr/>
        </p:nvGraphicFramePr>
        <p:xfrm>
          <a:off x="6516688" y="1412875"/>
          <a:ext cx="2447925" cy="1193800"/>
        </p:xfrm>
        <a:graphic>
          <a:graphicData uri="http://schemas.openxmlformats.org/drawingml/2006/table">
            <a:tbl>
              <a:tblPr firstRow="1" bandRow="1">
                <a:tableStyleId>{5C22544A-7EE6-4342-B048-85BDC9FD1C3A}</a:tableStyleId>
              </a:tblPr>
              <a:tblGrid>
                <a:gridCol w="2447925">
                  <a:extLst>
                    <a:ext uri="{9D8B030D-6E8A-4147-A177-3AD203B41FA5}">
                      <a16:colId xmlns:a16="http://schemas.microsoft.com/office/drawing/2014/main" val="20000"/>
                    </a:ext>
                  </a:extLst>
                </a:gridCol>
              </a:tblGrid>
              <a:tr h="243869">
                <a:tc>
                  <a:txBody>
                    <a:bodyPr/>
                    <a:lstStyle/>
                    <a:p>
                      <a:r>
                        <a:rPr kumimoji="1" lang="zh-CN" altLang="en-US" sz="1000" b="1" kern="1200" dirty="0">
                          <a:solidFill>
                            <a:srgbClr val="0000FF"/>
                          </a:solidFill>
                          <a:latin typeface="宋体" panose="02010600030101010101" pitchFamily="2" charset="-122"/>
                          <a:ea typeface="宋体" panose="02010600030101010101" pitchFamily="2" charset="-122"/>
                          <a:cs typeface="Tahoma" panose="020B0604030504040204" pitchFamily="34" charset="0"/>
                        </a:rPr>
                        <a:t>谁做？（能力</a:t>
                      </a:r>
                      <a:r>
                        <a:rPr kumimoji="1" lang="en-US" altLang="zh-CN" sz="1000" b="1" kern="1200" dirty="0">
                          <a:solidFill>
                            <a:srgbClr val="0000FF"/>
                          </a:solidFill>
                          <a:latin typeface="宋体" panose="02010600030101010101" pitchFamily="2" charset="-122"/>
                          <a:ea typeface="宋体" panose="02010600030101010101" pitchFamily="2" charset="-122"/>
                          <a:cs typeface="Tahoma" panose="020B0604030504040204" pitchFamily="34" charset="0"/>
                        </a:rPr>
                        <a:t>/</a:t>
                      </a:r>
                      <a:r>
                        <a:rPr kumimoji="1" lang="zh-CN" altLang="en-US" sz="1000" b="1" kern="1200" dirty="0">
                          <a:solidFill>
                            <a:srgbClr val="0000FF"/>
                          </a:solidFill>
                          <a:latin typeface="宋体" panose="02010600030101010101" pitchFamily="2" charset="-122"/>
                          <a:ea typeface="宋体" panose="02010600030101010101" pitchFamily="2" charset="-122"/>
                          <a:cs typeface="Tahoma" panose="020B0604030504040204" pitchFamily="34" charset="0"/>
                        </a:rPr>
                        <a:t>技能</a:t>
                      </a:r>
                      <a:r>
                        <a:rPr kumimoji="1" lang="en-US" altLang="zh-CN" sz="1000" b="1" kern="1200" dirty="0">
                          <a:solidFill>
                            <a:srgbClr val="0000FF"/>
                          </a:solidFill>
                          <a:latin typeface="宋体" panose="02010600030101010101" pitchFamily="2" charset="-122"/>
                          <a:ea typeface="宋体" panose="02010600030101010101" pitchFamily="2" charset="-122"/>
                          <a:cs typeface="Tahoma" panose="020B0604030504040204" pitchFamily="34" charset="0"/>
                        </a:rPr>
                        <a:t>/</a:t>
                      </a:r>
                      <a:r>
                        <a:rPr kumimoji="1" lang="zh-CN" altLang="en-US" sz="1000" b="1" kern="1200" dirty="0">
                          <a:solidFill>
                            <a:srgbClr val="0000FF"/>
                          </a:solidFill>
                          <a:latin typeface="宋体" panose="02010600030101010101" pitchFamily="2" charset="-122"/>
                          <a:ea typeface="宋体" panose="02010600030101010101" pitchFamily="2" charset="-122"/>
                          <a:cs typeface="Tahoma" panose="020B0604030504040204" pitchFamily="34" charset="0"/>
                        </a:rPr>
                        <a:t>培训）</a:t>
                      </a:r>
                    </a:p>
                  </a:txBody>
                  <a:tcPr marL="91427" marR="91427" marT="45726" marB="4572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0"/>
                  </a:ext>
                </a:extLst>
              </a:tr>
              <a:tr h="949931">
                <a:tc>
                  <a:txBody>
                    <a:bodyPr/>
                    <a:lstStyle/>
                    <a:p>
                      <a:pPr marL="171450" indent="-171450" algn="l" defTabSz="914400" rtl="0" eaLnBrk="1" latinLnBrk="0" hangingPunct="1">
                        <a:spcAft>
                          <a:spcPts val="0"/>
                        </a:spcAft>
                        <a:buFont typeface="Wingdings" panose="05000000000000000000" pitchFamily="2" charset="2"/>
                        <a:buChar char="l"/>
                      </a:pPr>
                      <a:r>
                        <a:rPr kumimoji="1" lang="zh-CN" altLang="en-US"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计量管理员</a:t>
                      </a:r>
                      <a:endParaRPr kumimoji="1" lang="en-US" altLang="zh-CN"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endParaRPr>
                    </a:p>
                    <a:p>
                      <a:pPr marL="171450" indent="-171450" algn="l" defTabSz="914400" rtl="0" eaLnBrk="1" latinLnBrk="0" hangingPunct="1">
                        <a:spcAft>
                          <a:spcPts val="0"/>
                        </a:spcAft>
                        <a:buFont typeface="Wingdings" panose="05000000000000000000" pitchFamily="2" charset="2"/>
                        <a:buChar char="l"/>
                      </a:pPr>
                      <a:r>
                        <a:rPr kumimoji="1" lang="zh-CN" altLang="en-US"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使用计量设备的人员</a:t>
                      </a:r>
                      <a:endParaRPr kumimoji="1" lang="en-US" altLang="zh-CN"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endParaRPr>
                    </a:p>
                    <a:p>
                      <a:pPr marL="171450" indent="-171450" algn="l" defTabSz="914400" rtl="0" eaLnBrk="1" latinLnBrk="0" hangingPunct="1">
                        <a:spcAft>
                          <a:spcPts val="0"/>
                        </a:spcAft>
                        <a:buFont typeface="Wingdings" panose="05000000000000000000" pitchFamily="2" charset="2"/>
                        <a:buChar char="l"/>
                      </a:pPr>
                      <a:r>
                        <a:rPr kumimoji="1" lang="zh-CN" altLang="en-US"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内部校准人员</a:t>
                      </a:r>
                      <a:endParaRPr kumimoji="1" lang="en-US" altLang="zh-CN"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endParaRPr>
                    </a:p>
                    <a:p>
                      <a:pPr marL="171450" indent="-171450" algn="l" defTabSz="914400" rtl="0" eaLnBrk="1" latinLnBrk="0" hangingPunct="1">
                        <a:spcAft>
                          <a:spcPts val="0"/>
                        </a:spcAft>
                        <a:buFont typeface="Wingdings" panose="05000000000000000000" pitchFamily="2" charset="2"/>
                        <a:buChar char="l"/>
                      </a:pPr>
                      <a:r>
                        <a:rPr kumimoji="1" lang="zh-CN" altLang="en-US"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外部计量校准机构的人员</a:t>
                      </a:r>
                    </a:p>
                  </a:txBody>
                  <a:tcPr marL="91427" marR="91427" marT="45726" marB="4572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1"/>
                  </a:ext>
                </a:extLst>
              </a:tr>
            </a:tbl>
          </a:graphicData>
        </a:graphic>
      </p:graphicFrame>
      <p:graphicFrame>
        <p:nvGraphicFramePr>
          <p:cNvPr id="13" name="表格 12"/>
          <p:cNvGraphicFramePr>
            <a:graphicFrameLocks noGrp="1"/>
          </p:cNvGraphicFramePr>
          <p:nvPr/>
        </p:nvGraphicFramePr>
        <p:xfrm>
          <a:off x="176213" y="2708275"/>
          <a:ext cx="2449512" cy="2160588"/>
        </p:xfrm>
        <a:graphic>
          <a:graphicData uri="http://schemas.openxmlformats.org/drawingml/2006/table">
            <a:tbl>
              <a:tblPr firstRow="1" bandRow="1">
                <a:tableStyleId>{5C22544A-7EE6-4342-B048-85BDC9FD1C3A}</a:tableStyleId>
              </a:tblPr>
              <a:tblGrid>
                <a:gridCol w="2449512">
                  <a:extLst>
                    <a:ext uri="{9D8B030D-6E8A-4147-A177-3AD203B41FA5}">
                      <a16:colId xmlns:a16="http://schemas.microsoft.com/office/drawing/2014/main" val="20000"/>
                    </a:ext>
                  </a:extLst>
                </a:gridCol>
              </a:tblGrid>
              <a:tr h="257058">
                <a:tc>
                  <a:txBody>
                    <a:bodyPr/>
                    <a:lstStyle/>
                    <a:p>
                      <a:r>
                        <a:rPr kumimoji="1" lang="zh-CN" altLang="en-US" sz="1000" b="1" kern="1200" dirty="0">
                          <a:solidFill>
                            <a:srgbClr val="0000FF"/>
                          </a:solidFill>
                          <a:latin typeface="宋体" panose="02010600030101010101" pitchFamily="2" charset="-122"/>
                          <a:ea typeface="宋体" panose="02010600030101010101" pitchFamily="2" charset="-122"/>
                          <a:cs typeface="Tahoma" panose="020B0604030504040204" pitchFamily="34" charset="0"/>
                        </a:rPr>
                        <a:t>前过程及其输入</a:t>
                      </a:r>
                    </a:p>
                  </a:txBody>
                  <a:tcPr marL="91486" marR="91486" marT="45727" marB="457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0"/>
                  </a:ext>
                </a:extLst>
              </a:tr>
              <a:tr h="1903530">
                <a:tc>
                  <a:txBody>
                    <a:bodyPr/>
                    <a:lstStyle/>
                    <a:p>
                      <a:pPr marL="171450" indent="-171450" algn="l" defTabSz="914400" rtl="0" eaLnBrk="1" latinLnBrk="0" hangingPunct="1">
                        <a:lnSpc>
                          <a:spcPts val="1500"/>
                        </a:lnSpc>
                        <a:spcAft>
                          <a:spcPts val="0"/>
                        </a:spcAft>
                        <a:buFont typeface="Wingdings" panose="05000000000000000000" pitchFamily="2" charset="2"/>
                        <a:buChar char="l"/>
                      </a:pPr>
                      <a:r>
                        <a:rPr kumimoji="1" lang="en-US" altLang="zh-CN"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C01-</a:t>
                      </a:r>
                      <a:r>
                        <a:rPr kumimoji="1" lang="zh-CN" altLang="en-US"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新增计量设备清单</a:t>
                      </a:r>
                      <a:endParaRPr kumimoji="1" lang="en-US" altLang="zh-CN"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endParaRPr>
                    </a:p>
                    <a:p>
                      <a:pPr marL="171450" indent="-171450" algn="l" defTabSz="914400" rtl="0" eaLnBrk="1" latinLnBrk="0" hangingPunct="1">
                        <a:lnSpc>
                          <a:spcPts val="1500"/>
                        </a:lnSpc>
                        <a:spcAft>
                          <a:spcPts val="0"/>
                        </a:spcAft>
                        <a:buFont typeface="Wingdings" panose="05000000000000000000" pitchFamily="2" charset="2"/>
                        <a:buChar char="l"/>
                      </a:pPr>
                      <a:r>
                        <a:rPr kumimoji="1" lang="en-US" altLang="zh-CN"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C04\S08-</a:t>
                      </a:r>
                      <a:r>
                        <a:rPr kumimoji="1" lang="zh-CN" altLang="en-US"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需要校准或维修的计量设备</a:t>
                      </a:r>
                      <a:endParaRPr kumimoji="1" lang="en-US" altLang="zh-CN"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endParaRPr>
                    </a:p>
                    <a:p>
                      <a:pPr marL="171450" indent="-171450" algn="l" defTabSz="914400" rtl="0" eaLnBrk="1" latinLnBrk="0" hangingPunct="1">
                        <a:lnSpc>
                          <a:spcPts val="1500"/>
                        </a:lnSpc>
                        <a:spcAft>
                          <a:spcPts val="0"/>
                        </a:spcAft>
                        <a:buFont typeface="Wingdings" panose="05000000000000000000" pitchFamily="2" charset="2"/>
                        <a:buChar char="l"/>
                      </a:pPr>
                      <a:r>
                        <a:rPr kumimoji="1" lang="zh-CN" altLang="en-US"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采购申请</a:t>
                      </a:r>
                      <a:endParaRPr kumimoji="1" lang="en-US" altLang="zh-CN"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endParaRPr>
                    </a:p>
                  </a:txBody>
                  <a:tcPr marL="68615" marR="6861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1"/>
                  </a:ext>
                </a:extLst>
              </a:tr>
            </a:tbl>
          </a:graphicData>
        </a:graphic>
      </p:graphicFrame>
      <p:graphicFrame>
        <p:nvGraphicFramePr>
          <p:cNvPr id="14" name="表格 13"/>
          <p:cNvGraphicFramePr>
            <a:graphicFrameLocks noGrp="1"/>
          </p:cNvGraphicFramePr>
          <p:nvPr/>
        </p:nvGraphicFramePr>
        <p:xfrm>
          <a:off x="6516688" y="2708275"/>
          <a:ext cx="2447925" cy="2673350"/>
        </p:xfrm>
        <a:graphic>
          <a:graphicData uri="http://schemas.openxmlformats.org/drawingml/2006/table">
            <a:tbl>
              <a:tblPr firstRow="1" bandRow="1">
                <a:tableStyleId>{5C22544A-7EE6-4342-B048-85BDC9FD1C3A}</a:tableStyleId>
              </a:tblPr>
              <a:tblGrid>
                <a:gridCol w="2447925">
                  <a:extLst>
                    <a:ext uri="{9D8B030D-6E8A-4147-A177-3AD203B41FA5}">
                      <a16:colId xmlns:a16="http://schemas.microsoft.com/office/drawing/2014/main" val="20000"/>
                    </a:ext>
                  </a:extLst>
                </a:gridCol>
              </a:tblGrid>
              <a:tr h="288041">
                <a:tc>
                  <a:txBody>
                    <a:bodyPr/>
                    <a:lstStyle/>
                    <a:p>
                      <a:r>
                        <a:rPr kumimoji="1" lang="zh-CN" altLang="en-US" sz="1000" b="1" kern="1200" dirty="0">
                          <a:solidFill>
                            <a:srgbClr val="0000FF"/>
                          </a:solidFill>
                          <a:latin typeface="宋体" panose="02010600030101010101" pitchFamily="2" charset="-122"/>
                          <a:ea typeface="宋体" panose="02010600030101010101" pitchFamily="2" charset="-122"/>
                          <a:cs typeface="Tahoma" panose="020B0604030504040204" pitchFamily="34" charset="0"/>
                        </a:rPr>
                        <a:t>期望的结果，输出到下一个过程</a:t>
                      </a:r>
                    </a:p>
                  </a:txBody>
                  <a:tcPr marL="91427" marR="91427" marT="45722" marB="4572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0"/>
                  </a:ext>
                </a:extLst>
              </a:tr>
              <a:tr h="2385309">
                <a:tc>
                  <a:txBody>
                    <a:bodyPr/>
                    <a:lstStyle/>
                    <a:p>
                      <a:pPr marL="171450" indent="-171450" algn="l" defTabSz="914400" rtl="0" eaLnBrk="1" latinLnBrk="0" hangingPunct="1">
                        <a:lnSpc>
                          <a:spcPts val="1500"/>
                        </a:lnSpc>
                        <a:spcAft>
                          <a:spcPts val="0"/>
                        </a:spcAft>
                        <a:buFont typeface="Wingdings" panose="05000000000000000000" pitchFamily="2" charset="2"/>
                        <a:buChar char="l"/>
                      </a:pPr>
                      <a:r>
                        <a:rPr kumimoji="1" lang="zh-CN" altLang="en-US"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合格的满足生产和检验试验需求的计量设备</a:t>
                      </a:r>
                      <a:r>
                        <a:rPr kumimoji="1" lang="en-US" altLang="zh-CN"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-C04</a:t>
                      </a:r>
                      <a:r>
                        <a:rPr kumimoji="1" lang="zh-CN" altLang="en-US"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a:t>
                      </a:r>
                      <a:r>
                        <a:rPr kumimoji="1" lang="en-US" altLang="zh-CN"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S08</a:t>
                      </a:r>
                      <a:r>
                        <a:rPr kumimoji="1" lang="zh-CN" altLang="en-US"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a:t>
                      </a:r>
                      <a:r>
                        <a:rPr kumimoji="1" lang="en-US" altLang="zh-CN"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S04</a:t>
                      </a:r>
                    </a:p>
                    <a:p>
                      <a:pPr marL="171450" indent="-171450" algn="l" defTabSz="914400" rtl="0" eaLnBrk="1" latinLnBrk="0" hangingPunct="1">
                        <a:lnSpc>
                          <a:spcPts val="1500"/>
                        </a:lnSpc>
                        <a:spcAft>
                          <a:spcPts val="0"/>
                        </a:spcAft>
                        <a:buFont typeface="Wingdings" panose="05000000000000000000" pitchFamily="2" charset="2"/>
                        <a:buChar char="l"/>
                      </a:pPr>
                      <a:r>
                        <a:rPr kumimoji="1" lang="zh-CN" altLang="en-US"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及时校准和维护修理的计量设备</a:t>
                      </a:r>
                      <a:r>
                        <a:rPr kumimoji="1" lang="en-US" altLang="zh-CN"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-C04</a:t>
                      </a:r>
                      <a:r>
                        <a:rPr kumimoji="1" lang="zh-CN" altLang="en-US"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a:t>
                      </a:r>
                      <a:r>
                        <a:rPr kumimoji="1" lang="en-US" altLang="zh-CN"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S08</a:t>
                      </a:r>
                      <a:r>
                        <a:rPr kumimoji="1" lang="zh-CN" altLang="en-US"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a:t>
                      </a:r>
                      <a:r>
                        <a:rPr kumimoji="1" lang="en-US" altLang="zh-CN"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S04</a:t>
                      </a:r>
                    </a:p>
                    <a:p>
                      <a:pPr marL="171450" marR="0" lvl="0" indent="-171450" algn="l" defTabSz="914400" rtl="0" eaLnBrk="1" fontAlgn="auto" latinLnBrk="0" hangingPunct="1">
                        <a:lnSpc>
                          <a:spcPts val="1500"/>
                        </a:lnSpc>
                        <a:spcBef>
                          <a:spcPts val="0"/>
                        </a:spcBef>
                        <a:spcAft>
                          <a:spcPts val="0"/>
                        </a:spcAft>
                        <a:buClrTx/>
                        <a:buSzTx/>
                        <a:buFont typeface="Wingdings" panose="05000000000000000000" pitchFamily="2" charset="2"/>
                        <a:buChar char="l"/>
                        <a:tabLst/>
                        <a:defRPr/>
                      </a:pPr>
                      <a:r>
                        <a:rPr lang="zh-TW" altLang="en-US" sz="1000" b="0" i="0" baseline="0" dirty="0">
                          <a:solidFill>
                            <a:sysClr val="windowText" lastClr="000000"/>
                          </a:solidFill>
                          <a:latin typeface="+mn-lt"/>
                          <a:ea typeface="+mn-ea"/>
                          <a:cs typeface="+mn-cs"/>
                        </a:rPr>
                        <a:t>计量器具周期检定、校准计划</a:t>
                      </a:r>
                      <a:endParaRPr kumimoji="1" lang="en-US" altLang="zh-CN"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endParaRPr>
                    </a:p>
                    <a:p>
                      <a:pPr marL="171450" marR="0" lvl="0" indent="-171450" algn="l" defTabSz="914400" rtl="0" eaLnBrk="1" fontAlgn="auto" latinLnBrk="0" hangingPunct="1">
                        <a:lnSpc>
                          <a:spcPts val="1500"/>
                        </a:lnSpc>
                        <a:spcBef>
                          <a:spcPts val="0"/>
                        </a:spcBef>
                        <a:spcAft>
                          <a:spcPts val="0"/>
                        </a:spcAft>
                        <a:buClrTx/>
                        <a:buSzTx/>
                        <a:buFont typeface="Wingdings" panose="05000000000000000000" pitchFamily="2" charset="2"/>
                        <a:buChar char="l"/>
                        <a:tabLst/>
                        <a:defRPr/>
                      </a:pPr>
                      <a:r>
                        <a:rPr kumimoji="1" lang="zh-CN" altLang="en-US"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校准报告</a:t>
                      </a:r>
                      <a:endParaRPr kumimoji="1" lang="en-US" altLang="zh-CN"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endParaRPr>
                    </a:p>
                    <a:p>
                      <a:pPr marL="171450" marR="0" lvl="0" indent="-171450" algn="l" defTabSz="914400" rtl="0" eaLnBrk="1" fontAlgn="auto" latinLnBrk="0" hangingPunct="1">
                        <a:lnSpc>
                          <a:spcPts val="1500"/>
                        </a:lnSpc>
                        <a:spcBef>
                          <a:spcPts val="0"/>
                        </a:spcBef>
                        <a:spcAft>
                          <a:spcPts val="0"/>
                        </a:spcAft>
                        <a:buClrTx/>
                        <a:buSzTx/>
                        <a:buFont typeface="Wingdings" panose="05000000000000000000" pitchFamily="2" charset="2"/>
                        <a:buChar char="l"/>
                        <a:tabLst/>
                        <a:defRPr/>
                      </a:pPr>
                      <a:r>
                        <a:rPr kumimoji="1" lang="zh-CN" altLang="en-US"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计量设备台帐</a:t>
                      </a:r>
                      <a:endParaRPr kumimoji="1" lang="en-US" altLang="zh-CN"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endParaRPr>
                    </a:p>
                    <a:p>
                      <a:pPr marL="171450" marR="0" lvl="0" indent="-171450" algn="l" defTabSz="914400" rtl="0" eaLnBrk="1" fontAlgn="auto" latinLnBrk="0" hangingPunct="1">
                        <a:lnSpc>
                          <a:spcPts val="1500"/>
                        </a:lnSpc>
                        <a:spcBef>
                          <a:spcPts val="0"/>
                        </a:spcBef>
                        <a:spcAft>
                          <a:spcPts val="0"/>
                        </a:spcAft>
                        <a:buClrTx/>
                        <a:buSzTx/>
                        <a:buFont typeface="Wingdings" panose="05000000000000000000" pitchFamily="2" charset="2"/>
                        <a:buChar char="l"/>
                        <a:tabLst/>
                        <a:defRPr/>
                      </a:pPr>
                      <a:r>
                        <a:rPr kumimoji="1" lang="en-US" altLang="zh-CN"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MSA</a:t>
                      </a:r>
                      <a:r>
                        <a:rPr kumimoji="1" lang="zh-CN" altLang="en-US"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报告</a:t>
                      </a:r>
                      <a:endParaRPr kumimoji="1" lang="en-US" altLang="zh-CN"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endParaRPr>
                    </a:p>
                  </a:txBody>
                  <a:tcPr marL="91427" marR="91427" marT="45722" marB="4572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1"/>
                  </a:ext>
                </a:extLst>
              </a:tr>
            </a:tbl>
          </a:graphicData>
        </a:graphic>
      </p:graphicFrame>
      <p:graphicFrame>
        <p:nvGraphicFramePr>
          <p:cNvPr id="15" name="表格 14"/>
          <p:cNvGraphicFramePr>
            <a:graphicFrameLocks noGrp="1"/>
          </p:cNvGraphicFramePr>
          <p:nvPr/>
        </p:nvGraphicFramePr>
        <p:xfrm>
          <a:off x="179388" y="4941888"/>
          <a:ext cx="2447925" cy="1655762"/>
        </p:xfrm>
        <a:graphic>
          <a:graphicData uri="http://schemas.openxmlformats.org/drawingml/2006/table">
            <a:tbl>
              <a:tblPr firstRow="1" bandRow="1">
                <a:tableStyleId>{5C22544A-7EE6-4342-B048-85BDC9FD1C3A}</a:tableStyleId>
              </a:tblPr>
              <a:tblGrid>
                <a:gridCol w="2447925">
                  <a:extLst>
                    <a:ext uri="{9D8B030D-6E8A-4147-A177-3AD203B41FA5}">
                      <a16:colId xmlns:a16="http://schemas.microsoft.com/office/drawing/2014/main" val="20000"/>
                    </a:ext>
                  </a:extLst>
                </a:gridCol>
              </a:tblGrid>
              <a:tr h="267354">
                <a:tc>
                  <a:txBody>
                    <a:bodyPr/>
                    <a:lstStyle/>
                    <a:p>
                      <a:r>
                        <a:rPr kumimoji="1" lang="zh-CN" altLang="en-US" sz="1000" b="1" kern="1200" dirty="0">
                          <a:solidFill>
                            <a:srgbClr val="0000FF"/>
                          </a:solidFill>
                          <a:latin typeface="宋体" panose="02010600030101010101" pitchFamily="2" charset="-122"/>
                          <a:ea typeface="宋体" panose="02010600030101010101" pitchFamily="2" charset="-122"/>
                          <a:cs typeface="Tahoma" panose="020B0604030504040204" pitchFamily="34" charset="0"/>
                        </a:rPr>
                        <a:t>如何做？（程序、方法、标准、法规）</a:t>
                      </a:r>
                    </a:p>
                  </a:txBody>
                  <a:tcPr marL="91427" marR="91427" marT="45708" marB="4570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0"/>
                  </a:ext>
                </a:extLst>
              </a:tr>
              <a:tr h="1388408">
                <a:tc>
                  <a:txBody>
                    <a:bodyPr/>
                    <a:lstStyle/>
                    <a:p>
                      <a:pPr marL="171450" indent="-171450" algn="l" defTabSz="914400" rtl="0" eaLnBrk="1" latinLnBrk="0" hangingPunct="1">
                        <a:spcAft>
                          <a:spcPts val="0"/>
                        </a:spcAft>
                        <a:buFont typeface="Wingdings" panose="05000000000000000000" pitchFamily="2" charset="2"/>
                        <a:buChar char="l"/>
                      </a:pPr>
                      <a:r>
                        <a:rPr kumimoji="1" lang="zh-CN" altLang="en-US" sz="1000" kern="1200" dirty="0">
                          <a:solidFill>
                            <a:schemeClr val="tx1"/>
                          </a:solidFill>
                          <a:latin typeface="宋体" panose="02010600030101010101" pitchFamily="2" charset="-122"/>
                          <a:ea typeface="宋体" panose="02010600030101010101" pitchFamily="2" charset="-122"/>
                          <a:cs typeface="+mn-cs"/>
                        </a:rPr>
                        <a:t>监视和测量设备控制程序</a:t>
                      </a:r>
                      <a:endParaRPr kumimoji="1" lang="en-US" altLang="zh-CN" sz="1000" kern="1200" dirty="0">
                        <a:solidFill>
                          <a:schemeClr val="tx1"/>
                        </a:solidFill>
                        <a:latin typeface="宋体" panose="02010600030101010101" pitchFamily="2" charset="-122"/>
                        <a:ea typeface="宋体" panose="02010600030101010101" pitchFamily="2" charset="-122"/>
                        <a:cs typeface="+mn-cs"/>
                      </a:endParaRPr>
                    </a:p>
                    <a:p>
                      <a:pPr marL="171450" indent="-171450" algn="l" defTabSz="914400" rtl="0" eaLnBrk="1" latinLnBrk="0" hangingPunct="1">
                        <a:spcAft>
                          <a:spcPts val="0"/>
                        </a:spcAft>
                        <a:buFont typeface="Wingdings" panose="05000000000000000000" pitchFamily="2" charset="2"/>
                        <a:buChar char="l"/>
                      </a:pPr>
                      <a:r>
                        <a:rPr kumimoji="1" lang="zh-CN" altLang="en-US" sz="1000" kern="1200" dirty="0">
                          <a:solidFill>
                            <a:schemeClr val="tx1"/>
                          </a:solidFill>
                          <a:latin typeface="宋体" panose="02010600030101010101" pitchFamily="2" charset="-122"/>
                          <a:ea typeface="宋体" panose="02010600030101010101" pitchFamily="2" charset="-122"/>
                          <a:cs typeface="+mn-cs"/>
                        </a:rPr>
                        <a:t>检定规程</a:t>
                      </a:r>
                      <a:endParaRPr kumimoji="1" lang="en-US" altLang="zh-CN" sz="1000" kern="1200" dirty="0">
                        <a:solidFill>
                          <a:schemeClr val="tx1"/>
                        </a:solidFill>
                        <a:latin typeface="宋体" panose="02010600030101010101" pitchFamily="2" charset="-122"/>
                        <a:ea typeface="宋体" panose="02010600030101010101" pitchFamily="2" charset="-122"/>
                        <a:cs typeface="+mn-cs"/>
                      </a:endParaRPr>
                    </a:p>
                    <a:p>
                      <a:pPr marL="171450" indent="-171450" algn="l" defTabSz="914400" rtl="0" eaLnBrk="1" latinLnBrk="0" hangingPunct="1">
                        <a:spcAft>
                          <a:spcPts val="0"/>
                        </a:spcAft>
                        <a:buFont typeface="Wingdings" panose="05000000000000000000" pitchFamily="2" charset="2"/>
                        <a:buChar char="l"/>
                      </a:pPr>
                      <a:r>
                        <a:rPr kumimoji="1" lang="zh-CN" altLang="en-US" sz="1000" kern="1200" dirty="0">
                          <a:solidFill>
                            <a:schemeClr val="tx1"/>
                          </a:solidFill>
                          <a:latin typeface="宋体" panose="02010600030101010101" pitchFamily="2" charset="-122"/>
                          <a:ea typeface="宋体" panose="02010600030101010101" pitchFamily="2" charset="-122"/>
                          <a:cs typeface="+mn-cs"/>
                        </a:rPr>
                        <a:t>量具检修规程</a:t>
                      </a:r>
                      <a:endParaRPr kumimoji="1" lang="en-US" altLang="zh-CN" sz="1000" kern="1200" dirty="0">
                        <a:solidFill>
                          <a:schemeClr val="tx1"/>
                        </a:solidFill>
                        <a:latin typeface="宋体" panose="02010600030101010101" pitchFamily="2" charset="-122"/>
                        <a:ea typeface="宋体" panose="02010600030101010101" pitchFamily="2" charset="-122"/>
                        <a:cs typeface="+mn-cs"/>
                      </a:endParaRPr>
                    </a:p>
                    <a:p>
                      <a:pPr marL="171450" indent="-171450" algn="l" defTabSz="914400" rtl="0" eaLnBrk="1" latinLnBrk="0" hangingPunct="1">
                        <a:spcAft>
                          <a:spcPts val="0"/>
                        </a:spcAft>
                        <a:buFont typeface="Wingdings" panose="05000000000000000000" pitchFamily="2" charset="2"/>
                        <a:buChar char="l"/>
                      </a:pPr>
                      <a:r>
                        <a:rPr kumimoji="1" lang="zh-CN" altLang="en-US" sz="1000" kern="1200" dirty="0">
                          <a:solidFill>
                            <a:schemeClr val="tx1"/>
                          </a:solidFill>
                          <a:latin typeface="宋体" panose="02010600030101010101" pitchFamily="2" charset="-122"/>
                          <a:ea typeface="宋体" panose="02010600030101010101" pitchFamily="2" charset="-122"/>
                          <a:cs typeface="+mn-cs"/>
                        </a:rPr>
                        <a:t>量具使用保养规程</a:t>
                      </a:r>
                      <a:endParaRPr kumimoji="1" lang="en-US" altLang="zh-CN" sz="1000" kern="1200" dirty="0">
                        <a:solidFill>
                          <a:schemeClr val="tx1"/>
                        </a:solidFill>
                        <a:latin typeface="宋体" panose="02010600030101010101" pitchFamily="2" charset="-122"/>
                        <a:ea typeface="宋体" panose="02010600030101010101" pitchFamily="2" charset="-122"/>
                        <a:cs typeface="+mn-cs"/>
                      </a:endParaRPr>
                    </a:p>
                  </a:txBody>
                  <a:tcPr marL="91427" marR="91427" marT="45708" marB="4570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1"/>
                  </a:ext>
                </a:extLst>
              </a:tr>
            </a:tbl>
          </a:graphicData>
        </a:graphic>
      </p:graphicFrame>
      <p:graphicFrame>
        <p:nvGraphicFramePr>
          <p:cNvPr id="16" name="表格 15"/>
          <p:cNvGraphicFramePr>
            <a:graphicFrameLocks noGrp="1"/>
          </p:cNvGraphicFramePr>
          <p:nvPr/>
        </p:nvGraphicFramePr>
        <p:xfrm>
          <a:off x="6523038" y="5445125"/>
          <a:ext cx="2449512" cy="1152525"/>
        </p:xfrm>
        <a:graphic>
          <a:graphicData uri="http://schemas.openxmlformats.org/drawingml/2006/table">
            <a:tbl>
              <a:tblPr firstRow="1" bandRow="1">
                <a:tableStyleId>{5C22544A-7EE6-4342-B048-85BDC9FD1C3A}</a:tableStyleId>
              </a:tblPr>
              <a:tblGrid>
                <a:gridCol w="2449512">
                  <a:extLst>
                    <a:ext uri="{9D8B030D-6E8A-4147-A177-3AD203B41FA5}">
                      <a16:colId xmlns:a16="http://schemas.microsoft.com/office/drawing/2014/main" val="20000"/>
                    </a:ext>
                  </a:extLst>
                </a:gridCol>
              </a:tblGrid>
              <a:tr h="284213">
                <a:tc>
                  <a:txBody>
                    <a:bodyPr/>
                    <a:lstStyle/>
                    <a:p>
                      <a:pPr eaLnBrk="1" hangingPunct="1">
                        <a:spcBef>
                          <a:spcPct val="0"/>
                        </a:spcBef>
                        <a:buClrTx/>
                        <a:buSzTx/>
                        <a:buFontTx/>
                        <a:buNone/>
                      </a:pPr>
                      <a:r>
                        <a:rPr lang="zh-CN" altLang="en-US" sz="1000" b="1" dirty="0">
                          <a:solidFill>
                            <a:schemeClr val="tx1"/>
                          </a:solidFill>
                          <a:latin typeface="宋体" panose="02010600030101010101" pitchFamily="2" charset="-122"/>
                          <a:ea typeface="宋体" panose="02010600030101010101" pitchFamily="2" charset="-122"/>
                          <a:cs typeface="Tahoma" panose="020B0604030504040204" pitchFamily="34" charset="0"/>
                        </a:rPr>
                        <a:t>如何测量？（绩效指标）</a:t>
                      </a:r>
                      <a:endParaRPr lang="en-US" altLang="zh-CN" sz="1000" b="1" dirty="0">
                        <a:solidFill>
                          <a:schemeClr val="tx1"/>
                        </a:solidFill>
                        <a:latin typeface="宋体" panose="02010600030101010101" pitchFamily="2" charset="-122"/>
                        <a:ea typeface="宋体" panose="02010600030101010101" pitchFamily="2" charset="-122"/>
                        <a:cs typeface="Tahoma" panose="020B0604030504040204" pitchFamily="34" charset="0"/>
                      </a:endParaRPr>
                    </a:p>
                  </a:txBody>
                  <a:tcPr marL="91486" marR="91486" marT="45736" marB="4573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0"/>
                  </a:ext>
                </a:extLst>
              </a:tr>
              <a:tr h="868312">
                <a:tc>
                  <a:txBody>
                    <a:bodyPr/>
                    <a:lstStyle/>
                    <a:p>
                      <a:pPr marL="171450" indent="-171450" algn="l" defTabSz="914400" rtl="0" eaLnBrk="1" latinLnBrk="0" hangingPunct="1">
                        <a:spcAft>
                          <a:spcPts val="0"/>
                        </a:spcAft>
                        <a:buFont typeface="Wingdings" panose="05000000000000000000" pitchFamily="2" charset="2"/>
                        <a:buChar char="l"/>
                      </a:pPr>
                      <a:r>
                        <a:rPr kumimoji="1" lang="zh-CN" altLang="en-US" sz="1000" kern="100" dirty="0">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计量设备按时校准率</a:t>
                      </a:r>
                      <a:endParaRPr kumimoji="1" lang="zh-CN" altLang="zh-CN" sz="1000" kern="100" dirty="0">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endParaRPr>
                    </a:p>
                  </a:txBody>
                  <a:tcPr marL="91486" marR="91486" marT="45736" marB="4573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1"/>
                  </a:ext>
                </a:extLst>
              </a:tr>
            </a:tbl>
          </a:graphicData>
        </a:graphic>
      </p:graphicFrame>
      <p:graphicFrame>
        <p:nvGraphicFramePr>
          <p:cNvPr id="17" name="表格 16"/>
          <p:cNvGraphicFramePr>
            <a:graphicFrameLocks noGrp="1"/>
          </p:cNvGraphicFramePr>
          <p:nvPr/>
        </p:nvGraphicFramePr>
        <p:xfrm>
          <a:off x="3132138" y="1412875"/>
          <a:ext cx="2954337" cy="2408238"/>
        </p:xfrm>
        <a:graphic>
          <a:graphicData uri="http://schemas.openxmlformats.org/drawingml/2006/table">
            <a:tbl>
              <a:tblPr firstRow="1" bandRow="1">
                <a:tableStyleId>{5C22544A-7EE6-4342-B048-85BDC9FD1C3A}</a:tableStyleId>
              </a:tblPr>
              <a:tblGrid>
                <a:gridCol w="2954337">
                  <a:extLst>
                    <a:ext uri="{9D8B030D-6E8A-4147-A177-3AD203B41FA5}">
                      <a16:colId xmlns:a16="http://schemas.microsoft.com/office/drawing/2014/main" val="20000"/>
                    </a:ext>
                  </a:extLst>
                </a:gridCol>
              </a:tblGrid>
              <a:tr h="243891">
                <a:tc>
                  <a:txBody>
                    <a:bodyPr/>
                    <a:lstStyle/>
                    <a:p>
                      <a:pPr algn="l"/>
                      <a:r>
                        <a:rPr kumimoji="1" lang="zh-CN" altLang="en-US" sz="1000" b="1" kern="1200" dirty="0">
                          <a:solidFill>
                            <a:srgbClr val="0000FF"/>
                          </a:solidFill>
                          <a:latin typeface="宋体" panose="02010600030101010101" pitchFamily="2" charset="-122"/>
                          <a:ea typeface="宋体" panose="02010600030101010101" pitchFamily="2" charset="-122"/>
                          <a:cs typeface="Tahoma" panose="020B0604030504040204" pitchFamily="34" charset="0"/>
                        </a:rPr>
                        <a:t>过程的风险</a:t>
                      </a:r>
                    </a:p>
                  </a:txBody>
                  <a:tcPr marL="91448" marR="91448" marT="45730" marB="4573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0"/>
                  </a:ext>
                </a:extLst>
              </a:tr>
              <a:tr h="2164347">
                <a:tc>
                  <a:txBody>
                    <a:bodyPr/>
                    <a:lstStyle/>
                    <a:p>
                      <a:pPr marL="171450" indent="-171450">
                        <a:buFont typeface="Wingdings" panose="05000000000000000000" pitchFamily="2" charset="2"/>
                        <a:buChar char="l"/>
                      </a:pPr>
                      <a:r>
                        <a:rPr lang="zh-CN" altLang="en-US" sz="1000" dirty="0">
                          <a:solidFill>
                            <a:schemeClr val="tx1"/>
                          </a:solidFill>
                          <a:latin typeface="宋体" panose="02010600030101010101" pitchFamily="2" charset="-122"/>
                          <a:ea typeface="宋体" panose="02010600030101010101" pitchFamily="2" charset="-122"/>
                        </a:rPr>
                        <a:t>计量设备数量不够</a:t>
                      </a:r>
                      <a:endParaRPr lang="en-US" altLang="zh-CN" sz="1000" dirty="0">
                        <a:solidFill>
                          <a:schemeClr val="tx1"/>
                        </a:solidFill>
                        <a:latin typeface="宋体" panose="02010600030101010101" pitchFamily="2" charset="-122"/>
                        <a:ea typeface="宋体" panose="02010600030101010101" pitchFamily="2" charset="-122"/>
                      </a:endParaRPr>
                    </a:p>
                    <a:p>
                      <a:pPr marL="171450" indent="-171450">
                        <a:buFont typeface="Wingdings" panose="05000000000000000000" pitchFamily="2" charset="2"/>
                        <a:buChar char="l"/>
                      </a:pPr>
                      <a:r>
                        <a:rPr lang="zh-CN" altLang="en-US" sz="1000" dirty="0">
                          <a:solidFill>
                            <a:schemeClr val="tx1"/>
                          </a:solidFill>
                          <a:latin typeface="宋体" panose="02010600030101010101" pitchFamily="2" charset="-122"/>
                          <a:ea typeface="宋体" panose="02010600030101010101" pitchFamily="2" charset="-122"/>
                        </a:rPr>
                        <a:t>计量设备没有按期校准</a:t>
                      </a:r>
                      <a:endParaRPr lang="en-US" altLang="zh-CN" sz="1000" dirty="0">
                        <a:solidFill>
                          <a:schemeClr val="tx1"/>
                        </a:solidFill>
                        <a:latin typeface="宋体" panose="02010600030101010101" pitchFamily="2" charset="-122"/>
                        <a:ea typeface="宋体" panose="02010600030101010101" pitchFamily="2" charset="-122"/>
                      </a:endParaRPr>
                    </a:p>
                    <a:p>
                      <a:pPr marL="171450" indent="-171450">
                        <a:buFont typeface="Wingdings" panose="05000000000000000000" pitchFamily="2" charset="2"/>
                        <a:buChar char="l"/>
                      </a:pPr>
                      <a:r>
                        <a:rPr lang="zh-CN" altLang="en-US" sz="1000" dirty="0">
                          <a:solidFill>
                            <a:schemeClr val="tx1"/>
                          </a:solidFill>
                          <a:latin typeface="宋体" panose="02010600030101010101" pitchFamily="2" charset="-122"/>
                          <a:ea typeface="宋体" panose="02010600030101010101" pitchFamily="2" charset="-122"/>
                        </a:rPr>
                        <a:t>计量设备校准计划安排不当，导致未到期就失准</a:t>
                      </a:r>
                      <a:endParaRPr lang="en-US" altLang="zh-CN" sz="1000" dirty="0">
                        <a:solidFill>
                          <a:schemeClr val="tx1"/>
                        </a:solidFill>
                        <a:latin typeface="宋体" panose="02010600030101010101" pitchFamily="2" charset="-122"/>
                        <a:ea typeface="宋体" panose="02010600030101010101" pitchFamily="2" charset="-122"/>
                      </a:endParaRPr>
                    </a:p>
                    <a:p>
                      <a:pPr marL="171450" indent="-171450">
                        <a:buFont typeface="Wingdings" panose="05000000000000000000" pitchFamily="2" charset="2"/>
                        <a:buChar char="l"/>
                      </a:pPr>
                      <a:r>
                        <a:rPr lang="zh-CN" altLang="en-US" sz="1000" dirty="0">
                          <a:solidFill>
                            <a:schemeClr val="tx1"/>
                          </a:solidFill>
                          <a:latin typeface="宋体" panose="02010600030101010101" pitchFamily="2" charset="-122"/>
                          <a:ea typeface="宋体" panose="02010600030101010101" pitchFamily="2" charset="-122"/>
                        </a:rPr>
                        <a:t>计量设备使用不当导致提前失效</a:t>
                      </a:r>
                      <a:endParaRPr lang="en-US" altLang="zh-CN" sz="1000" dirty="0">
                        <a:solidFill>
                          <a:schemeClr val="tx1"/>
                        </a:solidFill>
                        <a:latin typeface="宋体" panose="02010600030101010101" pitchFamily="2" charset="-122"/>
                        <a:ea typeface="宋体" panose="02010600030101010101" pitchFamily="2" charset="-122"/>
                      </a:endParaRPr>
                    </a:p>
                    <a:p>
                      <a:pPr marL="171450" indent="-171450">
                        <a:buFont typeface="Wingdings" panose="05000000000000000000" pitchFamily="2" charset="2"/>
                        <a:buChar char="l"/>
                      </a:pPr>
                      <a:r>
                        <a:rPr lang="zh-CN" altLang="en-US" sz="1000" dirty="0">
                          <a:solidFill>
                            <a:schemeClr val="tx1"/>
                          </a:solidFill>
                          <a:latin typeface="宋体" panose="02010600030101010101" pitchFamily="2" charset="-122"/>
                          <a:ea typeface="宋体" panose="02010600030101010101" pitchFamily="2" charset="-122"/>
                        </a:rPr>
                        <a:t>关键特性的测量系统误差没有分析</a:t>
                      </a:r>
                      <a:endParaRPr lang="en-US" altLang="zh-CN" sz="1000" dirty="0">
                        <a:solidFill>
                          <a:schemeClr val="tx1"/>
                        </a:solidFill>
                        <a:latin typeface="宋体" panose="02010600030101010101" pitchFamily="2" charset="-122"/>
                        <a:ea typeface="宋体" panose="02010600030101010101" pitchFamily="2" charset="-122"/>
                      </a:endParaRPr>
                    </a:p>
                    <a:p>
                      <a:pPr marL="171450" indent="-171450">
                        <a:buFont typeface="Wingdings" panose="05000000000000000000" pitchFamily="2" charset="2"/>
                        <a:buChar char="l"/>
                      </a:pPr>
                      <a:r>
                        <a:rPr lang="zh-CN" altLang="en-US" sz="1000" dirty="0">
                          <a:solidFill>
                            <a:schemeClr val="tx1"/>
                          </a:solidFill>
                          <a:latin typeface="宋体" panose="02010600030101010101" pitchFamily="2" charset="-122"/>
                          <a:ea typeface="宋体" panose="02010600030101010101" pitchFamily="2" charset="-122"/>
                        </a:rPr>
                        <a:t>内校人员技能不足</a:t>
                      </a:r>
                      <a:endParaRPr lang="en-US" altLang="zh-CN" sz="1000" dirty="0">
                        <a:solidFill>
                          <a:schemeClr val="tx1"/>
                        </a:solidFill>
                        <a:latin typeface="宋体" panose="02010600030101010101" pitchFamily="2" charset="-122"/>
                        <a:ea typeface="宋体" panose="02010600030101010101" pitchFamily="2" charset="-122"/>
                      </a:endParaRPr>
                    </a:p>
                  </a:txBody>
                  <a:tcPr marL="91448" marR="91448" marT="45730" marB="4573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1"/>
                  </a:ext>
                </a:extLst>
              </a:tr>
            </a:tbl>
          </a:graphicData>
        </a:graphic>
      </p:graphicFrame>
      <p:graphicFrame>
        <p:nvGraphicFramePr>
          <p:cNvPr id="18" name="表格 17"/>
          <p:cNvGraphicFramePr>
            <a:graphicFrameLocks noGrp="1"/>
          </p:cNvGraphicFramePr>
          <p:nvPr/>
        </p:nvGraphicFramePr>
        <p:xfrm>
          <a:off x="3170238" y="3933825"/>
          <a:ext cx="2919412" cy="2630488"/>
        </p:xfrm>
        <a:graphic>
          <a:graphicData uri="http://schemas.openxmlformats.org/drawingml/2006/table">
            <a:tbl>
              <a:tblPr firstRow="1" bandRow="1">
                <a:tableStyleId>{5C22544A-7EE6-4342-B048-85BDC9FD1C3A}</a:tableStyleId>
              </a:tblPr>
              <a:tblGrid>
                <a:gridCol w="2919412">
                  <a:extLst>
                    <a:ext uri="{9D8B030D-6E8A-4147-A177-3AD203B41FA5}">
                      <a16:colId xmlns:a16="http://schemas.microsoft.com/office/drawing/2014/main" val="20000"/>
                    </a:ext>
                  </a:extLst>
                </a:gridCol>
              </a:tblGrid>
              <a:tr h="243814">
                <a:tc>
                  <a:txBody>
                    <a:bodyPr/>
                    <a:lstStyle/>
                    <a:p>
                      <a:r>
                        <a:rPr kumimoji="1" lang="zh-CN" altLang="en-US" sz="1000" b="1" kern="1200" dirty="0">
                          <a:solidFill>
                            <a:srgbClr val="0000FF"/>
                          </a:solidFill>
                          <a:latin typeface="宋体" panose="02010600030101010101" pitchFamily="2" charset="-122"/>
                          <a:ea typeface="宋体" panose="02010600030101010101" pitchFamily="2" charset="-122"/>
                          <a:cs typeface="Tahoma" panose="020B0604030504040204" pitchFamily="34" charset="0"/>
                        </a:rPr>
                        <a:t>过程的关键活动</a:t>
                      </a:r>
                    </a:p>
                  </a:txBody>
                  <a:tcPr marL="91457" marR="91457" marT="45707" marB="4570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CFFFF"/>
                    </a:solidFill>
                  </a:tcPr>
                </a:tc>
                <a:extLst>
                  <a:ext uri="{0D108BD9-81ED-4DB2-BD59-A6C34878D82A}">
                    <a16:rowId xmlns:a16="http://schemas.microsoft.com/office/drawing/2014/main" val="10000"/>
                  </a:ext>
                </a:extLst>
              </a:tr>
              <a:tr h="2386674">
                <a:tc>
                  <a:txBody>
                    <a:bodyPr/>
                    <a:lstStyle/>
                    <a:p>
                      <a:pPr marL="171450" indent="-171450" algn="l">
                        <a:buFont typeface="Wingdings" panose="05000000000000000000" pitchFamily="2" charset="2"/>
                        <a:buChar char="l"/>
                      </a:pPr>
                      <a:r>
                        <a:rPr kumimoji="1" lang="zh-CN" altLang="en-US" sz="1000" kern="1200" dirty="0">
                          <a:solidFill>
                            <a:schemeClr val="tx1"/>
                          </a:solidFill>
                          <a:latin typeface="宋体" panose="02010600030101010101" pitchFamily="2" charset="-122"/>
                          <a:ea typeface="宋体" panose="02010600030101010101" pitchFamily="2" charset="-122"/>
                          <a:cs typeface="+mn-cs"/>
                        </a:rPr>
                        <a:t>采购申请</a:t>
                      </a:r>
                      <a:endParaRPr kumimoji="1" lang="en-US" altLang="zh-CN" sz="1000" kern="1200" dirty="0">
                        <a:solidFill>
                          <a:schemeClr val="tx1"/>
                        </a:solidFill>
                        <a:latin typeface="宋体" panose="02010600030101010101" pitchFamily="2" charset="-122"/>
                        <a:ea typeface="宋体" panose="02010600030101010101" pitchFamily="2" charset="-122"/>
                        <a:cs typeface="+mn-cs"/>
                      </a:endParaRPr>
                    </a:p>
                    <a:p>
                      <a:pPr marL="171450" indent="-171450" algn="l">
                        <a:buFont typeface="Wingdings" panose="05000000000000000000" pitchFamily="2" charset="2"/>
                        <a:buChar char="l"/>
                      </a:pPr>
                      <a:r>
                        <a:rPr kumimoji="1" lang="zh-CN" altLang="en-US" sz="1000" kern="1200" dirty="0">
                          <a:solidFill>
                            <a:schemeClr val="tx1"/>
                          </a:solidFill>
                          <a:latin typeface="宋体" panose="02010600030101010101" pitchFamily="2" charset="-122"/>
                          <a:ea typeface="宋体" panose="02010600030101010101" pitchFamily="2" charset="-122"/>
                          <a:cs typeface="+mn-cs"/>
                        </a:rPr>
                        <a:t>检具设计、制造与验证</a:t>
                      </a:r>
                      <a:endParaRPr kumimoji="1" lang="en-US" altLang="zh-CN" sz="1000" kern="1200" dirty="0">
                        <a:solidFill>
                          <a:schemeClr val="tx1"/>
                        </a:solidFill>
                        <a:latin typeface="宋体" panose="02010600030101010101" pitchFamily="2" charset="-122"/>
                        <a:ea typeface="宋体" panose="02010600030101010101" pitchFamily="2" charset="-122"/>
                        <a:cs typeface="+mn-cs"/>
                      </a:endParaRPr>
                    </a:p>
                    <a:p>
                      <a:pPr marL="171450" indent="-171450" algn="l">
                        <a:buFont typeface="Wingdings" panose="05000000000000000000" pitchFamily="2" charset="2"/>
                        <a:buChar char="l"/>
                      </a:pPr>
                      <a:r>
                        <a:rPr kumimoji="1" lang="zh-CN" altLang="en-US" sz="1000" kern="1200" dirty="0">
                          <a:solidFill>
                            <a:schemeClr val="tx1"/>
                          </a:solidFill>
                          <a:latin typeface="宋体" panose="02010600030101010101" pitchFamily="2" charset="-122"/>
                          <a:ea typeface="宋体" panose="02010600030101010101" pitchFamily="2" charset="-122"/>
                          <a:cs typeface="+mn-cs"/>
                        </a:rPr>
                        <a:t>计量设备归档</a:t>
                      </a:r>
                      <a:endParaRPr kumimoji="1" lang="en-US" altLang="zh-CN" sz="1000" kern="1200" dirty="0">
                        <a:solidFill>
                          <a:schemeClr val="tx1"/>
                        </a:solidFill>
                        <a:latin typeface="宋体" panose="02010600030101010101" pitchFamily="2" charset="-122"/>
                        <a:ea typeface="宋体" panose="02010600030101010101" pitchFamily="2" charset="-122"/>
                        <a:cs typeface="+mn-cs"/>
                      </a:endParaRPr>
                    </a:p>
                    <a:p>
                      <a:pPr marL="171450" indent="-171450" algn="l">
                        <a:buFont typeface="Wingdings" panose="05000000000000000000" pitchFamily="2" charset="2"/>
                        <a:buChar char="l"/>
                      </a:pPr>
                      <a:r>
                        <a:rPr kumimoji="1" lang="zh-CN" altLang="en-US" sz="1000" kern="1200" dirty="0">
                          <a:solidFill>
                            <a:schemeClr val="tx1"/>
                          </a:solidFill>
                          <a:latin typeface="宋体" panose="02010600030101010101" pitchFamily="2" charset="-122"/>
                          <a:ea typeface="宋体" panose="02010600030101010101" pitchFamily="2" charset="-122"/>
                          <a:cs typeface="+mn-cs"/>
                        </a:rPr>
                        <a:t>计量设备精度验证</a:t>
                      </a:r>
                      <a:endParaRPr kumimoji="1" lang="en-US" altLang="zh-CN" sz="1000" kern="1200" dirty="0">
                        <a:solidFill>
                          <a:schemeClr val="tx1"/>
                        </a:solidFill>
                        <a:latin typeface="宋体" panose="02010600030101010101" pitchFamily="2" charset="-122"/>
                        <a:ea typeface="宋体" panose="02010600030101010101" pitchFamily="2" charset="-122"/>
                        <a:cs typeface="+mn-cs"/>
                      </a:endParaRPr>
                    </a:p>
                    <a:p>
                      <a:pPr marL="171450" indent="-171450" algn="l">
                        <a:buFont typeface="Wingdings" panose="05000000000000000000" pitchFamily="2" charset="2"/>
                        <a:buChar char="l"/>
                      </a:pPr>
                      <a:r>
                        <a:rPr kumimoji="1" lang="zh-CN" altLang="en-US" sz="1000" kern="1200" dirty="0">
                          <a:solidFill>
                            <a:schemeClr val="tx1"/>
                          </a:solidFill>
                          <a:latin typeface="宋体" panose="02010600030101010101" pitchFamily="2" charset="-122"/>
                          <a:ea typeface="宋体" panose="02010600030101010101" pitchFamily="2" charset="-122"/>
                          <a:cs typeface="+mn-cs"/>
                        </a:rPr>
                        <a:t>测量系统分析</a:t>
                      </a:r>
                      <a:endParaRPr kumimoji="1" lang="en-US" altLang="zh-CN" sz="1000" kern="1200" dirty="0">
                        <a:solidFill>
                          <a:schemeClr val="tx1"/>
                        </a:solidFill>
                        <a:latin typeface="宋体" panose="02010600030101010101" pitchFamily="2" charset="-122"/>
                        <a:ea typeface="宋体" panose="02010600030101010101" pitchFamily="2" charset="-122"/>
                        <a:cs typeface="+mn-cs"/>
                      </a:endParaRPr>
                    </a:p>
                    <a:p>
                      <a:pPr marL="171450" indent="-171450" algn="l">
                        <a:buFont typeface="Wingdings" panose="05000000000000000000" pitchFamily="2" charset="2"/>
                        <a:buChar char="l"/>
                      </a:pPr>
                      <a:r>
                        <a:rPr kumimoji="1" lang="zh-CN" altLang="en-US" sz="1000" kern="1200" dirty="0">
                          <a:solidFill>
                            <a:schemeClr val="tx1"/>
                          </a:solidFill>
                          <a:latin typeface="宋体" panose="02010600030101010101" pitchFamily="2" charset="-122"/>
                          <a:ea typeface="宋体" panose="02010600030101010101" pitchFamily="2" charset="-122"/>
                          <a:cs typeface="+mn-cs"/>
                        </a:rPr>
                        <a:t>周期校准</a:t>
                      </a:r>
                      <a:endParaRPr kumimoji="1" lang="en-US" altLang="zh-CN" sz="1000" kern="1200" dirty="0">
                        <a:solidFill>
                          <a:schemeClr val="tx1"/>
                        </a:solidFill>
                        <a:latin typeface="宋体" panose="02010600030101010101" pitchFamily="2" charset="-122"/>
                        <a:ea typeface="宋体" panose="02010600030101010101" pitchFamily="2" charset="-122"/>
                        <a:cs typeface="+mn-cs"/>
                      </a:endParaRPr>
                    </a:p>
                    <a:p>
                      <a:pPr marL="171450" indent="-171450" algn="l">
                        <a:buFont typeface="Wingdings" panose="05000000000000000000" pitchFamily="2" charset="2"/>
                        <a:buChar char="l"/>
                      </a:pPr>
                      <a:r>
                        <a:rPr kumimoji="1" lang="zh-CN" altLang="en-US" sz="1000" kern="1200" dirty="0">
                          <a:solidFill>
                            <a:schemeClr val="tx1"/>
                          </a:solidFill>
                          <a:latin typeface="宋体" panose="02010600030101010101" pitchFamily="2" charset="-122"/>
                          <a:ea typeface="宋体" panose="02010600030101010101" pitchFamily="2" charset="-122"/>
                          <a:cs typeface="+mn-cs"/>
                        </a:rPr>
                        <a:t>计量设备的维护与修理</a:t>
                      </a:r>
                      <a:endParaRPr kumimoji="1" lang="en-US" altLang="zh-CN" sz="1000" kern="1200" dirty="0">
                        <a:solidFill>
                          <a:schemeClr val="tx1"/>
                        </a:solidFill>
                        <a:latin typeface="宋体" panose="02010600030101010101" pitchFamily="2" charset="-122"/>
                        <a:ea typeface="宋体" panose="02010600030101010101" pitchFamily="2" charset="-122"/>
                        <a:cs typeface="+mn-cs"/>
                      </a:endParaRPr>
                    </a:p>
                    <a:p>
                      <a:pPr marL="171450" indent="-171450" algn="l">
                        <a:buFont typeface="Wingdings" panose="05000000000000000000" pitchFamily="2" charset="2"/>
                        <a:buChar char="l"/>
                      </a:pPr>
                      <a:r>
                        <a:rPr kumimoji="1" lang="zh-CN" altLang="en-US" sz="1000" kern="1200" dirty="0">
                          <a:solidFill>
                            <a:schemeClr val="tx1"/>
                          </a:solidFill>
                          <a:latin typeface="宋体" panose="02010600030101010101" pitchFamily="2" charset="-122"/>
                          <a:ea typeface="宋体" panose="02010600030101010101" pitchFamily="2" charset="-122"/>
                          <a:cs typeface="+mn-cs"/>
                        </a:rPr>
                        <a:t>计量设备的报废处理</a:t>
                      </a:r>
                      <a:endParaRPr kumimoji="1" lang="en-US" altLang="zh-CN" sz="1000" kern="1200" dirty="0">
                        <a:solidFill>
                          <a:schemeClr val="tx1"/>
                        </a:solidFill>
                        <a:latin typeface="宋体" panose="02010600030101010101" pitchFamily="2" charset="-122"/>
                        <a:ea typeface="宋体" panose="02010600030101010101" pitchFamily="2" charset="-122"/>
                        <a:cs typeface="+mn-cs"/>
                      </a:endParaRPr>
                    </a:p>
                    <a:p>
                      <a:pPr marL="171450" indent="-171450" algn="l">
                        <a:buFont typeface="Wingdings" panose="05000000000000000000" pitchFamily="2" charset="2"/>
                        <a:buChar char="l"/>
                      </a:pPr>
                      <a:r>
                        <a:rPr kumimoji="1" lang="en-US" altLang="zh-CN" sz="1000" kern="1200" dirty="0">
                          <a:solidFill>
                            <a:schemeClr val="tx1"/>
                          </a:solidFill>
                          <a:latin typeface="宋体" panose="02010600030101010101" pitchFamily="2" charset="-122"/>
                          <a:ea typeface="宋体" panose="02010600030101010101" pitchFamily="2" charset="-122"/>
                          <a:cs typeface="+mn-cs"/>
                        </a:rPr>
                        <a:t>MSA</a:t>
                      </a:r>
                      <a:r>
                        <a:rPr kumimoji="1" lang="zh-CN" altLang="en-US" sz="1000" kern="1200" dirty="0">
                          <a:solidFill>
                            <a:schemeClr val="tx1"/>
                          </a:solidFill>
                          <a:latin typeface="宋体" panose="02010600030101010101" pitchFamily="2" charset="-122"/>
                          <a:ea typeface="宋体" panose="02010600030101010101" pitchFamily="2" charset="-122"/>
                          <a:cs typeface="+mn-cs"/>
                        </a:rPr>
                        <a:t>分析</a:t>
                      </a:r>
                      <a:endParaRPr kumimoji="1" lang="en-US" altLang="zh-CN" sz="1000" kern="1200" dirty="0">
                        <a:solidFill>
                          <a:schemeClr val="tx1"/>
                        </a:solidFill>
                        <a:latin typeface="宋体" panose="02010600030101010101" pitchFamily="2" charset="-122"/>
                        <a:ea typeface="宋体" panose="02010600030101010101" pitchFamily="2" charset="-122"/>
                        <a:cs typeface="+mn-cs"/>
                      </a:endParaRPr>
                    </a:p>
                  </a:txBody>
                  <a:tcPr marL="91457" marR="91457" marT="45707" marB="4570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CFFFF"/>
                    </a:solidFill>
                  </a:tcPr>
                </a:tc>
                <a:extLst>
                  <a:ext uri="{0D108BD9-81ED-4DB2-BD59-A6C34878D82A}">
                    <a16:rowId xmlns:a16="http://schemas.microsoft.com/office/drawing/2014/main" val="10001"/>
                  </a:ext>
                </a:extLst>
              </a:tr>
            </a:tbl>
          </a:graphicData>
        </a:graphic>
      </p:graphicFrame>
      <p:sp>
        <p:nvSpPr>
          <p:cNvPr id="22" name="页脚占位符 13379"/>
          <p:cNvSpPr>
            <a:spLocks noGrp="1"/>
          </p:cNvSpPr>
          <p:nvPr>
            <p:ph type="ftr" sz="quarter" idx="11"/>
          </p:nvPr>
        </p:nvSpPr>
        <p:spPr>
          <a:xfrm>
            <a:off x="250825" y="6492875"/>
            <a:ext cx="873125" cy="365125"/>
          </a:xfrm>
        </p:spPr>
        <p:txBody>
          <a:bodyPr/>
          <a:lstStyle/>
          <a:p>
            <a:pPr>
              <a:defRPr/>
            </a:pPr>
            <a:r>
              <a:rPr lang="en-US" altLang="zh-CN" dirty="0"/>
              <a:t>31/39</a:t>
            </a:r>
            <a:endParaRPr lang="zh-CN" altLang="en-US" dirty="0"/>
          </a:p>
        </p:txBody>
      </p:sp>
    </p:spTree>
  </p:cSld>
  <p:clrMapOvr>
    <a:masterClrMapping/>
  </p:clrMapOvr>
  <p:transition spd="slow"/>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肘形连接符 18"/>
          <p:cNvCxnSpPr>
            <a:stCxn id="15" idx="3"/>
            <a:endCxn id="18" idx="1"/>
          </p:cNvCxnSpPr>
          <p:nvPr/>
        </p:nvCxnSpPr>
        <p:spPr bwMode="auto">
          <a:xfrm flipV="1">
            <a:off x="2627313" y="5249863"/>
            <a:ext cx="542925" cy="520700"/>
          </a:xfrm>
          <a:prstGeom prst="bentConnector3">
            <a:avLst>
              <a:gd name="adj1" fmla="val 50000"/>
            </a:avLst>
          </a:prstGeom>
          <a:ln w="28575">
            <a:tailEnd type="triangle"/>
          </a:ln>
        </p:spPr>
        <p:style>
          <a:lnRef idx="1">
            <a:schemeClr val="dk1"/>
          </a:lnRef>
          <a:fillRef idx="0">
            <a:schemeClr val="dk1"/>
          </a:fillRef>
          <a:effectRef idx="0">
            <a:schemeClr val="dk1"/>
          </a:effectRef>
          <a:fontRef idx="minor">
            <a:schemeClr val="tx1"/>
          </a:fontRef>
        </p:style>
      </p:cxnSp>
      <p:cxnSp>
        <p:nvCxnSpPr>
          <p:cNvPr id="5" name="肘形连接符 19"/>
          <p:cNvCxnSpPr>
            <a:stCxn id="13" idx="3"/>
            <a:endCxn id="18" idx="1"/>
          </p:cNvCxnSpPr>
          <p:nvPr/>
        </p:nvCxnSpPr>
        <p:spPr bwMode="auto">
          <a:xfrm>
            <a:off x="2625725" y="3789363"/>
            <a:ext cx="544513" cy="1460500"/>
          </a:xfrm>
          <a:prstGeom prst="bentConnector3">
            <a:avLst>
              <a:gd name="adj1" fmla="val 50000"/>
            </a:avLst>
          </a:prstGeom>
          <a:ln w="28575">
            <a:tailEnd type="triangle"/>
          </a:ln>
        </p:spPr>
        <p:style>
          <a:lnRef idx="1">
            <a:schemeClr val="dk1"/>
          </a:lnRef>
          <a:fillRef idx="0">
            <a:schemeClr val="dk1"/>
          </a:fillRef>
          <a:effectRef idx="0">
            <a:schemeClr val="dk1"/>
          </a:effectRef>
          <a:fontRef idx="minor">
            <a:schemeClr val="tx1"/>
          </a:fontRef>
        </p:style>
      </p:cxnSp>
      <p:cxnSp>
        <p:nvCxnSpPr>
          <p:cNvPr id="6" name="肘形连接符 20"/>
          <p:cNvCxnSpPr>
            <a:stCxn id="11" idx="3"/>
            <a:endCxn id="18" idx="1"/>
          </p:cNvCxnSpPr>
          <p:nvPr/>
        </p:nvCxnSpPr>
        <p:spPr bwMode="auto">
          <a:xfrm>
            <a:off x="2627313" y="2009775"/>
            <a:ext cx="542925" cy="3240088"/>
          </a:xfrm>
          <a:prstGeom prst="bentConnector3">
            <a:avLst>
              <a:gd name="adj1" fmla="val 50000"/>
            </a:avLst>
          </a:prstGeom>
          <a:ln w="28575">
            <a:tailEnd type="triangle"/>
          </a:ln>
        </p:spPr>
        <p:style>
          <a:lnRef idx="1">
            <a:schemeClr val="dk1"/>
          </a:lnRef>
          <a:fillRef idx="0">
            <a:schemeClr val="dk1"/>
          </a:fillRef>
          <a:effectRef idx="0">
            <a:schemeClr val="dk1"/>
          </a:effectRef>
          <a:fontRef idx="minor">
            <a:schemeClr val="tx1"/>
          </a:fontRef>
        </p:style>
      </p:cxnSp>
      <p:cxnSp>
        <p:nvCxnSpPr>
          <p:cNvPr id="7" name="肘形连接符 21"/>
          <p:cNvCxnSpPr/>
          <p:nvPr/>
        </p:nvCxnSpPr>
        <p:spPr bwMode="auto">
          <a:xfrm flipV="1">
            <a:off x="6084888" y="4365625"/>
            <a:ext cx="431800" cy="935038"/>
          </a:xfrm>
          <a:prstGeom prst="bentConnector3">
            <a:avLst>
              <a:gd name="adj1" fmla="val 50000"/>
            </a:avLst>
          </a:prstGeom>
          <a:ln w="28575">
            <a:tailEnd type="triangle"/>
          </a:ln>
        </p:spPr>
        <p:style>
          <a:lnRef idx="1">
            <a:schemeClr val="dk1"/>
          </a:lnRef>
          <a:fillRef idx="0">
            <a:schemeClr val="dk1"/>
          </a:fillRef>
          <a:effectRef idx="0">
            <a:schemeClr val="dk1"/>
          </a:effectRef>
          <a:fontRef idx="minor">
            <a:schemeClr val="tx1"/>
          </a:fontRef>
        </p:style>
      </p:cxnSp>
      <p:cxnSp>
        <p:nvCxnSpPr>
          <p:cNvPr id="8" name="肘形连接符 22"/>
          <p:cNvCxnSpPr>
            <a:endCxn id="16" idx="1"/>
          </p:cNvCxnSpPr>
          <p:nvPr/>
        </p:nvCxnSpPr>
        <p:spPr bwMode="auto">
          <a:xfrm>
            <a:off x="6078538" y="5786438"/>
            <a:ext cx="444500" cy="234950"/>
          </a:xfrm>
          <a:prstGeom prst="bentConnector3">
            <a:avLst>
              <a:gd name="adj1" fmla="val 50000"/>
            </a:avLst>
          </a:prstGeom>
          <a:ln w="28575">
            <a:solidFill>
              <a:srgbClr val="FF0000"/>
            </a:solidFill>
            <a:headEnd type="triangle"/>
            <a:tailEnd type="triangle"/>
          </a:ln>
        </p:spPr>
        <p:style>
          <a:lnRef idx="1">
            <a:schemeClr val="dk1"/>
          </a:lnRef>
          <a:fillRef idx="0">
            <a:schemeClr val="dk1"/>
          </a:fillRef>
          <a:effectRef idx="0">
            <a:schemeClr val="dk1"/>
          </a:effectRef>
          <a:fontRef idx="minor">
            <a:schemeClr val="tx1"/>
          </a:fontRef>
        </p:style>
      </p:cxnSp>
      <p:cxnSp>
        <p:nvCxnSpPr>
          <p:cNvPr id="9" name="肘形连接符 23"/>
          <p:cNvCxnSpPr/>
          <p:nvPr/>
        </p:nvCxnSpPr>
        <p:spPr bwMode="auto">
          <a:xfrm flipV="1">
            <a:off x="6084888" y="2133600"/>
            <a:ext cx="431800" cy="1952625"/>
          </a:xfrm>
          <a:prstGeom prst="bentConnector3">
            <a:avLst>
              <a:gd name="adj1" fmla="val 50000"/>
            </a:avLst>
          </a:prstGeom>
          <a:ln w="28575">
            <a:headEnd type="triangle"/>
            <a:tailEnd type="none"/>
          </a:ln>
        </p:spPr>
        <p:style>
          <a:lnRef idx="1">
            <a:schemeClr val="dk1"/>
          </a:lnRef>
          <a:fillRef idx="0">
            <a:schemeClr val="dk1"/>
          </a:fillRef>
          <a:effectRef idx="0">
            <a:schemeClr val="dk1"/>
          </a:effectRef>
          <a:fontRef idx="minor">
            <a:schemeClr val="tx1"/>
          </a:fontRef>
        </p:style>
      </p:cxnSp>
      <p:graphicFrame>
        <p:nvGraphicFramePr>
          <p:cNvPr id="10" name="表格 9"/>
          <p:cNvGraphicFramePr>
            <a:graphicFrameLocks noGrp="1"/>
          </p:cNvGraphicFramePr>
          <p:nvPr/>
        </p:nvGraphicFramePr>
        <p:xfrm>
          <a:off x="176213" y="836613"/>
          <a:ext cx="8788400" cy="518062"/>
        </p:xfrm>
        <a:graphic>
          <a:graphicData uri="http://schemas.openxmlformats.org/drawingml/2006/table">
            <a:tbl>
              <a:tblPr firstRow="1" bandRow="1">
                <a:tableStyleId>{5C22544A-7EE6-4342-B048-85BDC9FD1C3A}</a:tableStyleId>
              </a:tblPr>
              <a:tblGrid>
                <a:gridCol w="4394200">
                  <a:extLst>
                    <a:ext uri="{9D8B030D-6E8A-4147-A177-3AD203B41FA5}">
                      <a16:colId xmlns:a16="http://schemas.microsoft.com/office/drawing/2014/main" val="20000"/>
                    </a:ext>
                  </a:extLst>
                </a:gridCol>
                <a:gridCol w="4394200">
                  <a:extLst>
                    <a:ext uri="{9D8B030D-6E8A-4147-A177-3AD203B41FA5}">
                      <a16:colId xmlns:a16="http://schemas.microsoft.com/office/drawing/2014/main" val="20001"/>
                    </a:ext>
                  </a:extLst>
                </a:gridCol>
              </a:tblGrid>
              <a:tr h="517525">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zh-CN" altLang="en-US" sz="1400" b="0" kern="1200" dirty="0">
                          <a:solidFill>
                            <a:schemeClr val="tx1"/>
                          </a:solidFill>
                          <a:latin typeface="宋体" panose="02010600030101010101" pitchFamily="2" charset="-122"/>
                          <a:ea typeface="宋体" panose="02010600030101010101" pitchFamily="2" charset="-122"/>
                          <a:cs typeface="+mn-cs"/>
                        </a:rPr>
                        <a:t>过程：</a:t>
                      </a:r>
                      <a:r>
                        <a:rPr lang="en-US" altLang="zh-CN" sz="1400" b="0" kern="1200" dirty="0">
                          <a:solidFill>
                            <a:schemeClr val="tx1"/>
                          </a:solidFill>
                          <a:latin typeface="宋体" panose="02010600030101010101" pitchFamily="2" charset="-122"/>
                          <a:ea typeface="宋体" panose="02010600030101010101" pitchFamily="2" charset="-122"/>
                          <a:cs typeface="+mn-cs"/>
                        </a:rPr>
                        <a:t>S08</a:t>
                      </a:r>
                      <a:r>
                        <a:rPr lang="zh-CN" altLang="en-US" sz="1400" b="0" kern="1200" dirty="0">
                          <a:solidFill>
                            <a:schemeClr val="tx1"/>
                          </a:solidFill>
                          <a:latin typeface="宋体" panose="02010600030101010101" pitchFamily="2" charset="-122"/>
                          <a:ea typeface="宋体" panose="02010600030101010101" pitchFamily="2" charset="-122"/>
                          <a:cs typeface="+mn-cs"/>
                        </a:rPr>
                        <a:t>监视和测量</a:t>
                      </a:r>
                      <a:endParaRPr lang="en-US" altLang="zh-CN" sz="1400" b="0" kern="1200" dirty="0">
                        <a:solidFill>
                          <a:schemeClr val="tx1"/>
                        </a:solidFill>
                        <a:latin typeface="宋体" panose="02010600030101010101" pitchFamily="2" charset="-122"/>
                        <a:ea typeface="宋体" panose="02010600030101010101" pitchFamily="2" charset="-122"/>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1400" b="0" kern="1200" dirty="0">
                          <a:solidFill>
                            <a:schemeClr val="tx1"/>
                          </a:solidFill>
                          <a:latin typeface="宋体" panose="02010600030101010101" pitchFamily="2" charset="-122"/>
                          <a:ea typeface="宋体" panose="02010600030101010101" pitchFamily="2" charset="-122"/>
                          <a:cs typeface="+mn-cs"/>
                        </a:rPr>
                        <a:t>Monitoring and measuring</a:t>
                      </a:r>
                      <a:endParaRPr lang="zh-CN" altLang="en-US" sz="1400" b="0" kern="1200" dirty="0">
                        <a:solidFill>
                          <a:schemeClr val="tx1"/>
                        </a:solidFill>
                        <a:latin typeface="宋体" panose="02010600030101010101" pitchFamily="2" charset="-122"/>
                        <a:ea typeface="宋体" panose="02010600030101010101" pitchFamily="2" charset="-122"/>
                        <a:cs typeface="+mn-cs"/>
                      </a:endParaRPr>
                    </a:p>
                  </a:txBody>
                  <a:tcPr marL="91449" marR="91449" marT="45671" marB="4567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CFFFF"/>
                    </a:solidFill>
                  </a:tcPr>
                </a:tc>
                <a:tc>
                  <a:txBody>
                    <a:bodyPr/>
                    <a:lstStyle/>
                    <a:p>
                      <a:r>
                        <a:rPr lang="zh-CN" altLang="en-US" sz="1400" b="0" dirty="0">
                          <a:solidFill>
                            <a:schemeClr val="tx1"/>
                          </a:solidFill>
                          <a:latin typeface="宋体" panose="02010600030101010101" pitchFamily="2" charset="-122"/>
                          <a:ea typeface="宋体" panose="02010600030101010101" pitchFamily="2" charset="-122"/>
                        </a:rPr>
                        <a:t>过程所有者：质量部经理</a:t>
                      </a:r>
                    </a:p>
                  </a:txBody>
                  <a:tcPr marL="91449" marR="91449" marT="45671" marB="4567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CFFFF"/>
                    </a:solidFill>
                  </a:tcPr>
                </a:tc>
                <a:extLst>
                  <a:ext uri="{0D108BD9-81ED-4DB2-BD59-A6C34878D82A}">
                    <a16:rowId xmlns:a16="http://schemas.microsoft.com/office/drawing/2014/main" val="10000"/>
                  </a:ext>
                </a:extLst>
              </a:tr>
            </a:tbl>
          </a:graphicData>
        </a:graphic>
      </p:graphicFrame>
      <p:graphicFrame>
        <p:nvGraphicFramePr>
          <p:cNvPr id="11" name="表格 10"/>
          <p:cNvGraphicFramePr>
            <a:graphicFrameLocks noGrp="1"/>
          </p:cNvGraphicFramePr>
          <p:nvPr/>
        </p:nvGraphicFramePr>
        <p:xfrm>
          <a:off x="179388" y="1412875"/>
          <a:ext cx="2447925" cy="1193800"/>
        </p:xfrm>
        <a:graphic>
          <a:graphicData uri="http://schemas.openxmlformats.org/drawingml/2006/table">
            <a:tbl>
              <a:tblPr firstRow="1" bandRow="1">
                <a:tableStyleId>{5C22544A-7EE6-4342-B048-85BDC9FD1C3A}</a:tableStyleId>
              </a:tblPr>
              <a:tblGrid>
                <a:gridCol w="2447925">
                  <a:extLst>
                    <a:ext uri="{9D8B030D-6E8A-4147-A177-3AD203B41FA5}">
                      <a16:colId xmlns:a16="http://schemas.microsoft.com/office/drawing/2014/main" val="20000"/>
                    </a:ext>
                  </a:extLst>
                </a:gridCol>
              </a:tblGrid>
              <a:tr h="243869">
                <a:tc>
                  <a:txBody>
                    <a:bodyPr/>
                    <a:lstStyle/>
                    <a:p>
                      <a:r>
                        <a:rPr kumimoji="1" lang="zh-CN" altLang="en-US" sz="1000" b="1" kern="1200" dirty="0">
                          <a:solidFill>
                            <a:srgbClr val="0000FF"/>
                          </a:solidFill>
                          <a:latin typeface="宋体" panose="02010600030101010101" pitchFamily="2" charset="-122"/>
                          <a:ea typeface="宋体" panose="02010600030101010101" pitchFamily="2" charset="-122"/>
                          <a:cs typeface="Tahoma" panose="020B0604030504040204" pitchFamily="34" charset="0"/>
                        </a:rPr>
                        <a:t>用什么做？（硬件和软件资源）</a:t>
                      </a:r>
                    </a:p>
                  </a:txBody>
                  <a:tcPr marL="91427" marR="91427" marT="45726" marB="4572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0"/>
                  </a:ext>
                </a:extLst>
              </a:tr>
              <a:tr h="949931">
                <a:tc>
                  <a:txBody>
                    <a:bodyPr/>
                    <a:lstStyle/>
                    <a:p>
                      <a:pPr marL="171450" indent="-171450" algn="l" defTabSz="914400" rtl="0" eaLnBrk="1" latinLnBrk="0" hangingPunct="1">
                        <a:lnSpc>
                          <a:spcPts val="1500"/>
                        </a:lnSpc>
                        <a:spcAft>
                          <a:spcPts val="0"/>
                        </a:spcAft>
                        <a:buFont typeface="Wingdings" panose="05000000000000000000" pitchFamily="2" charset="2"/>
                        <a:buChar char="l"/>
                      </a:pPr>
                      <a:r>
                        <a:rPr kumimoji="1" lang="zh-CN" altLang="zh-CN"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电脑</a:t>
                      </a:r>
                      <a:r>
                        <a:rPr kumimoji="1" lang="zh-CN" altLang="en-US"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、打印机、标识牌、检验和试验用设备、外部实验室的设备等</a:t>
                      </a:r>
                      <a:endParaRPr kumimoji="1" lang="zh-CN" altLang="zh-CN"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endParaRPr>
                    </a:p>
                  </a:txBody>
                  <a:tcPr marL="91427" marR="91427" marT="45726" marB="4572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1"/>
                  </a:ext>
                </a:extLst>
              </a:tr>
            </a:tbl>
          </a:graphicData>
        </a:graphic>
      </p:graphicFrame>
      <p:graphicFrame>
        <p:nvGraphicFramePr>
          <p:cNvPr id="12" name="表格 11"/>
          <p:cNvGraphicFramePr>
            <a:graphicFrameLocks noGrp="1"/>
          </p:cNvGraphicFramePr>
          <p:nvPr/>
        </p:nvGraphicFramePr>
        <p:xfrm>
          <a:off x="6516688" y="1412875"/>
          <a:ext cx="2447925" cy="1193800"/>
        </p:xfrm>
        <a:graphic>
          <a:graphicData uri="http://schemas.openxmlformats.org/drawingml/2006/table">
            <a:tbl>
              <a:tblPr firstRow="1" bandRow="1">
                <a:tableStyleId>{5C22544A-7EE6-4342-B048-85BDC9FD1C3A}</a:tableStyleId>
              </a:tblPr>
              <a:tblGrid>
                <a:gridCol w="2447925">
                  <a:extLst>
                    <a:ext uri="{9D8B030D-6E8A-4147-A177-3AD203B41FA5}">
                      <a16:colId xmlns:a16="http://schemas.microsoft.com/office/drawing/2014/main" val="20000"/>
                    </a:ext>
                  </a:extLst>
                </a:gridCol>
              </a:tblGrid>
              <a:tr h="243869">
                <a:tc>
                  <a:txBody>
                    <a:bodyPr/>
                    <a:lstStyle/>
                    <a:p>
                      <a:r>
                        <a:rPr kumimoji="1" lang="zh-CN" altLang="en-US" sz="1000" b="1" kern="1200" dirty="0">
                          <a:solidFill>
                            <a:srgbClr val="0000FF"/>
                          </a:solidFill>
                          <a:latin typeface="宋体" panose="02010600030101010101" pitchFamily="2" charset="-122"/>
                          <a:ea typeface="宋体" panose="02010600030101010101" pitchFamily="2" charset="-122"/>
                          <a:cs typeface="Tahoma" panose="020B0604030504040204" pitchFamily="34" charset="0"/>
                        </a:rPr>
                        <a:t>谁做？（能力</a:t>
                      </a:r>
                      <a:r>
                        <a:rPr kumimoji="1" lang="en-US" altLang="zh-CN" sz="1000" b="1" kern="1200" dirty="0">
                          <a:solidFill>
                            <a:srgbClr val="0000FF"/>
                          </a:solidFill>
                          <a:latin typeface="宋体" panose="02010600030101010101" pitchFamily="2" charset="-122"/>
                          <a:ea typeface="宋体" panose="02010600030101010101" pitchFamily="2" charset="-122"/>
                          <a:cs typeface="Tahoma" panose="020B0604030504040204" pitchFamily="34" charset="0"/>
                        </a:rPr>
                        <a:t>/</a:t>
                      </a:r>
                      <a:r>
                        <a:rPr kumimoji="1" lang="zh-CN" altLang="en-US" sz="1000" b="1" kern="1200" dirty="0">
                          <a:solidFill>
                            <a:srgbClr val="0000FF"/>
                          </a:solidFill>
                          <a:latin typeface="宋体" panose="02010600030101010101" pitchFamily="2" charset="-122"/>
                          <a:ea typeface="宋体" panose="02010600030101010101" pitchFamily="2" charset="-122"/>
                          <a:cs typeface="Tahoma" panose="020B0604030504040204" pitchFamily="34" charset="0"/>
                        </a:rPr>
                        <a:t>技能</a:t>
                      </a:r>
                      <a:r>
                        <a:rPr kumimoji="1" lang="en-US" altLang="zh-CN" sz="1000" b="1" kern="1200" dirty="0">
                          <a:solidFill>
                            <a:srgbClr val="0000FF"/>
                          </a:solidFill>
                          <a:latin typeface="宋体" panose="02010600030101010101" pitchFamily="2" charset="-122"/>
                          <a:ea typeface="宋体" panose="02010600030101010101" pitchFamily="2" charset="-122"/>
                          <a:cs typeface="Tahoma" panose="020B0604030504040204" pitchFamily="34" charset="0"/>
                        </a:rPr>
                        <a:t>/</a:t>
                      </a:r>
                      <a:r>
                        <a:rPr kumimoji="1" lang="zh-CN" altLang="en-US" sz="1000" b="1" kern="1200" dirty="0">
                          <a:solidFill>
                            <a:srgbClr val="0000FF"/>
                          </a:solidFill>
                          <a:latin typeface="宋体" panose="02010600030101010101" pitchFamily="2" charset="-122"/>
                          <a:ea typeface="宋体" panose="02010600030101010101" pitchFamily="2" charset="-122"/>
                          <a:cs typeface="Tahoma" panose="020B0604030504040204" pitchFamily="34" charset="0"/>
                        </a:rPr>
                        <a:t>培训）</a:t>
                      </a:r>
                    </a:p>
                  </a:txBody>
                  <a:tcPr marL="91427" marR="91427" marT="45726" marB="4572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0"/>
                  </a:ext>
                </a:extLst>
              </a:tr>
              <a:tr h="949931">
                <a:tc>
                  <a:txBody>
                    <a:bodyPr/>
                    <a:lstStyle/>
                    <a:p>
                      <a:pPr marL="171450" indent="-171450" algn="l" defTabSz="914400" rtl="0" eaLnBrk="1" latinLnBrk="0" hangingPunct="1">
                        <a:spcAft>
                          <a:spcPts val="0"/>
                        </a:spcAft>
                        <a:buFont typeface="Wingdings" panose="05000000000000000000" pitchFamily="2" charset="2"/>
                        <a:buChar char="l"/>
                      </a:pPr>
                      <a:r>
                        <a:rPr kumimoji="1" lang="zh-CN" altLang="en-US"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操作工、检验员</a:t>
                      </a:r>
                    </a:p>
                  </a:txBody>
                  <a:tcPr marL="91427" marR="91427" marT="45726" marB="4572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1"/>
                  </a:ext>
                </a:extLst>
              </a:tr>
            </a:tbl>
          </a:graphicData>
        </a:graphic>
      </p:graphicFrame>
      <p:graphicFrame>
        <p:nvGraphicFramePr>
          <p:cNvPr id="13" name="表格 12"/>
          <p:cNvGraphicFramePr>
            <a:graphicFrameLocks noGrp="1"/>
          </p:cNvGraphicFramePr>
          <p:nvPr/>
        </p:nvGraphicFramePr>
        <p:xfrm>
          <a:off x="176213" y="2708275"/>
          <a:ext cx="2449512" cy="2160588"/>
        </p:xfrm>
        <a:graphic>
          <a:graphicData uri="http://schemas.openxmlformats.org/drawingml/2006/table">
            <a:tbl>
              <a:tblPr firstRow="1" bandRow="1">
                <a:tableStyleId>{5C22544A-7EE6-4342-B048-85BDC9FD1C3A}</a:tableStyleId>
              </a:tblPr>
              <a:tblGrid>
                <a:gridCol w="2449512">
                  <a:extLst>
                    <a:ext uri="{9D8B030D-6E8A-4147-A177-3AD203B41FA5}">
                      <a16:colId xmlns:a16="http://schemas.microsoft.com/office/drawing/2014/main" val="20000"/>
                    </a:ext>
                  </a:extLst>
                </a:gridCol>
              </a:tblGrid>
              <a:tr h="257058">
                <a:tc>
                  <a:txBody>
                    <a:bodyPr/>
                    <a:lstStyle/>
                    <a:p>
                      <a:r>
                        <a:rPr kumimoji="1" lang="zh-CN" altLang="en-US" sz="1000" b="1" kern="1200" dirty="0">
                          <a:solidFill>
                            <a:srgbClr val="0000FF"/>
                          </a:solidFill>
                          <a:latin typeface="宋体" panose="02010600030101010101" pitchFamily="2" charset="-122"/>
                          <a:ea typeface="宋体" panose="02010600030101010101" pitchFamily="2" charset="-122"/>
                          <a:cs typeface="Tahoma" panose="020B0604030504040204" pitchFamily="34" charset="0"/>
                        </a:rPr>
                        <a:t>前过程及其输入</a:t>
                      </a:r>
                    </a:p>
                  </a:txBody>
                  <a:tcPr marL="91486" marR="91486" marT="45727" marB="457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0"/>
                  </a:ext>
                </a:extLst>
              </a:tr>
              <a:tr h="1903530">
                <a:tc>
                  <a:txBody>
                    <a:bodyPr/>
                    <a:lstStyle/>
                    <a:p>
                      <a:pPr marL="171450" indent="-171450" algn="l" defTabSz="914400" rtl="0" eaLnBrk="1" latinLnBrk="0" hangingPunct="1">
                        <a:lnSpc>
                          <a:spcPts val="1500"/>
                        </a:lnSpc>
                        <a:spcAft>
                          <a:spcPts val="0"/>
                        </a:spcAft>
                        <a:buFont typeface="Wingdings" panose="05000000000000000000" pitchFamily="2" charset="2"/>
                        <a:buChar char="l"/>
                      </a:pPr>
                      <a:r>
                        <a:rPr kumimoji="1" lang="en-US" altLang="zh-CN"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C04-</a:t>
                      </a:r>
                      <a:r>
                        <a:rPr kumimoji="1" lang="zh-CN" altLang="en-US"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待检的半成品、成品</a:t>
                      </a:r>
                      <a:endParaRPr kumimoji="1" lang="en-US" altLang="zh-CN"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endParaRPr>
                    </a:p>
                    <a:p>
                      <a:pPr marL="171450" indent="-171450" algn="l" defTabSz="914400" rtl="0" eaLnBrk="1" latinLnBrk="0" hangingPunct="1">
                        <a:lnSpc>
                          <a:spcPts val="1500"/>
                        </a:lnSpc>
                        <a:spcAft>
                          <a:spcPts val="0"/>
                        </a:spcAft>
                        <a:buFont typeface="Wingdings" panose="05000000000000000000" pitchFamily="2" charset="2"/>
                        <a:buChar char="l"/>
                      </a:pPr>
                      <a:r>
                        <a:rPr kumimoji="1" lang="en-US" altLang="zh-CN"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S06-</a:t>
                      </a:r>
                      <a:r>
                        <a:rPr kumimoji="1" lang="zh-CN" altLang="en-US"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待检的原材料，进货检验和试验申请兼结果报告书</a:t>
                      </a:r>
                      <a:endParaRPr kumimoji="1" lang="en-US" altLang="zh-CN"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endParaRPr>
                    </a:p>
                    <a:p>
                      <a:pPr marL="171450" indent="-171450" algn="l" defTabSz="914400" rtl="0" eaLnBrk="1" latinLnBrk="0" hangingPunct="1">
                        <a:lnSpc>
                          <a:spcPts val="1500"/>
                        </a:lnSpc>
                        <a:spcAft>
                          <a:spcPts val="0"/>
                        </a:spcAft>
                        <a:buFont typeface="Wingdings" panose="05000000000000000000" pitchFamily="2" charset="2"/>
                        <a:buChar char="l"/>
                      </a:pPr>
                      <a:r>
                        <a:rPr kumimoji="1" lang="fr-FR" altLang="zh-CN" sz="1000" kern="100" dirty="0">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Ford Q1 II.2 II.7 </a:t>
                      </a:r>
                    </a:p>
                    <a:p>
                      <a:pPr marL="171450" indent="-171450" algn="l" defTabSz="914400" rtl="0" eaLnBrk="1" latinLnBrk="0" hangingPunct="1">
                        <a:lnSpc>
                          <a:spcPts val="1500"/>
                        </a:lnSpc>
                        <a:spcAft>
                          <a:spcPts val="0"/>
                        </a:spcAft>
                        <a:buFont typeface="Wingdings" panose="05000000000000000000" pitchFamily="2" charset="2"/>
                        <a:buChar char="l"/>
                      </a:pPr>
                      <a:r>
                        <a:rPr kumimoji="1" lang="fr-FR" altLang="zh-CN" sz="1000" kern="100" dirty="0">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GM QSB VerificationStations Contamination Control   GM-QSB</a:t>
                      </a:r>
                      <a:r>
                        <a:rPr kumimoji="1" lang="zh-CN" altLang="en-US" sz="1000" kern="100" dirty="0">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验证岗位</a:t>
                      </a:r>
                      <a:endParaRPr kumimoji="1" lang="en-US" altLang="zh-CN" sz="1000" kern="100" dirty="0">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endParaRPr>
                    </a:p>
                  </a:txBody>
                  <a:tcPr marL="68615" marR="6861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1"/>
                  </a:ext>
                </a:extLst>
              </a:tr>
            </a:tbl>
          </a:graphicData>
        </a:graphic>
      </p:graphicFrame>
      <p:graphicFrame>
        <p:nvGraphicFramePr>
          <p:cNvPr id="14" name="表格 13"/>
          <p:cNvGraphicFramePr>
            <a:graphicFrameLocks noGrp="1"/>
          </p:cNvGraphicFramePr>
          <p:nvPr/>
        </p:nvGraphicFramePr>
        <p:xfrm>
          <a:off x="6516688" y="2708275"/>
          <a:ext cx="2447925" cy="2673350"/>
        </p:xfrm>
        <a:graphic>
          <a:graphicData uri="http://schemas.openxmlformats.org/drawingml/2006/table">
            <a:tbl>
              <a:tblPr firstRow="1" bandRow="1">
                <a:tableStyleId>{5C22544A-7EE6-4342-B048-85BDC9FD1C3A}</a:tableStyleId>
              </a:tblPr>
              <a:tblGrid>
                <a:gridCol w="2447925">
                  <a:extLst>
                    <a:ext uri="{9D8B030D-6E8A-4147-A177-3AD203B41FA5}">
                      <a16:colId xmlns:a16="http://schemas.microsoft.com/office/drawing/2014/main" val="20000"/>
                    </a:ext>
                  </a:extLst>
                </a:gridCol>
              </a:tblGrid>
              <a:tr h="288041">
                <a:tc>
                  <a:txBody>
                    <a:bodyPr/>
                    <a:lstStyle/>
                    <a:p>
                      <a:r>
                        <a:rPr kumimoji="1" lang="zh-CN" altLang="en-US" sz="1000" b="1" kern="1200" dirty="0">
                          <a:solidFill>
                            <a:srgbClr val="0000FF"/>
                          </a:solidFill>
                          <a:latin typeface="宋体" panose="02010600030101010101" pitchFamily="2" charset="-122"/>
                          <a:ea typeface="宋体" panose="02010600030101010101" pitchFamily="2" charset="-122"/>
                          <a:cs typeface="Tahoma" panose="020B0604030504040204" pitchFamily="34" charset="0"/>
                        </a:rPr>
                        <a:t>期望的结果，输出到下一个过程</a:t>
                      </a:r>
                    </a:p>
                  </a:txBody>
                  <a:tcPr marL="91427" marR="91427" marT="45722" marB="4572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0"/>
                  </a:ext>
                </a:extLst>
              </a:tr>
              <a:tr h="2385309">
                <a:tc>
                  <a:txBody>
                    <a:bodyPr/>
                    <a:lstStyle/>
                    <a:p>
                      <a:pPr marL="171450" indent="-171450" algn="l" defTabSz="914400" rtl="0" eaLnBrk="1" latinLnBrk="0" hangingPunct="1">
                        <a:lnSpc>
                          <a:spcPts val="1500"/>
                        </a:lnSpc>
                        <a:spcAft>
                          <a:spcPts val="0"/>
                        </a:spcAft>
                        <a:buFont typeface="Wingdings" panose="05000000000000000000" pitchFamily="2" charset="2"/>
                        <a:buChar char="l"/>
                      </a:pPr>
                      <a:r>
                        <a:rPr kumimoji="1" lang="zh-CN" altLang="en-US"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及时检验和试验完毕的产品</a:t>
                      </a:r>
                      <a:r>
                        <a:rPr kumimoji="1" lang="en-US" altLang="zh-CN"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-C03</a:t>
                      </a:r>
                    </a:p>
                    <a:p>
                      <a:pPr marL="171450" marR="0" lvl="0" indent="-171450" algn="l" defTabSz="914400" rtl="0" eaLnBrk="1" fontAlgn="auto" latinLnBrk="0" hangingPunct="1">
                        <a:lnSpc>
                          <a:spcPts val="1500"/>
                        </a:lnSpc>
                        <a:spcBef>
                          <a:spcPts val="0"/>
                        </a:spcBef>
                        <a:spcAft>
                          <a:spcPts val="0"/>
                        </a:spcAft>
                        <a:buClrTx/>
                        <a:buSzTx/>
                        <a:buFont typeface="Wingdings" panose="05000000000000000000" pitchFamily="2" charset="2"/>
                        <a:buChar char="l"/>
                        <a:tabLst/>
                        <a:defRPr/>
                      </a:pPr>
                      <a:r>
                        <a:rPr kumimoji="1" lang="zh-CN" altLang="en-US"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满足要求的采购材料</a:t>
                      </a:r>
                      <a:r>
                        <a:rPr kumimoji="1" lang="en-US" altLang="zh-CN"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-C04</a:t>
                      </a:r>
                      <a:endParaRPr kumimoji="1" lang="zh-CN" altLang="en-US"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endParaRPr>
                    </a:p>
                    <a:p>
                      <a:pPr marL="171450" marR="0" lvl="0" indent="-171450" algn="l" defTabSz="914400" rtl="0" eaLnBrk="1" fontAlgn="auto" latinLnBrk="0" hangingPunct="1">
                        <a:lnSpc>
                          <a:spcPts val="1500"/>
                        </a:lnSpc>
                        <a:spcBef>
                          <a:spcPts val="0"/>
                        </a:spcBef>
                        <a:spcAft>
                          <a:spcPts val="0"/>
                        </a:spcAft>
                        <a:buClrTx/>
                        <a:buSzTx/>
                        <a:buFont typeface="Wingdings" panose="05000000000000000000" pitchFamily="2" charset="2"/>
                        <a:buChar char="l"/>
                        <a:tabLst/>
                        <a:defRPr/>
                      </a:pPr>
                      <a:r>
                        <a:rPr kumimoji="1" lang="zh-CN" altLang="en-US"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材料的检验试验记录</a:t>
                      </a:r>
                      <a:r>
                        <a:rPr kumimoji="1" lang="en-US" altLang="zh-CN"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a:t>
                      </a:r>
                      <a:r>
                        <a:rPr kumimoji="1" lang="zh-CN" altLang="en-US"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产品检验试验记录</a:t>
                      </a:r>
                    </a:p>
                    <a:p>
                      <a:pPr marL="171450" marR="0" lvl="0" indent="-171450" algn="l" defTabSz="914400" rtl="0" eaLnBrk="1" fontAlgn="auto" latinLnBrk="0" hangingPunct="1">
                        <a:lnSpc>
                          <a:spcPts val="1500"/>
                        </a:lnSpc>
                        <a:spcBef>
                          <a:spcPts val="0"/>
                        </a:spcBef>
                        <a:spcAft>
                          <a:spcPts val="0"/>
                        </a:spcAft>
                        <a:buClrTx/>
                        <a:buSzTx/>
                        <a:buFont typeface="Wingdings" panose="05000000000000000000" pitchFamily="2" charset="2"/>
                        <a:buChar char="l"/>
                        <a:tabLst/>
                        <a:defRPr/>
                      </a:pPr>
                      <a:r>
                        <a:rPr kumimoji="1" lang="zh-CN" altLang="en-US"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全尺寸检验记录</a:t>
                      </a:r>
                      <a:r>
                        <a:rPr kumimoji="1" lang="en-US" altLang="zh-CN"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a:t>
                      </a:r>
                      <a:r>
                        <a:rPr kumimoji="1" lang="zh-CN" altLang="en-US"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检验结果的标识区分</a:t>
                      </a:r>
                      <a:endParaRPr kumimoji="1" lang="en-US" altLang="zh-CN"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endParaRPr>
                    </a:p>
                  </a:txBody>
                  <a:tcPr marL="91427" marR="91427" marT="45722" marB="4572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1"/>
                  </a:ext>
                </a:extLst>
              </a:tr>
            </a:tbl>
          </a:graphicData>
        </a:graphic>
      </p:graphicFrame>
      <p:graphicFrame>
        <p:nvGraphicFramePr>
          <p:cNvPr id="15" name="表格 14"/>
          <p:cNvGraphicFramePr>
            <a:graphicFrameLocks noGrp="1"/>
          </p:cNvGraphicFramePr>
          <p:nvPr/>
        </p:nvGraphicFramePr>
        <p:xfrm>
          <a:off x="179388" y="4941888"/>
          <a:ext cx="2447925" cy="1655762"/>
        </p:xfrm>
        <a:graphic>
          <a:graphicData uri="http://schemas.openxmlformats.org/drawingml/2006/table">
            <a:tbl>
              <a:tblPr firstRow="1" bandRow="1">
                <a:tableStyleId>{5C22544A-7EE6-4342-B048-85BDC9FD1C3A}</a:tableStyleId>
              </a:tblPr>
              <a:tblGrid>
                <a:gridCol w="2447925">
                  <a:extLst>
                    <a:ext uri="{9D8B030D-6E8A-4147-A177-3AD203B41FA5}">
                      <a16:colId xmlns:a16="http://schemas.microsoft.com/office/drawing/2014/main" val="20000"/>
                    </a:ext>
                  </a:extLst>
                </a:gridCol>
              </a:tblGrid>
              <a:tr h="267354">
                <a:tc>
                  <a:txBody>
                    <a:bodyPr/>
                    <a:lstStyle/>
                    <a:p>
                      <a:r>
                        <a:rPr kumimoji="1" lang="zh-CN" altLang="en-US" sz="1000" b="1" kern="1200" dirty="0">
                          <a:solidFill>
                            <a:srgbClr val="0000FF"/>
                          </a:solidFill>
                          <a:latin typeface="宋体" panose="02010600030101010101" pitchFamily="2" charset="-122"/>
                          <a:ea typeface="宋体" panose="02010600030101010101" pitchFamily="2" charset="-122"/>
                          <a:cs typeface="Tahoma" panose="020B0604030504040204" pitchFamily="34" charset="0"/>
                        </a:rPr>
                        <a:t>如何做？（程序、方法、标准、法规）</a:t>
                      </a:r>
                    </a:p>
                  </a:txBody>
                  <a:tcPr marL="91427" marR="91427" marT="45708" marB="4570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0"/>
                  </a:ext>
                </a:extLst>
              </a:tr>
              <a:tr h="1388408">
                <a:tc>
                  <a:txBody>
                    <a:bodyPr/>
                    <a:lstStyle/>
                    <a:p>
                      <a:pPr marL="171450" indent="-171450" algn="l" defTabSz="914400" rtl="0" eaLnBrk="1" fontAlgn="ctr" latinLnBrk="0" hangingPunct="1">
                        <a:spcAft>
                          <a:spcPts val="0"/>
                        </a:spcAft>
                        <a:buFont typeface="Wingdings" panose="05000000000000000000" pitchFamily="2" charset="2"/>
                        <a:buChar char="l"/>
                      </a:pPr>
                      <a:r>
                        <a:rPr kumimoji="1" lang="zh-CN" altLang="en-US"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监视和测量控制程序</a:t>
                      </a:r>
                      <a:endParaRPr kumimoji="1" lang="en-US" altLang="zh-CN"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endParaRPr>
                    </a:p>
                    <a:p>
                      <a:pPr marL="171450" indent="-171450" algn="l" defTabSz="914400" rtl="0" eaLnBrk="1" fontAlgn="ctr" latinLnBrk="0" hangingPunct="1">
                        <a:spcAft>
                          <a:spcPts val="0"/>
                        </a:spcAft>
                        <a:buFont typeface="Wingdings" panose="05000000000000000000" pitchFamily="2" charset="2"/>
                        <a:buChar char="l"/>
                      </a:pPr>
                      <a:r>
                        <a:rPr kumimoji="1" lang="zh-CN" altLang="en-US" sz="1000" kern="100" dirty="0">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检验指导书，控制计划</a:t>
                      </a:r>
                      <a:endParaRPr kumimoji="1" lang="en-US" altLang="zh-CN" sz="1000" kern="100" dirty="0">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endParaRPr>
                    </a:p>
                    <a:p>
                      <a:pPr marL="171450" indent="-171450" algn="l" defTabSz="914400" rtl="0" eaLnBrk="1" fontAlgn="ctr" latinLnBrk="0" hangingPunct="1">
                        <a:spcAft>
                          <a:spcPts val="0"/>
                        </a:spcAft>
                        <a:buFont typeface="Wingdings" panose="05000000000000000000" pitchFamily="2" charset="2"/>
                        <a:buChar char="l"/>
                      </a:pPr>
                      <a:r>
                        <a:rPr lang="zh-CN" altLang="en-US" sz="1000" b="0" i="0" dirty="0">
                          <a:solidFill>
                            <a:schemeClr val="tx1"/>
                          </a:solidFill>
                          <a:latin typeface="+mn-lt"/>
                          <a:ea typeface="+mn-ea"/>
                          <a:cs typeface="+mn-cs"/>
                        </a:rPr>
                        <a:t>产品的验证规范</a:t>
                      </a:r>
                      <a:endParaRPr kumimoji="1" lang="en-US" altLang="zh-CN" sz="1000" kern="100" dirty="0">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endParaRPr>
                    </a:p>
                    <a:p>
                      <a:pPr marL="171450" indent="-171450" algn="l" defTabSz="914400" rtl="0" eaLnBrk="1" fontAlgn="ctr" latinLnBrk="0" hangingPunct="1">
                        <a:spcAft>
                          <a:spcPts val="0"/>
                        </a:spcAft>
                        <a:buFont typeface="Wingdings" panose="05000000000000000000" pitchFamily="2" charset="2"/>
                        <a:buChar char="l"/>
                      </a:pPr>
                      <a:r>
                        <a:rPr kumimoji="1" lang="zh-CN" altLang="en-US" sz="1000" kern="100" dirty="0">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不合格品控制程序</a:t>
                      </a:r>
                    </a:p>
                  </a:txBody>
                  <a:tcPr marL="91427" marR="91427" marT="45708" marB="4570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1"/>
                  </a:ext>
                </a:extLst>
              </a:tr>
            </a:tbl>
          </a:graphicData>
        </a:graphic>
      </p:graphicFrame>
      <p:graphicFrame>
        <p:nvGraphicFramePr>
          <p:cNvPr id="16" name="表格 15"/>
          <p:cNvGraphicFramePr>
            <a:graphicFrameLocks noGrp="1"/>
          </p:cNvGraphicFramePr>
          <p:nvPr/>
        </p:nvGraphicFramePr>
        <p:xfrm>
          <a:off x="6523038" y="5445125"/>
          <a:ext cx="2449512" cy="1152525"/>
        </p:xfrm>
        <a:graphic>
          <a:graphicData uri="http://schemas.openxmlformats.org/drawingml/2006/table">
            <a:tbl>
              <a:tblPr firstRow="1" bandRow="1">
                <a:tableStyleId>{5C22544A-7EE6-4342-B048-85BDC9FD1C3A}</a:tableStyleId>
              </a:tblPr>
              <a:tblGrid>
                <a:gridCol w="2449512">
                  <a:extLst>
                    <a:ext uri="{9D8B030D-6E8A-4147-A177-3AD203B41FA5}">
                      <a16:colId xmlns:a16="http://schemas.microsoft.com/office/drawing/2014/main" val="20000"/>
                    </a:ext>
                  </a:extLst>
                </a:gridCol>
              </a:tblGrid>
              <a:tr h="284213">
                <a:tc>
                  <a:txBody>
                    <a:bodyPr/>
                    <a:lstStyle/>
                    <a:p>
                      <a:pPr eaLnBrk="1" hangingPunct="1">
                        <a:spcBef>
                          <a:spcPct val="0"/>
                        </a:spcBef>
                        <a:buClrTx/>
                        <a:buSzTx/>
                        <a:buFontTx/>
                        <a:buNone/>
                      </a:pPr>
                      <a:r>
                        <a:rPr lang="zh-CN" altLang="en-US" sz="1000" b="1" dirty="0">
                          <a:solidFill>
                            <a:srgbClr val="0000FF"/>
                          </a:solidFill>
                          <a:latin typeface="宋体" panose="02010600030101010101" pitchFamily="2" charset="-122"/>
                          <a:ea typeface="宋体" panose="02010600030101010101" pitchFamily="2" charset="-122"/>
                          <a:cs typeface="Tahoma" panose="020B0604030504040204" pitchFamily="34" charset="0"/>
                        </a:rPr>
                        <a:t>如何测量？（绩效指标）</a:t>
                      </a:r>
                      <a:endParaRPr lang="en-US" altLang="zh-CN" sz="1000" b="1" dirty="0">
                        <a:solidFill>
                          <a:srgbClr val="0000FF"/>
                        </a:solidFill>
                        <a:latin typeface="宋体" panose="02010600030101010101" pitchFamily="2" charset="-122"/>
                        <a:ea typeface="宋体" panose="02010600030101010101" pitchFamily="2" charset="-122"/>
                        <a:cs typeface="Tahoma" panose="020B0604030504040204" pitchFamily="34" charset="0"/>
                      </a:endParaRPr>
                    </a:p>
                  </a:txBody>
                  <a:tcPr marL="91486" marR="91486" marT="45736" marB="4573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0"/>
                  </a:ext>
                </a:extLst>
              </a:tr>
              <a:tr h="868312">
                <a:tc>
                  <a:txBody>
                    <a:bodyPr/>
                    <a:lstStyle/>
                    <a:p>
                      <a:pPr marL="171450" indent="-171450" algn="l" defTabSz="914400" rtl="0" eaLnBrk="1" latinLnBrk="0" hangingPunct="1">
                        <a:spcAft>
                          <a:spcPts val="0"/>
                        </a:spcAft>
                        <a:buFont typeface="Wingdings" panose="05000000000000000000" pitchFamily="2" charset="2"/>
                        <a:buChar char="l"/>
                      </a:pPr>
                      <a:r>
                        <a:rPr kumimoji="1" lang="en-US" altLang="zh-CN" sz="1000" kern="100" dirty="0">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Supplier PPM     </a:t>
                      </a:r>
                    </a:p>
                    <a:p>
                      <a:pPr marL="171450" indent="-171450" algn="l" defTabSz="914400" rtl="0" eaLnBrk="1" latinLnBrk="0" hangingPunct="1">
                        <a:spcAft>
                          <a:spcPts val="0"/>
                        </a:spcAft>
                        <a:buFont typeface="Wingdings" panose="05000000000000000000" pitchFamily="2" charset="2"/>
                        <a:buChar char="l"/>
                      </a:pPr>
                      <a:r>
                        <a:rPr kumimoji="1" lang="en-US" altLang="zh-CN" sz="1000" kern="100" dirty="0">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Production PPM   </a:t>
                      </a:r>
                    </a:p>
                    <a:p>
                      <a:pPr marL="171450" indent="-171450" algn="l" defTabSz="914400" rtl="0" eaLnBrk="1" latinLnBrk="0" hangingPunct="1">
                        <a:spcAft>
                          <a:spcPts val="0"/>
                        </a:spcAft>
                        <a:buFont typeface="Wingdings" panose="05000000000000000000" pitchFamily="2" charset="2"/>
                        <a:buChar char="l"/>
                      </a:pPr>
                      <a:r>
                        <a:rPr kumimoji="1" lang="en-US" altLang="zh-CN" sz="1000" kern="100" dirty="0">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Containment PPM     </a:t>
                      </a:r>
                    </a:p>
                    <a:p>
                      <a:pPr marL="171450" indent="-171450" algn="l" defTabSz="914400" rtl="0" eaLnBrk="1" latinLnBrk="0" hangingPunct="1">
                        <a:spcAft>
                          <a:spcPts val="0"/>
                        </a:spcAft>
                        <a:buFont typeface="Wingdings" panose="05000000000000000000" pitchFamily="2" charset="2"/>
                        <a:buChar char="l"/>
                      </a:pPr>
                      <a:r>
                        <a:rPr kumimoji="1" lang="en-US" altLang="zh-CN" sz="1000" kern="100" dirty="0">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Reject &amp; Return PPM </a:t>
                      </a:r>
                      <a:endParaRPr kumimoji="1" lang="zh-CN" altLang="zh-CN" sz="1000" kern="100" dirty="0">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endParaRPr>
                    </a:p>
                  </a:txBody>
                  <a:tcPr marL="91486" marR="91486" marT="45736" marB="4573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1"/>
                  </a:ext>
                </a:extLst>
              </a:tr>
            </a:tbl>
          </a:graphicData>
        </a:graphic>
      </p:graphicFrame>
      <p:graphicFrame>
        <p:nvGraphicFramePr>
          <p:cNvPr id="17" name="表格 16"/>
          <p:cNvGraphicFramePr>
            <a:graphicFrameLocks noGrp="1"/>
          </p:cNvGraphicFramePr>
          <p:nvPr/>
        </p:nvGraphicFramePr>
        <p:xfrm>
          <a:off x="3167063" y="1412875"/>
          <a:ext cx="2919412" cy="2408238"/>
        </p:xfrm>
        <a:graphic>
          <a:graphicData uri="http://schemas.openxmlformats.org/drawingml/2006/table">
            <a:tbl>
              <a:tblPr firstRow="1" bandRow="1">
                <a:tableStyleId>{5C22544A-7EE6-4342-B048-85BDC9FD1C3A}</a:tableStyleId>
              </a:tblPr>
              <a:tblGrid>
                <a:gridCol w="2919412">
                  <a:extLst>
                    <a:ext uri="{9D8B030D-6E8A-4147-A177-3AD203B41FA5}">
                      <a16:colId xmlns:a16="http://schemas.microsoft.com/office/drawing/2014/main" val="20000"/>
                    </a:ext>
                  </a:extLst>
                </a:gridCol>
              </a:tblGrid>
              <a:tr h="243891">
                <a:tc>
                  <a:txBody>
                    <a:bodyPr/>
                    <a:lstStyle/>
                    <a:p>
                      <a:pPr algn="l"/>
                      <a:r>
                        <a:rPr kumimoji="1" lang="zh-CN" altLang="en-US" sz="1000" b="1" kern="1200" dirty="0">
                          <a:solidFill>
                            <a:srgbClr val="0000FF"/>
                          </a:solidFill>
                          <a:latin typeface="宋体" panose="02010600030101010101" pitchFamily="2" charset="-122"/>
                          <a:ea typeface="宋体" panose="02010600030101010101" pitchFamily="2" charset="-122"/>
                          <a:cs typeface="Tahoma" panose="020B0604030504040204" pitchFamily="34" charset="0"/>
                        </a:rPr>
                        <a:t>过程的风险</a:t>
                      </a:r>
                    </a:p>
                  </a:txBody>
                  <a:tcPr marL="91457" marR="91457" marT="45730" marB="4573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0"/>
                  </a:ext>
                </a:extLst>
              </a:tr>
              <a:tr h="2164347">
                <a:tc>
                  <a:txBody>
                    <a:bodyPr/>
                    <a:lstStyle/>
                    <a:p>
                      <a:pPr marL="171450" indent="-171450">
                        <a:buFont typeface="Wingdings" panose="05000000000000000000" pitchFamily="2" charset="2"/>
                        <a:buChar char="l"/>
                      </a:pPr>
                      <a:r>
                        <a:rPr lang="zh-CN" altLang="en-US" sz="1000" dirty="0">
                          <a:solidFill>
                            <a:schemeClr val="tx1"/>
                          </a:solidFill>
                          <a:latin typeface="宋体" panose="02010600030101010101" pitchFamily="2" charset="-122"/>
                          <a:ea typeface="宋体" panose="02010600030101010101" pitchFamily="2" charset="-122"/>
                        </a:rPr>
                        <a:t>产品标识错误或漏标识</a:t>
                      </a:r>
                      <a:endParaRPr lang="en-US" altLang="zh-CN" sz="1000" dirty="0">
                        <a:solidFill>
                          <a:schemeClr val="tx1"/>
                        </a:solidFill>
                        <a:latin typeface="宋体" panose="02010600030101010101" pitchFamily="2" charset="-122"/>
                        <a:ea typeface="宋体" panose="02010600030101010101" pitchFamily="2" charset="-122"/>
                      </a:endParaRPr>
                    </a:p>
                    <a:p>
                      <a:pPr marL="171450" indent="-171450">
                        <a:buFont typeface="Wingdings" panose="05000000000000000000" pitchFamily="2" charset="2"/>
                        <a:buChar char="l"/>
                      </a:pPr>
                      <a:r>
                        <a:rPr lang="zh-CN" altLang="en-US" sz="1000" dirty="0">
                          <a:solidFill>
                            <a:schemeClr val="tx1"/>
                          </a:solidFill>
                          <a:latin typeface="宋体" panose="02010600030101010101" pitchFamily="2" charset="-122"/>
                          <a:ea typeface="宋体" panose="02010600030101010101" pitchFamily="2" charset="-122"/>
                        </a:rPr>
                        <a:t>检验指导书版本错误</a:t>
                      </a:r>
                      <a:endParaRPr lang="en-US" altLang="zh-CN" sz="1000" dirty="0">
                        <a:solidFill>
                          <a:schemeClr val="tx1"/>
                        </a:solidFill>
                        <a:latin typeface="宋体" panose="02010600030101010101" pitchFamily="2" charset="-122"/>
                        <a:ea typeface="宋体" panose="02010600030101010101" pitchFamily="2" charset="-122"/>
                      </a:endParaRPr>
                    </a:p>
                    <a:p>
                      <a:pPr marL="171450" indent="-171450">
                        <a:buFont typeface="Wingdings" panose="05000000000000000000" pitchFamily="2" charset="2"/>
                        <a:buChar char="l"/>
                      </a:pPr>
                      <a:r>
                        <a:rPr lang="zh-CN" altLang="en-US" sz="1000" dirty="0">
                          <a:solidFill>
                            <a:schemeClr val="tx1"/>
                          </a:solidFill>
                          <a:latin typeface="宋体" panose="02010600030101010101" pitchFamily="2" charset="-122"/>
                          <a:ea typeface="宋体" panose="02010600030101010101" pitchFamily="2" charset="-122"/>
                        </a:rPr>
                        <a:t>检验和试验设备失准</a:t>
                      </a:r>
                      <a:endParaRPr lang="en-US" altLang="zh-CN" sz="1000" dirty="0">
                        <a:solidFill>
                          <a:schemeClr val="tx1"/>
                        </a:solidFill>
                        <a:latin typeface="宋体" panose="02010600030101010101" pitchFamily="2" charset="-122"/>
                        <a:ea typeface="宋体" panose="02010600030101010101" pitchFamily="2" charset="-122"/>
                      </a:endParaRPr>
                    </a:p>
                    <a:p>
                      <a:pPr marL="171450" indent="-171450">
                        <a:buFont typeface="Wingdings" panose="05000000000000000000" pitchFamily="2" charset="2"/>
                        <a:buChar char="l"/>
                      </a:pPr>
                      <a:r>
                        <a:rPr lang="zh-CN" altLang="en-US" sz="1000" dirty="0">
                          <a:solidFill>
                            <a:schemeClr val="tx1"/>
                          </a:solidFill>
                          <a:latin typeface="宋体" panose="02010600030101010101" pitchFamily="2" charset="-122"/>
                          <a:ea typeface="宋体" panose="02010600030101010101" pitchFamily="2" charset="-122"/>
                        </a:rPr>
                        <a:t>操作者检验技能差</a:t>
                      </a:r>
                      <a:endParaRPr lang="en-US" altLang="zh-CN" sz="1000" dirty="0">
                        <a:solidFill>
                          <a:schemeClr val="tx1"/>
                        </a:solidFill>
                        <a:latin typeface="宋体" panose="02010600030101010101" pitchFamily="2" charset="-122"/>
                        <a:ea typeface="宋体" panose="02010600030101010101" pitchFamily="2" charset="-122"/>
                      </a:endParaRPr>
                    </a:p>
                    <a:p>
                      <a:pPr marL="171450" indent="-171450">
                        <a:buFont typeface="Wingdings" panose="05000000000000000000" pitchFamily="2" charset="2"/>
                        <a:buChar char="l"/>
                      </a:pPr>
                      <a:r>
                        <a:rPr lang="zh-CN" altLang="en-US" sz="1000" dirty="0">
                          <a:solidFill>
                            <a:schemeClr val="tx1"/>
                          </a:solidFill>
                          <a:latin typeface="宋体" panose="02010600030101010101" pitchFamily="2" charset="-122"/>
                          <a:ea typeface="宋体" panose="02010600030101010101" pitchFamily="2" charset="-122"/>
                        </a:rPr>
                        <a:t>过程记录缺乏可追溯性</a:t>
                      </a:r>
                      <a:endParaRPr lang="en-US" altLang="zh-CN" sz="1000" dirty="0">
                        <a:solidFill>
                          <a:schemeClr val="tx1"/>
                        </a:solidFill>
                        <a:latin typeface="宋体" panose="02010600030101010101" pitchFamily="2" charset="-122"/>
                        <a:ea typeface="宋体" panose="02010600030101010101" pitchFamily="2" charset="-122"/>
                      </a:endParaRPr>
                    </a:p>
                  </a:txBody>
                  <a:tcPr marL="91457" marR="91457" marT="45730" marB="4573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1"/>
                  </a:ext>
                </a:extLst>
              </a:tr>
            </a:tbl>
          </a:graphicData>
        </a:graphic>
      </p:graphicFrame>
      <p:graphicFrame>
        <p:nvGraphicFramePr>
          <p:cNvPr id="18" name="表格 17"/>
          <p:cNvGraphicFramePr>
            <a:graphicFrameLocks noGrp="1"/>
          </p:cNvGraphicFramePr>
          <p:nvPr/>
        </p:nvGraphicFramePr>
        <p:xfrm>
          <a:off x="3170238" y="3933825"/>
          <a:ext cx="2919412" cy="2630488"/>
        </p:xfrm>
        <a:graphic>
          <a:graphicData uri="http://schemas.openxmlformats.org/drawingml/2006/table">
            <a:tbl>
              <a:tblPr firstRow="1" bandRow="1">
                <a:tableStyleId>{5C22544A-7EE6-4342-B048-85BDC9FD1C3A}</a:tableStyleId>
              </a:tblPr>
              <a:tblGrid>
                <a:gridCol w="2919412">
                  <a:extLst>
                    <a:ext uri="{9D8B030D-6E8A-4147-A177-3AD203B41FA5}">
                      <a16:colId xmlns:a16="http://schemas.microsoft.com/office/drawing/2014/main" val="20000"/>
                    </a:ext>
                  </a:extLst>
                </a:gridCol>
              </a:tblGrid>
              <a:tr h="243814">
                <a:tc>
                  <a:txBody>
                    <a:bodyPr/>
                    <a:lstStyle/>
                    <a:p>
                      <a:r>
                        <a:rPr kumimoji="1" lang="zh-CN" altLang="en-US" sz="1000" b="1" kern="1200" dirty="0">
                          <a:solidFill>
                            <a:srgbClr val="0000FF"/>
                          </a:solidFill>
                          <a:latin typeface="宋体" panose="02010600030101010101" pitchFamily="2" charset="-122"/>
                          <a:ea typeface="宋体" panose="02010600030101010101" pitchFamily="2" charset="-122"/>
                          <a:cs typeface="Tahoma" panose="020B0604030504040204" pitchFamily="34" charset="0"/>
                        </a:rPr>
                        <a:t>过程的关键活动</a:t>
                      </a:r>
                    </a:p>
                  </a:txBody>
                  <a:tcPr marL="91457" marR="91457" marT="45707" marB="4570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CFFFF"/>
                    </a:solidFill>
                  </a:tcPr>
                </a:tc>
                <a:extLst>
                  <a:ext uri="{0D108BD9-81ED-4DB2-BD59-A6C34878D82A}">
                    <a16:rowId xmlns:a16="http://schemas.microsoft.com/office/drawing/2014/main" val="10000"/>
                  </a:ext>
                </a:extLst>
              </a:tr>
              <a:tr h="2386674">
                <a:tc>
                  <a:txBody>
                    <a:bodyPr/>
                    <a:lstStyle/>
                    <a:p>
                      <a:pPr marL="171450" indent="-171450" algn="l">
                        <a:buFont typeface="Wingdings" panose="05000000000000000000" pitchFamily="2" charset="2"/>
                        <a:buChar char="l"/>
                      </a:pPr>
                      <a:r>
                        <a:rPr kumimoji="1" lang="zh-CN" altLang="en-US" sz="1000" kern="1200" dirty="0">
                          <a:solidFill>
                            <a:schemeClr val="tx1"/>
                          </a:solidFill>
                          <a:latin typeface="宋体" panose="02010600030101010101" pitchFamily="2" charset="-122"/>
                          <a:ea typeface="宋体" panose="02010600030101010101" pitchFamily="2" charset="-122"/>
                          <a:cs typeface="+mn-cs"/>
                        </a:rPr>
                        <a:t>接收供应商来料</a:t>
                      </a:r>
                      <a:endParaRPr kumimoji="1" lang="en-US" altLang="zh-CN" sz="1000" kern="1200" dirty="0">
                        <a:solidFill>
                          <a:schemeClr val="tx1"/>
                        </a:solidFill>
                        <a:latin typeface="宋体" panose="02010600030101010101" pitchFamily="2" charset="-122"/>
                        <a:ea typeface="宋体" panose="02010600030101010101" pitchFamily="2" charset="-122"/>
                        <a:cs typeface="+mn-cs"/>
                      </a:endParaRPr>
                    </a:p>
                    <a:p>
                      <a:pPr marL="171450" indent="-171450" algn="l">
                        <a:buFont typeface="Wingdings" panose="05000000000000000000" pitchFamily="2" charset="2"/>
                        <a:buChar char="l"/>
                      </a:pPr>
                      <a:r>
                        <a:rPr kumimoji="1" lang="zh-CN" altLang="en-US" sz="1000" kern="1200" dirty="0">
                          <a:solidFill>
                            <a:schemeClr val="tx1"/>
                          </a:solidFill>
                          <a:latin typeface="宋体" panose="02010600030101010101" pitchFamily="2" charset="-122"/>
                          <a:ea typeface="宋体" panose="02010600030101010101" pitchFamily="2" charset="-122"/>
                          <a:cs typeface="+mn-cs"/>
                        </a:rPr>
                        <a:t>来料检验</a:t>
                      </a:r>
                      <a:endParaRPr kumimoji="1" lang="en-US" altLang="zh-CN" sz="1000" kern="1200" dirty="0">
                        <a:solidFill>
                          <a:schemeClr val="tx1"/>
                        </a:solidFill>
                        <a:latin typeface="宋体" panose="02010600030101010101" pitchFamily="2" charset="-122"/>
                        <a:ea typeface="宋体" panose="02010600030101010101" pitchFamily="2" charset="-122"/>
                        <a:cs typeface="+mn-cs"/>
                      </a:endParaRPr>
                    </a:p>
                    <a:p>
                      <a:pPr marL="171450" indent="-171450" algn="l">
                        <a:buFont typeface="Wingdings" panose="05000000000000000000" pitchFamily="2" charset="2"/>
                        <a:buChar char="l"/>
                      </a:pPr>
                      <a:r>
                        <a:rPr kumimoji="1" lang="zh-CN" altLang="en-US" sz="1000" kern="1200" dirty="0">
                          <a:solidFill>
                            <a:schemeClr val="tx1"/>
                          </a:solidFill>
                          <a:latin typeface="宋体" panose="02010600030101010101" pitchFamily="2" charset="-122"/>
                          <a:ea typeface="宋体" panose="02010600030101010101" pitchFamily="2" charset="-122"/>
                          <a:cs typeface="+mn-cs"/>
                        </a:rPr>
                        <a:t>在制品检验</a:t>
                      </a:r>
                      <a:endParaRPr kumimoji="1" lang="en-US" altLang="zh-CN" sz="1000" kern="1200" dirty="0">
                        <a:solidFill>
                          <a:schemeClr val="tx1"/>
                        </a:solidFill>
                        <a:latin typeface="宋体" panose="02010600030101010101" pitchFamily="2" charset="-122"/>
                        <a:ea typeface="宋体" panose="02010600030101010101" pitchFamily="2" charset="-122"/>
                        <a:cs typeface="+mn-cs"/>
                      </a:endParaRPr>
                    </a:p>
                    <a:p>
                      <a:pPr marL="171450" indent="-171450" algn="l">
                        <a:buFont typeface="Wingdings" panose="05000000000000000000" pitchFamily="2" charset="2"/>
                        <a:buChar char="l"/>
                      </a:pPr>
                      <a:r>
                        <a:rPr kumimoji="1" lang="zh-CN" altLang="en-US" sz="1000" kern="1200" dirty="0">
                          <a:solidFill>
                            <a:schemeClr val="tx1"/>
                          </a:solidFill>
                          <a:latin typeface="宋体" panose="02010600030101010101" pitchFamily="2" charset="-122"/>
                          <a:ea typeface="宋体" panose="02010600030101010101" pitchFamily="2" charset="-122"/>
                          <a:cs typeface="+mn-cs"/>
                        </a:rPr>
                        <a:t>最终产品检验和试验</a:t>
                      </a:r>
                      <a:endParaRPr kumimoji="1" lang="en-US" altLang="zh-CN" sz="1000" kern="1200" dirty="0">
                        <a:solidFill>
                          <a:schemeClr val="tx1"/>
                        </a:solidFill>
                        <a:latin typeface="宋体" panose="02010600030101010101" pitchFamily="2" charset="-122"/>
                        <a:ea typeface="宋体" panose="02010600030101010101" pitchFamily="2" charset="-122"/>
                        <a:cs typeface="+mn-cs"/>
                      </a:endParaRPr>
                    </a:p>
                    <a:p>
                      <a:pPr marL="171450" indent="-171450" algn="l">
                        <a:buFont typeface="Wingdings" panose="05000000000000000000" pitchFamily="2" charset="2"/>
                        <a:buChar char="l"/>
                      </a:pPr>
                      <a:r>
                        <a:rPr kumimoji="1" lang="zh-CN" altLang="en-US" sz="1000" kern="1200" dirty="0">
                          <a:solidFill>
                            <a:schemeClr val="tx1"/>
                          </a:solidFill>
                          <a:latin typeface="宋体" panose="02010600030101010101" pitchFamily="2" charset="-122"/>
                          <a:ea typeface="宋体" panose="02010600030101010101" pitchFamily="2" charset="-122"/>
                          <a:cs typeface="+mn-cs"/>
                        </a:rPr>
                        <a:t>产品在供应链中的标识和可追溯性管理</a:t>
                      </a:r>
                      <a:endParaRPr kumimoji="1" lang="en-US" altLang="zh-CN" sz="1000" kern="1200" dirty="0">
                        <a:solidFill>
                          <a:schemeClr val="tx1"/>
                        </a:solidFill>
                        <a:latin typeface="宋体" panose="02010600030101010101" pitchFamily="2" charset="-122"/>
                        <a:ea typeface="宋体" panose="02010600030101010101" pitchFamily="2" charset="-122"/>
                        <a:cs typeface="+mn-cs"/>
                      </a:endParaRPr>
                    </a:p>
                    <a:p>
                      <a:pPr marL="171450" indent="-171450" algn="l">
                        <a:buFont typeface="Wingdings" panose="05000000000000000000" pitchFamily="2" charset="2"/>
                        <a:buChar char="l"/>
                      </a:pPr>
                      <a:r>
                        <a:rPr kumimoji="1" lang="zh-CN" altLang="en-US" sz="1000" kern="1200" dirty="0">
                          <a:solidFill>
                            <a:schemeClr val="tx1"/>
                          </a:solidFill>
                          <a:latin typeface="宋体" panose="02010600030101010101" pitchFamily="2" charset="-122"/>
                          <a:ea typeface="宋体" panose="02010600030101010101" pitchFamily="2" charset="-122"/>
                          <a:cs typeface="+mn-cs"/>
                        </a:rPr>
                        <a:t>委外试验管理</a:t>
                      </a:r>
                      <a:endParaRPr kumimoji="1" lang="en-US" altLang="zh-CN" sz="1000" kern="1200" dirty="0">
                        <a:solidFill>
                          <a:schemeClr val="tx1"/>
                        </a:solidFill>
                        <a:latin typeface="宋体" panose="02010600030101010101" pitchFamily="2" charset="-122"/>
                        <a:ea typeface="宋体" panose="02010600030101010101" pitchFamily="2" charset="-122"/>
                        <a:cs typeface="+mn-cs"/>
                      </a:endParaRPr>
                    </a:p>
                  </a:txBody>
                  <a:tcPr marL="91457" marR="91457" marT="45707" marB="4570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CFFFF"/>
                    </a:solidFill>
                  </a:tcPr>
                </a:tc>
                <a:extLst>
                  <a:ext uri="{0D108BD9-81ED-4DB2-BD59-A6C34878D82A}">
                    <a16:rowId xmlns:a16="http://schemas.microsoft.com/office/drawing/2014/main" val="10001"/>
                  </a:ext>
                </a:extLst>
              </a:tr>
            </a:tbl>
          </a:graphicData>
        </a:graphic>
      </p:graphicFrame>
      <p:sp>
        <p:nvSpPr>
          <p:cNvPr id="22" name="页脚占位符 13379"/>
          <p:cNvSpPr>
            <a:spLocks noGrp="1"/>
          </p:cNvSpPr>
          <p:nvPr>
            <p:ph type="ftr" sz="quarter" idx="11"/>
          </p:nvPr>
        </p:nvSpPr>
        <p:spPr>
          <a:xfrm>
            <a:off x="250825" y="6492875"/>
            <a:ext cx="873125" cy="365125"/>
          </a:xfrm>
        </p:spPr>
        <p:txBody>
          <a:bodyPr/>
          <a:lstStyle/>
          <a:p>
            <a:pPr>
              <a:defRPr/>
            </a:pPr>
            <a:r>
              <a:rPr lang="en-US" altLang="zh-CN" dirty="0"/>
              <a:t>32/39</a:t>
            </a:r>
            <a:endParaRPr lang="zh-CN" altLang="en-US" dirty="0"/>
          </a:p>
        </p:txBody>
      </p:sp>
    </p:spTree>
  </p:cSld>
  <p:clrMapOvr>
    <a:masterClrMapping/>
  </p:clrMapOvr>
  <p:transition spd="slow"/>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7" name="肘形连接符 16"/>
          <p:cNvCxnSpPr>
            <a:stCxn id="43" idx="3"/>
            <a:endCxn id="46" idx="1"/>
          </p:cNvCxnSpPr>
          <p:nvPr/>
        </p:nvCxnSpPr>
        <p:spPr bwMode="auto">
          <a:xfrm flipV="1">
            <a:off x="2627313" y="5249863"/>
            <a:ext cx="542925" cy="520700"/>
          </a:xfrm>
          <a:prstGeom prst="bentConnector3">
            <a:avLst>
              <a:gd name="adj1" fmla="val 50000"/>
            </a:avLst>
          </a:prstGeom>
          <a:ln w="28575">
            <a:tailEnd type="triangle"/>
          </a:ln>
        </p:spPr>
        <p:style>
          <a:lnRef idx="1">
            <a:schemeClr val="dk1"/>
          </a:lnRef>
          <a:fillRef idx="0">
            <a:schemeClr val="dk1"/>
          </a:fillRef>
          <a:effectRef idx="0">
            <a:schemeClr val="dk1"/>
          </a:effectRef>
          <a:fontRef idx="minor">
            <a:schemeClr val="tx1"/>
          </a:fontRef>
        </p:style>
      </p:cxnSp>
      <p:cxnSp>
        <p:nvCxnSpPr>
          <p:cNvPr id="18" name="肘形连接符 17"/>
          <p:cNvCxnSpPr>
            <a:stCxn id="41" idx="3"/>
            <a:endCxn id="46" idx="1"/>
          </p:cNvCxnSpPr>
          <p:nvPr/>
        </p:nvCxnSpPr>
        <p:spPr bwMode="auto">
          <a:xfrm>
            <a:off x="2625725" y="3789363"/>
            <a:ext cx="544513" cy="1460500"/>
          </a:xfrm>
          <a:prstGeom prst="bentConnector3">
            <a:avLst>
              <a:gd name="adj1" fmla="val 50000"/>
            </a:avLst>
          </a:prstGeom>
          <a:ln w="28575">
            <a:tailEnd type="triangle"/>
          </a:ln>
        </p:spPr>
        <p:style>
          <a:lnRef idx="1">
            <a:schemeClr val="dk1"/>
          </a:lnRef>
          <a:fillRef idx="0">
            <a:schemeClr val="dk1"/>
          </a:fillRef>
          <a:effectRef idx="0">
            <a:schemeClr val="dk1"/>
          </a:effectRef>
          <a:fontRef idx="minor">
            <a:schemeClr val="tx1"/>
          </a:fontRef>
        </p:style>
      </p:cxnSp>
      <p:cxnSp>
        <p:nvCxnSpPr>
          <p:cNvPr id="34" name="肘形连接符 33"/>
          <p:cNvCxnSpPr>
            <a:stCxn id="39" idx="3"/>
            <a:endCxn id="46" idx="1"/>
          </p:cNvCxnSpPr>
          <p:nvPr/>
        </p:nvCxnSpPr>
        <p:spPr bwMode="auto">
          <a:xfrm>
            <a:off x="2627313" y="2009775"/>
            <a:ext cx="542925" cy="3240088"/>
          </a:xfrm>
          <a:prstGeom prst="bentConnector3">
            <a:avLst>
              <a:gd name="adj1" fmla="val 50000"/>
            </a:avLst>
          </a:prstGeom>
          <a:ln w="28575">
            <a:tailEnd type="triangle"/>
          </a:ln>
        </p:spPr>
        <p:style>
          <a:lnRef idx="1">
            <a:schemeClr val="dk1"/>
          </a:lnRef>
          <a:fillRef idx="0">
            <a:schemeClr val="dk1"/>
          </a:fillRef>
          <a:effectRef idx="0">
            <a:schemeClr val="dk1"/>
          </a:effectRef>
          <a:fontRef idx="minor">
            <a:schemeClr val="tx1"/>
          </a:fontRef>
        </p:style>
      </p:cxnSp>
      <p:cxnSp>
        <p:nvCxnSpPr>
          <p:cNvPr id="35" name="肘形连接符 34"/>
          <p:cNvCxnSpPr/>
          <p:nvPr/>
        </p:nvCxnSpPr>
        <p:spPr bwMode="auto">
          <a:xfrm flipV="1">
            <a:off x="6084888" y="4365625"/>
            <a:ext cx="431800" cy="935038"/>
          </a:xfrm>
          <a:prstGeom prst="bentConnector3">
            <a:avLst>
              <a:gd name="adj1" fmla="val 50000"/>
            </a:avLst>
          </a:prstGeom>
          <a:ln w="28575">
            <a:tailEnd type="triangle"/>
          </a:ln>
        </p:spPr>
        <p:style>
          <a:lnRef idx="1">
            <a:schemeClr val="dk1"/>
          </a:lnRef>
          <a:fillRef idx="0">
            <a:schemeClr val="dk1"/>
          </a:fillRef>
          <a:effectRef idx="0">
            <a:schemeClr val="dk1"/>
          </a:effectRef>
          <a:fontRef idx="minor">
            <a:schemeClr val="tx1"/>
          </a:fontRef>
        </p:style>
      </p:cxnSp>
      <p:cxnSp>
        <p:nvCxnSpPr>
          <p:cNvPr id="36" name="肘形连接符 35"/>
          <p:cNvCxnSpPr>
            <a:endCxn id="44" idx="1"/>
          </p:cNvCxnSpPr>
          <p:nvPr/>
        </p:nvCxnSpPr>
        <p:spPr bwMode="auto">
          <a:xfrm>
            <a:off x="6078538" y="5786438"/>
            <a:ext cx="444500" cy="234950"/>
          </a:xfrm>
          <a:prstGeom prst="bentConnector3">
            <a:avLst>
              <a:gd name="adj1" fmla="val 50000"/>
            </a:avLst>
          </a:prstGeom>
          <a:ln w="28575">
            <a:solidFill>
              <a:srgbClr val="FF0000"/>
            </a:solidFill>
            <a:headEnd type="triangle"/>
            <a:tailEnd type="triangle"/>
          </a:ln>
        </p:spPr>
        <p:style>
          <a:lnRef idx="1">
            <a:schemeClr val="dk1"/>
          </a:lnRef>
          <a:fillRef idx="0">
            <a:schemeClr val="dk1"/>
          </a:fillRef>
          <a:effectRef idx="0">
            <a:schemeClr val="dk1"/>
          </a:effectRef>
          <a:fontRef idx="minor">
            <a:schemeClr val="tx1"/>
          </a:fontRef>
        </p:style>
      </p:cxnSp>
      <p:cxnSp>
        <p:nvCxnSpPr>
          <p:cNvPr id="37" name="肘形连接符 36"/>
          <p:cNvCxnSpPr/>
          <p:nvPr/>
        </p:nvCxnSpPr>
        <p:spPr bwMode="auto">
          <a:xfrm flipV="1">
            <a:off x="6084888" y="2133600"/>
            <a:ext cx="431800" cy="1952625"/>
          </a:xfrm>
          <a:prstGeom prst="bentConnector3">
            <a:avLst>
              <a:gd name="adj1" fmla="val 50000"/>
            </a:avLst>
          </a:prstGeom>
          <a:ln w="28575">
            <a:headEnd type="triangle"/>
            <a:tailEnd type="none"/>
          </a:ln>
        </p:spPr>
        <p:style>
          <a:lnRef idx="1">
            <a:schemeClr val="dk1"/>
          </a:lnRef>
          <a:fillRef idx="0">
            <a:schemeClr val="dk1"/>
          </a:fillRef>
          <a:effectRef idx="0">
            <a:schemeClr val="dk1"/>
          </a:effectRef>
          <a:fontRef idx="minor">
            <a:schemeClr val="tx1"/>
          </a:fontRef>
        </p:style>
      </p:cxnSp>
      <p:graphicFrame>
        <p:nvGraphicFramePr>
          <p:cNvPr id="38" name="表格 37"/>
          <p:cNvGraphicFramePr>
            <a:graphicFrameLocks noGrp="1"/>
          </p:cNvGraphicFramePr>
          <p:nvPr/>
        </p:nvGraphicFramePr>
        <p:xfrm>
          <a:off x="176213" y="836613"/>
          <a:ext cx="8788400" cy="371475"/>
        </p:xfrm>
        <a:graphic>
          <a:graphicData uri="http://schemas.openxmlformats.org/drawingml/2006/table">
            <a:tbl>
              <a:tblPr firstRow="1" bandRow="1">
                <a:tableStyleId>{5C22544A-7EE6-4342-B048-85BDC9FD1C3A}</a:tableStyleId>
              </a:tblPr>
              <a:tblGrid>
                <a:gridCol w="4394200">
                  <a:extLst>
                    <a:ext uri="{9D8B030D-6E8A-4147-A177-3AD203B41FA5}">
                      <a16:colId xmlns:a16="http://schemas.microsoft.com/office/drawing/2014/main" val="20000"/>
                    </a:ext>
                  </a:extLst>
                </a:gridCol>
                <a:gridCol w="4394200">
                  <a:extLst>
                    <a:ext uri="{9D8B030D-6E8A-4147-A177-3AD203B41FA5}">
                      <a16:colId xmlns:a16="http://schemas.microsoft.com/office/drawing/2014/main" val="20001"/>
                    </a:ext>
                  </a:extLst>
                </a:gridCol>
              </a:tblGrid>
              <a:tr h="371475">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zh-CN" altLang="en-US" sz="1400" b="0" kern="1200" dirty="0">
                          <a:solidFill>
                            <a:schemeClr val="tx1"/>
                          </a:solidFill>
                          <a:latin typeface="宋体" panose="02010600030101010101" pitchFamily="2" charset="-122"/>
                          <a:ea typeface="宋体" panose="02010600030101010101" pitchFamily="2" charset="-122"/>
                          <a:cs typeface="+mn-cs"/>
                        </a:rPr>
                        <a:t>过程：S</a:t>
                      </a:r>
                      <a:r>
                        <a:rPr lang="en-US" altLang="zh-CN" sz="1400" b="0" kern="1200" dirty="0">
                          <a:solidFill>
                            <a:schemeClr val="tx1"/>
                          </a:solidFill>
                          <a:latin typeface="宋体" panose="02010600030101010101" pitchFamily="2" charset="-122"/>
                          <a:ea typeface="宋体" panose="02010600030101010101" pitchFamily="2" charset="-122"/>
                          <a:cs typeface="+mn-cs"/>
                        </a:rPr>
                        <a:t>09</a:t>
                      </a:r>
                      <a:r>
                        <a:rPr lang="zh-CN" altLang="en-US" sz="1400" b="0" kern="1200" dirty="0">
                          <a:solidFill>
                            <a:schemeClr val="tx1"/>
                          </a:solidFill>
                          <a:latin typeface="宋体" panose="02010600030101010101" pitchFamily="2" charset="-122"/>
                          <a:ea typeface="宋体" panose="02010600030101010101" pitchFamily="2" charset="-122"/>
                          <a:cs typeface="+mn-cs"/>
                        </a:rPr>
                        <a:t>不合格品管理 </a:t>
                      </a:r>
                      <a:r>
                        <a:rPr lang="en-US" altLang="zh-CN" sz="1400" b="0" kern="1200" dirty="0">
                          <a:solidFill>
                            <a:schemeClr val="tx1"/>
                          </a:solidFill>
                          <a:latin typeface="宋体" panose="02010600030101010101" pitchFamily="2" charset="-122"/>
                          <a:ea typeface="宋体" panose="02010600030101010101" pitchFamily="2" charset="-122"/>
                          <a:cs typeface="+mn-cs"/>
                        </a:rPr>
                        <a:t>Non conformity control</a:t>
                      </a:r>
                      <a:endParaRPr lang="zh-CN" altLang="en-US" sz="1400" b="0" kern="1200" dirty="0">
                        <a:solidFill>
                          <a:schemeClr val="tx1"/>
                        </a:solidFill>
                        <a:latin typeface="宋体" panose="02010600030101010101" pitchFamily="2" charset="-122"/>
                        <a:ea typeface="宋体" panose="02010600030101010101" pitchFamily="2" charset="-122"/>
                        <a:cs typeface="+mn-cs"/>
                      </a:endParaRPr>
                    </a:p>
                  </a:txBody>
                  <a:tcPr marL="91449" marR="91449" marT="45798" marB="4579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CFFFF"/>
                    </a:solidFill>
                  </a:tcPr>
                </a:tc>
                <a:tc>
                  <a:txBody>
                    <a:bodyPr/>
                    <a:lstStyle/>
                    <a:p>
                      <a:r>
                        <a:rPr lang="zh-CN" altLang="en-US" sz="1400" b="0" dirty="0">
                          <a:solidFill>
                            <a:schemeClr val="tx1"/>
                          </a:solidFill>
                          <a:latin typeface="宋体" panose="02010600030101010101" pitchFamily="2" charset="-122"/>
                          <a:ea typeface="宋体" panose="02010600030101010101" pitchFamily="2" charset="-122"/>
                        </a:rPr>
                        <a:t>过程所有者：质量部经理</a:t>
                      </a:r>
                    </a:p>
                  </a:txBody>
                  <a:tcPr marL="91449" marR="91449" marT="45798" marB="4579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CFFFF"/>
                    </a:solidFill>
                  </a:tcPr>
                </a:tc>
                <a:extLst>
                  <a:ext uri="{0D108BD9-81ED-4DB2-BD59-A6C34878D82A}">
                    <a16:rowId xmlns:a16="http://schemas.microsoft.com/office/drawing/2014/main" val="10000"/>
                  </a:ext>
                </a:extLst>
              </a:tr>
            </a:tbl>
          </a:graphicData>
        </a:graphic>
      </p:graphicFrame>
      <p:graphicFrame>
        <p:nvGraphicFramePr>
          <p:cNvPr id="39" name="表格 38"/>
          <p:cNvGraphicFramePr>
            <a:graphicFrameLocks noGrp="1"/>
          </p:cNvGraphicFramePr>
          <p:nvPr/>
        </p:nvGraphicFramePr>
        <p:xfrm>
          <a:off x="179388" y="1412875"/>
          <a:ext cx="2447925" cy="1193800"/>
        </p:xfrm>
        <a:graphic>
          <a:graphicData uri="http://schemas.openxmlformats.org/drawingml/2006/table">
            <a:tbl>
              <a:tblPr firstRow="1" bandRow="1">
                <a:tableStyleId>{5C22544A-7EE6-4342-B048-85BDC9FD1C3A}</a:tableStyleId>
              </a:tblPr>
              <a:tblGrid>
                <a:gridCol w="2447925">
                  <a:extLst>
                    <a:ext uri="{9D8B030D-6E8A-4147-A177-3AD203B41FA5}">
                      <a16:colId xmlns:a16="http://schemas.microsoft.com/office/drawing/2014/main" val="20000"/>
                    </a:ext>
                  </a:extLst>
                </a:gridCol>
              </a:tblGrid>
              <a:tr h="243869">
                <a:tc>
                  <a:txBody>
                    <a:bodyPr/>
                    <a:lstStyle/>
                    <a:p>
                      <a:r>
                        <a:rPr kumimoji="1" lang="zh-CN" altLang="en-US" sz="1000" b="1" kern="1200" dirty="0">
                          <a:solidFill>
                            <a:srgbClr val="0000FF"/>
                          </a:solidFill>
                          <a:latin typeface="宋体" panose="02010600030101010101" pitchFamily="2" charset="-122"/>
                          <a:ea typeface="宋体" panose="02010600030101010101" pitchFamily="2" charset="-122"/>
                          <a:cs typeface="Tahoma" panose="020B0604030504040204" pitchFamily="34" charset="0"/>
                        </a:rPr>
                        <a:t>用什么做？（硬件和软件资源）</a:t>
                      </a:r>
                    </a:p>
                  </a:txBody>
                  <a:tcPr marL="91427" marR="91427" marT="45726" marB="4572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0"/>
                  </a:ext>
                </a:extLst>
              </a:tr>
              <a:tr h="949931">
                <a:tc>
                  <a:txBody>
                    <a:bodyPr/>
                    <a:lstStyle/>
                    <a:p>
                      <a:pPr marL="171450" indent="-171450" algn="l" defTabSz="914400" rtl="0" eaLnBrk="1" latinLnBrk="0" hangingPunct="1">
                        <a:lnSpc>
                          <a:spcPts val="1500"/>
                        </a:lnSpc>
                        <a:spcAft>
                          <a:spcPts val="0"/>
                        </a:spcAft>
                        <a:buFont typeface="Wingdings" panose="05000000000000000000" pitchFamily="2" charset="2"/>
                        <a:buChar char="l"/>
                      </a:pPr>
                      <a:r>
                        <a:rPr kumimoji="1" lang="zh-CN" altLang="zh-CN"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电脑</a:t>
                      </a:r>
                      <a:r>
                        <a:rPr kumimoji="1" lang="zh-CN" altLang="en-US"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、打印机、标识牌、返工工具与场所、检验和试验设备等</a:t>
                      </a:r>
                      <a:endParaRPr kumimoji="1" lang="en-US" altLang="zh-CN"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endParaRPr>
                    </a:p>
                    <a:p>
                      <a:pPr marL="171450" indent="-171450" algn="l" defTabSz="914400" rtl="0" eaLnBrk="1" latinLnBrk="0" hangingPunct="1">
                        <a:lnSpc>
                          <a:spcPts val="1500"/>
                        </a:lnSpc>
                        <a:spcAft>
                          <a:spcPts val="0"/>
                        </a:spcAft>
                        <a:buFont typeface="Wingdings" panose="05000000000000000000" pitchFamily="2" charset="2"/>
                        <a:buChar char="l"/>
                      </a:pPr>
                      <a:r>
                        <a:rPr kumimoji="1" lang="zh-CN" altLang="en-US"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纸篓</a:t>
                      </a:r>
                      <a:r>
                        <a:rPr kumimoji="1" lang="en-US" altLang="zh-CN"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a:t>
                      </a:r>
                      <a:r>
                        <a:rPr kumimoji="1" lang="zh-CN" altLang="en-US"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绿色垃圾桶</a:t>
                      </a:r>
                      <a:r>
                        <a:rPr kumimoji="1" lang="en-US" altLang="zh-CN"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a:t>
                      </a:r>
                      <a:r>
                        <a:rPr kumimoji="1" lang="zh-CN" altLang="en-US"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蓝色垃圾桶</a:t>
                      </a:r>
                    </a:p>
                    <a:p>
                      <a:pPr marL="171450" indent="-171450" algn="l" defTabSz="914400" rtl="0" eaLnBrk="1" latinLnBrk="0" hangingPunct="1">
                        <a:lnSpc>
                          <a:spcPts val="1500"/>
                        </a:lnSpc>
                        <a:spcAft>
                          <a:spcPts val="0"/>
                        </a:spcAft>
                        <a:buFont typeface="Wingdings" panose="05000000000000000000" pitchFamily="2" charset="2"/>
                        <a:buChar char="l"/>
                      </a:pPr>
                      <a:r>
                        <a:rPr kumimoji="1" lang="zh-CN" altLang="en-US"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黄色垃圾桶</a:t>
                      </a:r>
                      <a:r>
                        <a:rPr kumimoji="1" lang="en-US" altLang="zh-CN"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a:t>
                      </a:r>
                      <a:r>
                        <a:rPr kumimoji="1" lang="zh-CN" altLang="en-US"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红色垃圾桶</a:t>
                      </a:r>
                      <a:endParaRPr kumimoji="1" lang="zh-CN" altLang="zh-CN"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endParaRPr>
                    </a:p>
                  </a:txBody>
                  <a:tcPr marL="91427" marR="91427" marT="45726" marB="4572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1"/>
                  </a:ext>
                </a:extLst>
              </a:tr>
            </a:tbl>
          </a:graphicData>
        </a:graphic>
      </p:graphicFrame>
      <p:graphicFrame>
        <p:nvGraphicFramePr>
          <p:cNvPr id="40" name="表格 39"/>
          <p:cNvGraphicFramePr>
            <a:graphicFrameLocks noGrp="1"/>
          </p:cNvGraphicFramePr>
          <p:nvPr/>
        </p:nvGraphicFramePr>
        <p:xfrm>
          <a:off x="6516688" y="1412875"/>
          <a:ext cx="2447925" cy="1193800"/>
        </p:xfrm>
        <a:graphic>
          <a:graphicData uri="http://schemas.openxmlformats.org/drawingml/2006/table">
            <a:tbl>
              <a:tblPr firstRow="1" bandRow="1">
                <a:tableStyleId>{5C22544A-7EE6-4342-B048-85BDC9FD1C3A}</a:tableStyleId>
              </a:tblPr>
              <a:tblGrid>
                <a:gridCol w="2447925">
                  <a:extLst>
                    <a:ext uri="{9D8B030D-6E8A-4147-A177-3AD203B41FA5}">
                      <a16:colId xmlns:a16="http://schemas.microsoft.com/office/drawing/2014/main" val="20000"/>
                    </a:ext>
                  </a:extLst>
                </a:gridCol>
              </a:tblGrid>
              <a:tr h="243869">
                <a:tc>
                  <a:txBody>
                    <a:bodyPr/>
                    <a:lstStyle/>
                    <a:p>
                      <a:r>
                        <a:rPr kumimoji="1" lang="zh-CN" altLang="en-US" sz="1000" b="1" kern="1200" dirty="0">
                          <a:solidFill>
                            <a:srgbClr val="0000FF"/>
                          </a:solidFill>
                          <a:latin typeface="宋体" panose="02010600030101010101" pitchFamily="2" charset="-122"/>
                          <a:ea typeface="宋体" panose="02010600030101010101" pitchFamily="2" charset="-122"/>
                          <a:cs typeface="Tahoma" panose="020B0604030504040204" pitchFamily="34" charset="0"/>
                        </a:rPr>
                        <a:t>谁做？（能力</a:t>
                      </a:r>
                      <a:r>
                        <a:rPr kumimoji="1" lang="en-US" altLang="zh-CN" sz="1000" b="1" kern="1200" dirty="0">
                          <a:solidFill>
                            <a:srgbClr val="0000FF"/>
                          </a:solidFill>
                          <a:latin typeface="宋体" panose="02010600030101010101" pitchFamily="2" charset="-122"/>
                          <a:ea typeface="宋体" panose="02010600030101010101" pitchFamily="2" charset="-122"/>
                          <a:cs typeface="Tahoma" panose="020B0604030504040204" pitchFamily="34" charset="0"/>
                        </a:rPr>
                        <a:t>/</a:t>
                      </a:r>
                      <a:r>
                        <a:rPr kumimoji="1" lang="zh-CN" altLang="en-US" sz="1000" b="1" kern="1200" dirty="0">
                          <a:solidFill>
                            <a:srgbClr val="0000FF"/>
                          </a:solidFill>
                          <a:latin typeface="宋体" panose="02010600030101010101" pitchFamily="2" charset="-122"/>
                          <a:ea typeface="宋体" panose="02010600030101010101" pitchFamily="2" charset="-122"/>
                          <a:cs typeface="Tahoma" panose="020B0604030504040204" pitchFamily="34" charset="0"/>
                        </a:rPr>
                        <a:t>技能</a:t>
                      </a:r>
                      <a:r>
                        <a:rPr kumimoji="1" lang="en-US" altLang="zh-CN" sz="1000" b="1" kern="1200" dirty="0">
                          <a:solidFill>
                            <a:srgbClr val="0000FF"/>
                          </a:solidFill>
                          <a:latin typeface="宋体" panose="02010600030101010101" pitchFamily="2" charset="-122"/>
                          <a:ea typeface="宋体" panose="02010600030101010101" pitchFamily="2" charset="-122"/>
                          <a:cs typeface="Tahoma" panose="020B0604030504040204" pitchFamily="34" charset="0"/>
                        </a:rPr>
                        <a:t>/</a:t>
                      </a:r>
                      <a:r>
                        <a:rPr kumimoji="1" lang="zh-CN" altLang="en-US" sz="1000" b="1" kern="1200" dirty="0">
                          <a:solidFill>
                            <a:srgbClr val="0000FF"/>
                          </a:solidFill>
                          <a:latin typeface="宋体" panose="02010600030101010101" pitchFamily="2" charset="-122"/>
                          <a:ea typeface="宋体" panose="02010600030101010101" pitchFamily="2" charset="-122"/>
                          <a:cs typeface="Tahoma" panose="020B0604030504040204" pitchFamily="34" charset="0"/>
                        </a:rPr>
                        <a:t>培训）</a:t>
                      </a:r>
                    </a:p>
                  </a:txBody>
                  <a:tcPr marL="91427" marR="91427" marT="45726" marB="4572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0"/>
                  </a:ext>
                </a:extLst>
              </a:tr>
              <a:tr h="949931">
                <a:tc>
                  <a:txBody>
                    <a:bodyPr/>
                    <a:lstStyle/>
                    <a:p>
                      <a:pPr marL="171450" indent="-171450" algn="l" defTabSz="914400" rtl="0" eaLnBrk="1" latinLnBrk="0" hangingPunct="1">
                        <a:spcAft>
                          <a:spcPts val="0"/>
                        </a:spcAft>
                        <a:buFont typeface="Wingdings" panose="05000000000000000000" pitchFamily="2" charset="2"/>
                        <a:buChar char="l"/>
                      </a:pPr>
                      <a:r>
                        <a:rPr kumimoji="1" lang="zh-CN" altLang="en-US"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质量部经理、工程部、物流部、检验员、车间操作工、质量工程师。</a:t>
                      </a:r>
                      <a:endParaRPr kumimoji="1" lang="en-US" altLang="zh-CN"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endParaRPr>
                    </a:p>
                    <a:p>
                      <a:pPr marL="171450" indent="-171450" algn="l" defTabSz="914400" rtl="0" eaLnBrk="1" latinLnBrk="0" hangingPunct="1">
                        <a:spcAft>
                          <a:spcPts val="0"/>
                        </a:spcAft>
                        <a:buFont typeface="Wingdings" panose="05000000000000000000" pitchFamily="2" charset="2"/>
                        <a:buChar char="l"/>
                      </a:pPr>
                      <a:r>
                        <a:rPr kumimoji="1" lang="zh-CN" altLang="en-US"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行政部</a:t>
                      </a:r>
                      <a:r>
                        <a:rPr kumimoji="1" lang="en-US" altLang="zh-CN"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a:t>
                      </a:r>
                      <a:r>
                        <a:rPr kumimoji="1" lang="zh-CN" altLang="en-US"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各部门</a:t>
                      </a:r>
                    </a:p>
                    <a:p>
                      <a:pPr marL="171450" indent="-171450" algn="l" defTabSz="914400" rtl="0" eaLnBrk="1" latinLnBrk="0" hangingPunct="1">
                        <a:spcAft>
                          <a:spcPts val="0"/>
                        </a:spcAft>
                        <a:buFont typeface="Wingdings" panose="05000000000000000000" pitchFamily="2" charset="2"/>
                        <a:buChar char="l"/>
                      </a:pPr>
                      <a:r>
                        <a:rPr kumimoji="1" lang="zh-CN" altLang="en-US"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有资质的单位</a:t>
                      </a:r>
                    </a:p>
                  </a:txBody>
                  <a:tcPr marL="91427" marR="91427" marT="45726" marB="4572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1"/>
                  </a:ext>
                </a:extLst>
              </a:tr>
            </a:tbl>
          </a:graphicData>
        </a:graphic>
      </p:graphicFrame>
      <p:graphicFrame>
        <p:nvGraphicFramePr>
          <p:cNvPr id="41" name="表格 40"/>
          <p:cNvGraphicFramePr>
            <a:graphicFrameLocks noGrp="1"/>
          </p:cNvGraphicFramePr>
          <p:nvPr/>
        </p:nvGraphicFramePr>
        <p:xfrm>
          <a:off x="176213" y="2708275"/>
          <a:ext cx="2449512" cy="2160588"/>
        </p:xfrm>
        <a:graphic>
          <a:graphicData uri="http://schemas.openxmlformats.org/drawingml/2006/table">
            <a:tbl>
              <a:tblPr firstRow="1" bandRow="1">
                <a:tableStyleId>{5C22544A-7EE6-4342-B048-85BDC9FD1C3A}</a:tableStyleId>
              </a:tblPr>
              <a:tblGrid>
                <a:gridCol w="2449512">
                  <a:extLst>
                    <a:ext uri="{9D8B030D-6E8A-4147-A177-3AD203B41FA5}">
                      <a16:colId xmlns:a16="http://schemas.microsoft.com/office/drawing/2014/main" val="20000"/>
                    </a:ext>
                  </a:extLst>
                </a:gridCol>
              </a:tblGrid>
              <a:tr h="257058">
                <a:tc>
                  <a:txBody>
                    <a:bodyPr/>
                    <a:lstStyle/>
                    <a:p>
                      <a:r>
                        <a:rPr kumimoji="1" lang="zh-CN" altLang="en-US" sz="1000" b="1" kern="1200" dirty="0">
                          <a:solidFill>
                            <a:srgbClr val="0000FF"/>
                          </a:solidFill>
                          <a:latin typeface="宋体" panose="02010600030101010101" pitchFamily="2" charset="-122"/>
                          <a:ea typeface="宋体" panose="02010600030101010101" pitchFamily="2" charset="-122"/>
                          <a:cs typeface="Tahoma" panose="020B0604030504040204" pitchFamily="34" charset="0"/>
                        </a:rPr>
                        <a:t>前过程及其输入</a:t>
                      </a:r>
                    </a:p>
                  </a:txBody>
                  <a:tcPr marL="91486" marR="91486" marT="45727" marB="457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0"/>
                  </a:ext>
                </a:extLst>
              </a:tr>
              <a:tr h="1903530">
                <a:tc>
                  <a:txBody>
                    <a:bodyPr/>
                    <a:lstStyle/>
                    <a:p>
                      <a:pPr marL="171450" marR="0" lvl="0" indent="-171450" algn="l" defTabSz="914400" rtl="0" eaLnBrk="1" fontAlgn="auto" latinLnBrk="0" hangingPunct="1">
                        <a:lnSpc>
                          <a:spcPts val="1500"/>
                        </a:lnSpc>
                        <a:spcBef>
                          <a:spcPts val="0"/>
                        </a:spcBef>
                        <a:spcAft>
                          <a:spcPts val="0"/>
                        </a:spcAft>
                        <a:buClrTx/>
                        <a:buSzTx/>
                        <a:buFont typeface="Wingdings" panose="05000000000000000000" pitchFamily="2" charset="2"/>
                        <a:buChar char="l"/>
                        <a:tabLst/>
                        <a:defRPr/>
                      </a:pPr>
                      <a:r>
                        <a:rPr kumimoji="1" lang="en-US" altLang="zh-CN"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C04-</a:t>
                      </a:r>
                      <a:r>
                        <a:rPr kumimoji="1" lang="zh-CN" altLang="en-US"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不合格半成品和成品，</a:t>
                      </a:r>
                      <a:endParaRPr kumimoji="1" lang="en-US" altLang="zh-CN" sz="1000" kern="100" dirty="0">
                        <a:solidFill>
                          <a:srgbClr val="FF0000"/>
                        </a:solidFill>
                        <a:effectLst/>
                        <a:latin typeface="Times New Roman" panose="02020603050405020304" pitchFamily="18" charset="0"/>
                        <a:ea typeface="宋体" panose="02010600030101010101" pitchFamily="2" charset="-122"/>
                        <a:cs typeface="Times New Roman" panose="02020603050405020304" pitchFamily="18" charset="0"/>
                      </a:endParaRPr>
                    </a:p>
                    <a:p>
                      <a:pPr marL="171450" indent="-171450" algn="l" defTabSz="914400" rtl="0" eaLnBrk="1" latinLnBrk="0" hangingPunct="1">
                        <a:lnSpc>
                          <a:spcPts val="1500"/>
                        </a:lnSpc>
                        <a:spcAft>
                          <a:spcPts val="0"/>
                        </a:spcAft>
                        <a:buFont typeface="Wingdings" panose="05000000000000000000" pitchFamily="2" charset="2"/>
                        <a:buChar char="l"/>
                      </a:pPr>
                      <a:r>
                        <a:rPr kumimoji="1" lang="en-US" altLang="zh-CN"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S06</a:t>
                      </a:r>
                      <a:r>
                        <a:rPr kumimoji="1" lang="zh-CN" altLang="en-US"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a:t>
                      </a:r>
                      <a:r>
                        <a:rPr kumimoji="1" lang="en-US" altLang="zh-CN"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S08</a:t>
                      </a:r>
                      <a:r>
                        <a:rPr kumimoji="1" lang="zh-CN" altLang="en-US"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不合格的原材料</a:t>
                      </a:r>
                      <a:endParaRPr kumimoji="1" lang="en-US" altLang="zh-CN" sz="1000" kern="100" dirty="0">
                        <a:solidFill>
                          <a:srgbClr val="FF0000"/>
                        </a:solidFill>
                        <a:effectLst/>
                        <a:latin typeface="Times New Roman" panose="02020603050405020304" pitchFamily="18" charset="0"/>
                        <a:ea typeface="宋体" panose="02010600030101010101" pitchFamily="2" charset="-122"/>
                        <a:cs typeface="Times New Roman" panose="02020603050405020304" pitchFamily="18" charset="0"/>
                      </a:endParaRPr>
                    </a:p>
                    <a:p>
                      <a:pPr marL="171450" indent="-171450" algn="l" defTabSz="914400" rtl="0" eaLnBrk="1" latinLnBrk="0" hangingPunct="1">
                        <a:lnSpc>
                          <a:spcPts val="1500"/>
                        </a:lnSpc>
                        <a:spcAft>
                          <a:spcPts val="0"/>
                        </a:spcAft>
                        <a:buFont typeface="Wingdings" panose="05000000000000000000" pitchFamily="2" charset="2"/>
                        <a:buChar char="l"/>
                      </a:pPr>
                      <a:r>
                        <a:rPr kumimoji="1" lang="zh-CN" altLang="en-US"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顾客退回的不合格品</a:t>
                      </a:r>
                    </a:p>
                    <a:p>
                      <a:pPr marL="171450" indent="-171450" algn="l" defTabSz="914400" rtl="0" eaLnBrk="1" latinLnBrk="0" hangingPunct="1">
                        <a:lnSpc>
                          <a:spcPts val="1500"/>
                        </a:lnSpc>
                        <a:spcAft>
                          <a:spcPts val="0"/>
                        </a:spcAft>
                        <a:buFont typeface="Wingdings" panose="05000000000000000000" pitchFamily="2" charset="2"/>
                        <a:buChar char="l"/>
                      </a:pPr>
                      <a:r>
                        <a:rPr kumimoji="1" lang="zh-CN" altLang="en-US"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过期、可疑的材料</a:t>
                      </a:r>
                      <a:endParaRPr kumimoji="1" lang="en-US" altLang="zh-CN"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endParaRPr>
                    </a:p>
                    <a:p>
                      <a:pPr marL="171450" indent="-171450" algn="l" defTabSz="914400" rtl="0" eaLnBrk="1" latinLnBrk="0" hangingPunct="1">
                        <a:lnSpc>
                          <a:spcPts val="1500"/>
                        </a:lnSpc>
                        <a:spcAft>
                          <a:spcPts val="0"/>
                        </a:spcAft>
                        <a:buFont typeface="Wingdings" panose="05000000000000000000" pitchFamily="2" charset="2"/>
                        <a:buChar char="l"/>
                      </a:pPr>
                      <a:r>
                        <a:rPr kumimoji="1" lang="zh-CN" altLang="en-US" sz="1000" kern="100" dirty="0">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环境方针</a:t>
                      </a:r>
                      <a:r>
                        <a:rPr kumimoji="1" lang="en-US" altLang="zh-CN" sz="1000" kern="100" dirty="0">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a:t>
                      </a:r>
                      <a:r>
                        <a:rPr kumimoji="1" lang="zh-CN" altLang="en-US" sz="1000" kern="100" dirty="0">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重要环境因素</a:t>
                      </a:r>
                      <a:endParaRPr kumimoji="1" lang="en-US" altLang="zh-CN" sz="1000" kern="100" dirty="0">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endParaRPr>
                    </a:p>
                  </a:txBody>
                  <a:tcPr marL="68615" marR="6861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1"/>
                  </a:ext>
                </a:extLst>
              </a:tr>
            </a:tbl>
          </a:graphicData>
        </a:graphic>
      </p:graphicFrame>
      <p:graphicFrame>
        <p:nvGraphicFramePr>
          <p:cNvPr id="42" name="表格 41"/>
          <p:cNvGraphicFramePr>
            <a:graphicFrameLocks noGrp="1"/>
          </p:cNvGraphicFramePr>
          <p:nvPr/>
        </p:nvGraphicFramePr>
        <p:xfrm>
          <a:off x="6516688" y="2708275"/>
          <a:ext cx="2447925" cy="2673350"/>
        </p:xfrm>
        <a:graphic>
          <a:graphicData uri="http://schemas.openxmlformats.org/drawingml/2006/table">
            <a:tbl>
              <a:tblPr firstRow="1" bandRow="1">
                <a:tableStyleId>{5C22544A-7EE6-4342-B048-85BDC9FD1C3A}</a:tableStyleId>
              </a:tblPr>
              <a:tblGrid>
                <a:gridCol w="2447925">
                  <a:extLst>
                    <a:ext uri="{9D8B030D-6E8A-4147-A177-3AD203B41FA5}">
                      <a16:colId xmlns:a16="http://schemas.microsoft.com/office/drawing/2014/main" val="20000"/>
                    </a:ext>
                  </a:extLst>
                </a:gridCol>
              </a:tblGrid>
              <a:tr h="288041">
                <a:tc>
                  <a:txBody>
                    <a:bodyPr/>
                    <a:lstStyle/>
                    <a:p>
                      <a:r>
                        <a:rPr kumimoji="1" lang="zh-CN" altLang="en-US" sz="1000" b="1" kern="1200" dirty="0">
                          <a:solidFill>
                            <a:srgbClr val="0000FF"/>
                          </a:solidFill>
                          <a:latin typeface="宋体" panose="02010600030101010101" pitchFamily="2" charset="-122"/>
                          <a:ea typeface="宋体" panose="02010600030101010101" pitchFamily="2" charset="-122"/>
                          <a:cs typeface="Tahoma" panose="020B0604030504040204" pitchFamily="34" charset="0"/>
                        </a:rPr>
                        <a:t>期望的结果，输出到下一个过程</a:t>
                      </a:r>
                    </a:p>
                  </a:txBody>
                  <a:tcPr marL="91427" marR="91427" marT="45722" marB="4572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0"/>
                  </a:ext>
                </a:extLst>
              </a:tr>
              <a:tr h="2385309">
                <a:tc>
                  <a:txBody>
                    <a:bodyPr/>
                    <a:lstStyle/>
                    <a:p>
                      <a:pPr marL="171450" indent="-171450" algn="l" defTabSz="914400" rtl="0" eaLnBrk="1" latinLnBrk="0" hangingPunct="1">
                        <a:lnSpc>
                          <a:spcPts val="1500"/>
                        </a:lnSpc>
                        <a:spcAft>
                          <a:spcPts val="0"/>
                        </a:spcAft>
                        <a:buFont typeface="Wingdings" panose="05000000000000000000" pitchFamily="2" charset="2"/>
                        <a:buChar char="l"/>
                      </a:pPr>
                      <a:r>
                        <a:rPr kumimoji="1" lang="zh-CN" altLang="en-US"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得到控制的不合格原材料、半成品和成品</a:t>
                      </a:r>
                      <a:r>
                        <a:rPr kumimoji="1" lang="en-US" altLang="zh-CN"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a:t>
                      </a:r>
                      <a:r>
                        <a:rPr kumimoji="1" lang="zh-CN" altLang="en-US"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顾客</a:t>
                      </a:r>
                      <a:endParaRPr kumimoji="1" lang="en-US" altLang="zh-CN"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endParaRPr>
                    </a:p>
                    <a:p>
                      <a:pPr marL="171450" indent="-171450" algn="l" defTabSz="914400" rtl="0" eaLnBrk="1" latinLnBrk="0" hangingPunct="1">
                        <a:lnSpc>
                          <a:spcPts val="1500"/>
                        </a:lnSpc>
                        <a:spcAft>
                          <a:spcPts val="0"/>
                        </a:spcAft>
                        <a:buFont typeface="Wingdings" panose="05000000000000000000" pitchFamily="2" charset="2"/>
                        <a:buChar char="l"/>
                      </a:pPr>
                      <a:r>
                        <a:rPr kumimoji="1" lang="zh-CN" altLang="en-US" sz="1000" kern="100" dirty="0">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退货通知</a:t>
                      </a:r>
                    </a:p>
                    <a:p>
                      <a:pPr marL="171450" indent="-171450" algn="l" defTabSz="914400" rtl="0" eaLnBrk="1" latinLnBrk="0" hangingPunct="1">
                        <a:lnSpc>
                          <a:spcPts val="1500"/>
                        </a:lnSpc>
                        <a:spcAft>
                          <a:spcPts val="0"/>
                        </a:spcAft>
                        <a:buFont typeface="Wingdings" panose="05000000000000000000" pitchFamily="2" charset="2"/>
                        <a:buChar char="l"/>
                      </a:pPr>
                      <a:r>
                        <a:rPr kumimoji="1" lang="zh-CN" altLang="en-US" sz="1000" kern="100" dirty="0">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返工通知</a:t>
                      </a:r>
                    </a:p>
                    <a:p>
                      <a:pPr marL="171450" indent="-171450" algn="l" defTabSz="914400" rtl="0" eaLnBrk="1" latinLnBrk="0" hangingPunct="1">
                        <a:lnSpc>
                          <a:spcPts val="1500"/>
                        </a:lnSpc>
                        <a:spcAft>
                          <a:spcPts val="0"/>
                        </a:spcAft>
                        <a:buFont typeface="Wingdings" panose="05000000000000000000" pitchFamily="2" charset="2"/>
                        <a:buChar char="l"/>
                      </a:pPr>
                      <a:r>
                        <a:rPr kumimoji="1" lang="zh-CN" altLang="en-US" sz="1000" kern="100" dirty="0">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不合格品处理记录</a:t>
                      </a:r>
                      <a:endParaRPr kumimoji="1" lang="en-US" altLang="zh-CN" sz="1000" kern="100" dirty="0">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endParaRPr>
                    </a:p>
                    <a:p>
                      <a:pPr marL="171450" indent="-171450" algn="l" defTabSz="914400" rtl="0" eaLnBrk="1" latinLnBrk="0" hangingPunct="1">
                        <a:lnSpc>
                          <a:spcPts val="1500"/>
                        </a:lnSpc>
                        <a:spcAft>
                          <a:spcPts val="0"/>
                        </a:spcAft>
                        <a:buFont typeface="Wingdings" panose="05000000000000000000" pitchFamily="2" charset="2"/>
                        <a:buChar char="l"/>
                      </a:pPr>
                      <a:r>
                        <a:rPr kumimoji="1" lang="zh-CN" altLang="en-US" sz="1000" kern="100" dirty="0">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废弃物得到分类处理</a:t>
                      </a:r>
                    </a:p>
                  </a:txBody>
                  <a:tcPr marL="91427" marR="91427" marT="45722" marB="4572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1"/>
                  </a:ext>
                </a:extLst>
              </a:tr>
            </a:tbl>
          </a:graphicData>
        </a:graphic>
      </p:graphicFrame>
      <p:graphicFrame>
        <p:nvGraphicFramePr>
          <p:cNvPr id="43" name="表格 42"/>
          <p:cNvGraphicFramePr>
            <a:graphicFrameLocks noGrp="1"/>
          </p:cNvGraphicFramePr>
          <p:nvPr/>
        </p:nvGraphicFramePr>
        <p:xfrm>
          <a:off x="179388" y="4941888"/>
          <a:ext cx="2447925" cy="1655762"/>
        </p:xfrm>
        <a:graphic>
          <a:graphicData uri="http://schemas.openxmlformats.org/drawingml/2006/table">
            <a:tbl>
              <a:tblPr firstRow="1" bandRow="1">
                <a:tableStyleId>{5C22544A-7EE6-4342-B048-85BDC9FD1C3A}</a:tableStyleId>
              </a:tblPr>
              <a:tblGrid>
                <a:gridCol w="2447925">
                  <a:extLst>
                    <a:ext uri="{9D8B030D-6E8A-4147-A177-3AD203B41FA5}">
                      <a16:colId xmlns:a16="http://schemas.microsoft.com/office/drawing/2014/main" val="20000"/>
                    </a:ext>
                  </a:extLst>
                </a:gridCol>
              </a:tblGrid>
              <a:tr h="267354">
                <a:tc>
                  <a:txBody>
                    <a:bodyPr/>
                    <a:lstStyle/>
                    <a:p>
                      <a:r>
                        <a:rPr kumimoji="1" lang="zh-CN" altLang="en-US" sz="1000" b="1" kern="1200" dirty="0">
                          <a:solidFill>
                            <a:srgbClr val="0000FF"/>
                          </a:solidFill>
                          <a:latin typeface="宋体" panose="02010600030101010101" pitchFamily="2" charset="-122"/>
                          <a:ea typeface="宋体" panose="02010600030101010101" pitchFamily="2" charset="-122"/>
                          <a:cs typeface="Tahoma" panose="020B0604030504040204" pitchFamily="34" charset="0"/>
                        </a:rPr>
                        <a:t>如何做？（程序、方法、标准、法规）</a:t>
                      </a:r>
                    </a:p>
                  </a:txBody>
                  <a:tcPr marL="91427" marR="91427" marT="45708" marB="4570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0"/>
                  </a:ext>
                </a:extLst>
              </a:tr>
              <a:tr h="1388408">
                <a:tc>
                  <a:txBody>
                    <a:bodyPr/>
                    <a:lstStyle/>
                    <a:p>
                      <a:pPr marL="171450" indent="-171450" algn="l" defTabSz="914400" rtl="0" eaLnBrk="1" latinLnBrk="0" hangingPunct="1">
                        <a:spcAft>
                          <a:spcPts val="0"/>
                        </a:spcAft>
                        <a:buFont typeface="Wingdings" panose="05000000000000000000" pitchFamily="2" charset="2"/>
                        <a:buChar char="l"/>
                      </a:pPr>
                      <a:r>
                        <a:rPr kumimoji="1" lang="zh-CN" altLang="en-US"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不合格品管理</a:t>
                      </a:r>
                      <a:r>
                        <a:rPr kumimoji="1" lang="zh-CN" altLang="en-US" sz="1000" kern="1200" dirty="0">
                          <a:solidFill>
                            <a:schemeClr val="tx1"/>
                          </a:solidFill>
                          <a:latin typeface="宋体" panose="02010600030101010101" pitchFamily="2" charset="-122"/>
                          <a:ea typeface="宋体" panose="02010600030101010101" pitchFamily="2" charset="-122"/>
                          <a:cs typeface="+mn-cs"/>
                        </a:rPr>
                        <a:t>程序</a:t>
                      </a:r>
                      <a:endParaRPr kumimoji="1" lang="en-US" altLang="zh-CN" sz="1000" kern="1200" dirty="0">
                        <a:solidFill>
                          <a:schemeClr val="tx1"/>
                        </a:solidFill>
                        <a:latin typeface="宋体" panose="02010600030101010101" pitchFamily="2" charset="-122"/>
                        <a:ea typeface="宋体" panose="02010600030101010101" pitchFamily="2" charset="-122"/>
                        <a:cs typeface="+mn-cs"/>
                      </a:endParaRPr>
                    </a:p>
                    <a:p>
                      <a:pPr marL="171450" indent="-171450" algn="l" defTabSz="914400" rtl="0" eaLnBrk="1" latinLnBrk="0" hangingPunct="1">
                        <a:spcAft>
                          <a:spcPts val="0"/>
                        </a:spcAft>
                        <a:buFont typeface="Wingdings" panose="05000000000000000000" pitchFamily="2" charset="2"/>
                        <a:buChar char="l"/>
                      </a:pPr>
                      <a:r>
                        <a:rPr kumimoji="1" lang="zh-CN" altLang="en-US" sz="1000" kern="1200" dirty="0">
                          <a:solidFill>
                            <a:schemeClr val="tx1"/>
                          </a:solidFill>
                          <a:latin typeface="宋体" panose="02010600030101010101" pitchFamily="2" charset="-122"/>
                          <a:ea typeface="宋体" panose="02010600030101010101" pitchFamily="2" charset="-122"/>
                          <a:cs typeface="+mn-cs"/>
                        </a:rPr>
                        <a:t>返工指导书</a:t>
                      </a:r>
                      <a:endParaRPr kumimoji="1" lang="en-US" altLang="zh-CN" sz="1000" kern="1200" dirty="0">
                        <a:solidFill>
                          <a:schemeClr val="tx1"/>
                        </a:solidFill>
                        <a:latin typeface="宋体" panose="02010600030101010101" pitchFamily="2" charset="-122"/>
                        <a:ea typeface="宋体" panose="02010600030101010101" pitchFamily="2" charset="-122"/>
                        <a:cs typeface="+mn-cs"/>
                      </a:endParaRPr>
                    </a:p>
                    <a:p>
                      <a:pPr marL="171450" marR="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1" lang="zh-CN" altLang="en-US"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产品</a:t>
                      </a:r>
                      <a:r>
                        <a:rPr kumimoji="1" lang="en-US" altLang="zh-CN"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a:t>
                      </a:r>
                      <a:r>
                        <a:rPr kumimoji="1" lang="zh-CN" altLang="en-US"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检验标准</a:t>
                      </a:r>
                      <a:endParaRPr kumimoji="1" lang="en-US" altLang="zh-CN"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endParaRPr>
                    </a:p>
                    <a:p>
                      <a:pPr marL="171450" marR="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1" lang="zh-CN" altLang="en-US"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持续改进程序</a:t>
                      </a:r>
                      <a:endParaRPr kumimoji="1" lang="en-US" altLang="zh-CN"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endParaRPr>
                    </a:p>
                    <a:p>
                      <a:pPr marL="171450" indent="-171450" algn="l" defTabSz="914400" rtl="0" eaLnBrk="1" latinLnBrk="0" hangingPunct="1">
                        <a:spcAft>
                          <a:spcPts val="0"/>
                        </a:spcAft>
                        <a:buFont typeface="Wingdings" panose="05000000000000000000" pitchFamily="2" charset="2"/>
                        <a:buChar char="l"/>
                      </a:pPr>
                      <a:endParaRPr kumimoji="1" lang="en-US" altLang="zh-CN" sz="1000" kern="1200" dirty="0">
                        <a:solidFill>
                          <a:schemeClr val="tx1"/>
                        </a:solidFill>
                        <a:latin typeface="宋体" panose="02010600030101010101" pitchFamily="2" charset="-122"/>
                        <a:ea typeface="宋体" panose="02010600030101010101" pitchFamily="2" charset="-122"/>
                        <a:cs typeface="+mn-cs"/>
                      </a:endParaRPr>
                    </a:p>
                  </a:txBody>
                  <a:tcPr marL="91427" marR="91427" marT="45708" marB="4570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1"/>
                  </a:ext>
                </a:extLst>
              </a:tr>
            </a:tbl>
          </a:graphicData>
        </a:graphic>
      </p:graphicFrame>
      <p:graphicFrame>
        <p:nvGraphicFramePr>
          <p:cNvPr id="44" name="表格 43"/>
          <p:cNvGraphicFramePr>
            <a:graphicFrameLocks noGrp="1"/>
          </p:cNvGraphicFramePr>
          <p:nvPr/>
        </p:nvGraphicFramePr>
        <p:xfrm>
          <a:off x="6523038" y="5445125"/>
          <a:ext cx="2449512" cy="1152525"/>
        </p:xfrm>
        <a:graphic>
          <a:graphicData uri="http://schemas.openxmlformats.org/drawingml/2006/table">
            <a:tbl>
              <a:tblPr firstRow="1" bandRow="1">
                <a:tableStyleId>{5C22544A-7EE6-4342-B048-85BDC9FD1C3A}</a:tableStyleId>
              </a:tblPr>
              <a:tblGrid>
                <a:gridCol w="2449512">
                  <a:extLst>
                    <a:ext uri="{9D8B030D-6E8A-4147-A177-3AD203B41FA5}">
                      <a16:colId xmlns:a16="http://schemas.microsoft.com/office/drawing/2014/main" val="20000"/>
                    </a:ext>
                  </a:extLst>
                </a:gridCol>
              </a:tblGrid>
              <a:tr h="284213">
                <a:tc>
                  <a:txBody>
                    <a:bodyPr/>
                    <a:lstStyle/>
                    <a:p>
                      <a:pPr eaLnBrk="1" hangingPunct="1">
                        <a:spcBef>
                          <a:spcPct val="0"/>
                        </a:spcBef>
                        <a:buClrTx/>
                        <a:buSzTx/>
                        <a:buFontTx/>
                        <a:buNone/>
                      </a:pPr>
                      <a:r>
                        <a:rPr lang="zh-CN" altLang="en-US" sz="1000" b="1" dirty="0">
                          <a:solidFill>
                            <a:srgbClr val="0000FF"/>
                          </a:solidFill>
                          <a:latin typeface="宋体" panose="02010600030101010101" pitchFamily="2" charset="-122"/>
                          <a:ea typeface="宋体" panose="02010600030101010101" pitchFamily="2" charset="-122"/>
                          <a:cs typeface="Tahoma" panose="020B0604030504040204" pitchFamily="34" charset="0"/>
                        </a:rPr>
                        <a:t>如何测量？（绩效指标）</a:t>
                      </a:r>
                      <a:endParaRPr lang="en-US" altLang="zh-CN" sz="1000" b="1" dirty="0">
                        <a:solidFill>
                          <a:srgbClr val="0000FF"/>
                        </a:solidFill>
                        <a:latin typeface="宋体" panose="02010600030101010101" pitchFamily="2" charset="-122"/>
                        <a:ea typeface="宋体" panose="02010600030101010101" pitchFamily="2" charset="-122"/>
                        <a:cs typeface="Tahoma" panose="020B0604030504040204" pitchFamily="34" charset="0"/>
                      </a:endParaRPr>
                    </a:p>
                  </a:txBody>
                  <a:tcPr marL="91486" marR="91486" marT="45736" marB="4573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0"/>
                  </a:ext>
                </a:extLst>
              </a:tr>
              <a:tr h="868312">
                <a:tc>
                  <a:txBody>
                    <a:bodyPr/>
                    <a:lstStyle/>
                    <a:p>
                      <a:pPr marL="171450" indent="-171450" algn="l" defTabSz="914400" rtl="0" eaLnBrk="1" latinLnBrk="0" hangingPunct="1">
                        <a:spcAft>
                          <a:spcPts val="0"/>
                        </a:spcAft>
                        <a:buFont typeface="Wingdings" panose="05000000000000000000" pitchFamily="2" charset="2"/>
                        <a:buChar char="l"/>
                      </a:pPr>
                      <a:r>
                        <a:rPr kumimoji="1" lang="en-US" altLang="zh-CN" sz="1000" kern="100" dirty="0">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Containment PPM</a:t>
                      </a:r>
                      <a:endParaRPr kumimoji="1" lang="zh-CN" altLang="zh-CN" sz="1000" kern="100" dirty="0">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endParaRPr>
                    </a:p>
                  </a:txBody>
                  <a:tcPr marL="91486" marR="91486" marT="45736" marB="4573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1"/>
                  </a:ext>
                </a:extLst>
              </a:tr>
            </a:tbl>
          </a:graphicData>
        </a:graphic>
      </p:graphicFrame>
      <p:graphicFrame>
        <p:nvGraphicFramePr>
          <p:cNvPr id="45" name="表格 44"/>
          <p:cNvGraphicFramePr>
            <a:graphicFrameLocks noGrp="1"/>
          </p:cNvGraphicFramePr>
          <p:nvPr/>
        </p:nvGraphicFramePr>
        <p:xfrm>
          <a:off x="3167063" y="1412875"/>
          <a:ext cx="2919412" cy="2408238"/>
        </p:xfrm>
        <a:graphic>
          <a:graphicData uri="http://schemas.openxmlformats.org/drawingml/2006/table">
            <a:tbl>
              <a:tblPr firstRow="1" bandRow="1">
                <a:tableStyleId>{5C22544A-7EE6-4342-B048-85BDC9FD1C3A}</a:tableStyleId>
              </a:tblPr>
              <a:tblGrid>
                <a:gridCol w="2919412">
                  <a:extLst>
                    <a:ext uri="{9D8B030D-6E8A-4147-A177-3AD203B41FA5}">
                      <a16:colId xmlns:a16="http://schemas.microsoft.com/office/drawing/2014/main" val="20000"/>
                    </a:ext>
                  </a:extLst>
                </a:gridCol>
              </a:tblGrid>
              <a:tr h="243891">
                <a:tc>
                  <a:txBody>
                    <a:bodyPr/>
                    <a:lstStyle/>
                    <a:p>
                      <a:pPr algn="l"/>
                      <a:r>
                        <a:rPr kumimoji="1" lang="zh-CN" altLang="en-US" sz="1000" b="1" kern="1200" dirty="0">
                          <a:solidFill>
                            <a:srgbClr val="0000FF"/>
                          </a:solidFill>
                          <a:latin typeface="宋体" panose="02010600030101010101" pitchFamily="2" charset="-122"/>
                          <a:ea typeface="宋体" panose="02010600030101010101" pitchFamily="2" charset="-122"/>
                          <a:cs typeface="Tahoma" panose="020B0604030504040204" pitchFamily="34" charset="0"/>
                        </a:rPr>
                        <a:t>过程的风险</a:t>
                      </a:r>
                    </a:p>
                  </a:txBody>
                  <a:tcPr marL="91457" marR="91457" marT="45730" marB="4573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0"/>
                  </a:ext>
                </a:extLst>
              </a:tr>
              <a:tr h="2164347">
                <a:tc>
                  <a:txBody>
                    <a:bodyPr/>
                    <a:lstStyle/>
                    <a:p>
                      <a:pPr marL="171450" indent="-171450">
                        <a:buFont typeface="Wingdings" panose="05000000000000000000" pitchFamily="2" charset="2"/>
                        <a:buChar char="l"/>
                      </a:pPr>
                      <a:r>
                        <a:rPr lang="zh-CN" altLang="en-US" sz="1000" dirty="0">
                          <a:solidFill>
                            <a:schemeClr val="tx1"/>
                          </a:solidFill>
                          <a:latin typeface="宋体" panose="02010600030101010101" pitchFamily="2" charset="-122"/>
                          <a:ea typeface="宋体" panose="02010600030101010101" pitchFamily="2" charset="-122"/>
                        </a:rPr>
                        <a:t>不合格品没有标识或标识错误</a:t>
                      </a:r>
                      <a:endParaRPr lang="en-US" altLang="zh-CN" sz="1000" dirty="0">
                        <a:solidFill>
                          <a:schemeClr val="tx1"/>
                        </a:solidFill>
                        <a:latin typeface="宋体" panose="02010600030101010101" pitchFamily="2" charset="-122"/>
                        <a:ea typeface="宋体" panose="02010600030101010101" pitchFamily="2" charset="-122"/>
                      </a:endParaRPr>
                    </a:p>
                    <a:p>
                      <a:pPr marL="171450" indent="-171450">
                        <a:buFont typeface="Wingdings" panose="05000000000000000000" pitchFamily="2" charset="2"/>
                        <a:buChar char="l"/>
                      </a:pPr>
                      <a:r>
                        <a:rPr lang="zh-CN" altLang="en-US" sz="1000" dirty="0">
                          <a:solidFill>
                            <a:schemeClr val="tx1"/>
                          </a:solidFill>
                          <a:latin typeface="宋体" panose="02010600030101010101" pitchFamily="2" charset="-122"/>
                          <a:ea typeface="宋体" panose="02010600030101010101" pitchFamily="2" charset="-122"/>
                        </a:rPr>
                        <a:t>不合格处理单中的数量与不合格品数量不符</a:t>
                      </a:r>
                      <a:endParaRPr lang="en-US" altLang="zh-CN" sz="1000" dirty="0">
                        <a:solidFill>
                          <a:schemeClr val="tx1"/>
                        </a:solidFill>
                        <a:latin typeface="宋体" panose="02010600030101010101" pitchFamily="2" charset="-122"/>
                        <a:ea typeface="宋体" panose="02010600030101010101" pitchFamily="2" charset="-122"/>
                      </a:endParaRPr>
                    </a:p>
                    <a:p>
                      <a:pPr marL="171450" indent="-171450">
                        <a:buFont typeface="Wingdings" panose="05000000000000000000" pitchFamily="2" charset="2"/>
                        <a:buChar char="l"/>
                      </a:pPr>
                      <a:r>
                        <a:rPr lang="zh-CN" altLang="en-US" sz="1000" dirty="0">
                          <a:solidFill>
                            <a:schemeClr val="tx1"/>
                          </a:solidFill>
                          <a:latin typeface="宋体" panose="02010600030101010101" pitchFamily="2" charset="-122"/>
                          <a:ea typeface="宋体" panose="02010600030101010101" pitchFamily="2" charset="-122"/>
                        </a:rPr>
                        <a:t>不合格品没有有效隔离导致混料流出</a:t>
                      </a:r>
                      <a:endParaRPr lang="en-US" altLang="zh-CN" sz="1000" dirty="0">
                        <a:solidFill>
                          <a:schemeClr val="tx1"/>
                        </a:solidFill>
                        <a:latin typeface="宋体" panose="02010600030101010101" pitchFamily="2" charset="-122"/>
                        <a:ea typeface="宋体" panose="02010600030101010101" pitchFamily="2" charset="-122"/>
                      </a:endParaRPr>
                    </a:p>
                  </a:txBody>
                  <a:tcPr marL="91457" marR="91457" marT="45730" marB="4573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1"/>
                  </a:ext>
                </a:extLst>
              </a:tr>
            </a:tbl>
          </a:graphicData>
        </a:graphic>
      </p:graphicFrame>
      <p:graphicFrame>
        <p:nvGraphicFramePr>
          <p:cNvPr id="46" name="表格 45"/>
          <p:cNvGraphicFramePr>
            <a:graphicFrameLocks noGrp="1"/>
          </p:cNvGraphicFramePr>
          <p:nvPr/>
        </p:nvGraphicFramePr>
        <p:xfrm>
          <a:off x="3170238" y="3933825"/>
          <a:ext cx="2919412" cy="2630488"/>
        </p:xfrm>
        <a:graphic>
          <a:graphicData uri="http://schemas.openxmlformats.org/drawingml/2006/table">
            <a:tbl>
              <a:tblPr firstRow="1" bandRow="1">
                <a:tableStyleId>{5C22544A-7EE6-4342-B048-85BDC9FD1C3A}</a:tableStyleId>
              </a:tblPr>
              <a:tblGrid>
                <a:gridCol w="2919412">
                  <a:extLst>
                    <a:ext uri="{9D8B030D-6E8A-4147-A177-3AD203B41FA5}">
                      <a16:colId xmlns:a16="http://schemas.microsoft.com/office/drawing/2014/main" val="20000"/>
                    </a:ext>
                  </a:extLst>
                </a:gridCol>
              </a:tblGrid>
              <a:tr h="243814">
                <a:tc>
                  <a:txBody>
                    <a:bodyPr/>
                    <a:lstStyle/>
                    <a:p>
                      <a:r>
                        <a:rPr kumimoji="1" lang="zh-CN" altLang="en-US" sz="1000" b="1" kern="1200" dirty="0">
                          <a:solidFill>
                            <a:srgbClr val="0000FF"/>
                          </a:solidFill>
                          <a:latin typeface="宋体" panose="02010600030101010101" pitchFamily="2" charset="-122"/>
                          <a:ea typeface="宋体" panose="02010600030101010101" pitchFamily="2" charset="-122"/>
                          <a:cs typeface="Tahoma" panose="020B0604030504040204" pitchFamily="34" charset="0"/>
                        </a:rPr>
                        <a:t>过程的关键活动</a:t>
                      </a:r>
                    </a:p>
                  </a:txBody>
                  <a:tcPr marL="91457" marR="91457" marT="45707" marB="4570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CFFFF"/>
                    </a:solidFill>
                  </a:tcPr>
                </a:tc>
                <a:extLst>
                  <a:ext uri="{0D108BD9-81ED-4DB2-BD59-A6C34878D82A}">
                    <a16:rowId xmlns:a16="http://schemas.microsoft.com/office/drawing/2014/main" val="10000"/>
                  </a:ext>
                </a:extLst>
              </a:tr>
              <a:tr h="2386674">
                <a:tc>
                  <a:txBody>
                    <a:bodyPr/>
                    <a:lstStyle/>
                    <a:p>
                      <a:pPr marL="171450" indent="-171450" algn="l">
                        <a:buFont typeface="Wingdings" panose="05000000000000000000" pitchFamily="2" charset="2"/>
                        <a:buChar char="l"/>
                      </a:pPr>
                      <a:r>
                        <a:rPr kumimoji="1" lang="zh-CN" altLang="en-US" sz="1000" kern="1200" dirty="0">
                          <a:solidFill>
                            <a:schemeClr val="tx1"/>
                          </a:solidFill>
                          <a:latin typeface="宋体" panose="02010600030101010101" pitchFamily="2" charset="-122"/>
                          <a:ea typeface="宋体" panose="02010600030101010101" pitchFamily="2" charset="-122"/>
                          <a:cs typeface="+mn-cs"/>
                        </a:rPr>
                        <a:t>接收不合格品</a:t>
                      </a:r>
                      <a:endParaRPr kumimoji="1" lang="en-US" altLang="zh-CN" sz="1000" kern="1200" dirty="0">
                        <a:solidFill>
                          <a:schemeClr val="tx1"/>
                        </a:solidFill>
                        <a:latin typeface="宋体" panose="02010600030101010101" pitchFamily="2" charset="-122"/>
                        <a:ea typeface="宋体" panose="02010600030101010101" pitchFamily="2" charset="-122"/>
                        <a:cs typeface="+mn-cs"/>
                      </a:endParaRPr>
                    </a:p>
                    <a:p>
                      <a:pPr marL="171450" indent="-171450" algn="l">
                        <a:buFont typeface="Wingdings" panose="05000000000000000000" pitchFamily="2" charset="2"/>
                        <a:buChar char="l"/>
                      </a:pPr>
                      <a:r>
                        <a:rPr kumimoji="1" lang="zh-CN" altLang="en-US" sz="1000" kern="1200" dirty="0">
                          <a:solidFill>
                            <a:schemeClr val="tx1"/>
                          </a:solidFill>
                          <a:latin typeface="宋体" panose="02010600030101010101" pitchFamily="2" charset="-122"/>
                          <a:ea typeface="宋体" panose="02010600030101010101" pitchFamily="2" charset="-122"/>
                          <a:cs typeface="+mn-cs"/>
                        </a:rPr>
                        <a:t>标识隔离</a:t>
                      </a:r>
                      <a:endParaRPr kumimoji="1" lang="en-US" altLang="zh-CN" sz="1000" kern="1200" dirty="0">
                        <a:solidFill>
                          <a:schemeClr val="tx1"/>
                        </a:solidFill>
                        <a:latin typeface="宋体" panose="02010600030101010101" pitchFamily="2" charset="-122"/>
                        <a:ea typeface="宋体" panose="02010600030101010101" pitchFamily="2" charset="-122"/>
                        <a:cs typeface="+mn-cs"/>
                      </a:endParaRPr>
                    </a:p>
                    <a:p>
                      <a:pPr marL="171450" indent="-171450" algn="l">
                        <a:buFont typeface="Wingdings" panose="05000000000000000000" pitchFamily="2" charset="2"/>
                        <a:buChar char="l"/>
                      </a:pPr>
                      <a:r>
                        <a:rPr kumimoji="1" lang="zh-CN" altLang="en-US" sz="1000" kern="1200" dirty="0">
                          <a:solidFill>
                            <a:schemeClr val="tx1"/>
                          </a:solidFill>
                          <a:latin typeface="宋体" panose="02010600030101010101" pitchFamily="2" charset="-122"/>
                          <a:ea typeface="宋体" panose="02010600030101010101" pitchFamily="2" charset="-122"/>
                          <a:cs typeface="+mn-cs"/>
                        </a:rPr>
                        <a:t>评审如何处置</a:t>
                      </a:r>
                      <a:endParaRPr kumimoji="1" lang="en-US" altLang="zh-CN" sz="1000" kern="1200" dirty="0">
                        <a:solidFill>
                          <a:schemeClr val="tx1"/>
                        </a:solidFill>
                        <a:latin typeface="宋体" panose="02010600030101010101" pitchFamily="2" charset="-122"/>
                        <a:ea typeface="宋体" panose="02010600030101010101" pitchFamily="2" charset="-122"/>
                        <a:cs typeface="+mn-cs"/>
                      </a:endParaRPr>
                    </a:p>
                    <a:p>
                      <a:pPr marL="171450" indent="-171450" algn="l">
                        <a:buFont typeface="Wingdings" panose="05000000000000000000" pitchFamily="2" charset="2"/>
                        <a:buChar char="l"/>
                      </a:pPr>
                      <a:r>
                        <a:rPr kumimoji="1" lang="zh-CN" altLang="en-US" sz="1000" kern="1200" dirty="0">
                          <a:solidFill>
                            <a:schemeClr val="tx1"/>
                          </a:solidFill>
                          <a:latin typeface="宋体" panose="02010600030101010101" pitchFamily="2" charset="-122"/>
                          <a:ea typeface="宋体" panose="02010600030101010101" pitchFamily="2" charset="-122"/>
                          <a:cs typeface="+mn-cs"/>
                        </a:rPr>
                        <a:t>不合格品处置</a:t>
                      </a:r>
                      <a:endParaRPr kumimoji="1" lang="en-US" altLang="zh-CN" sz="1000" kern="1200" dirty="0">
                        <a:solidFill>
                          <a:schemeClr val="tx1"/>
                        </a:solidFill>
                        <a:latin typeface="宋体" panose="02010600030101010101" pitchFamily="2" charset="-122"/>
                        <a:ea typeface="宋体" panose="02010600030101010101" pitchFamily="2" charset="-122"/>
                        <a:cs typeface="+mn-cs"/>
                      </a:endParaRPr>
                    </a:p>
                  </a:txBody>
                  <a:tcPr marL="91457" marR="91457" marT="45707" marB="4570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CFFFF"/>
                    </a:solidFill>
                  </a:tcPr>
                </a:tc>
                <a:extLst>
                  <a:ext uri="{0D108BD9-81ED-4DB2-BD59-A6C34878D82A}">
                    <a16:rowId xmlns:a16="http://schemas.microsoft.com/office/drawing/2014/main" val="10001"/>
                  </a:ext>
                </a:extLst>
              </a:tr>
            </a:tbl>
          </a:graphicData>
        </a:graphic>
      </p:graphicFrame>
      <p:sp>
        <p:nvSpPr>
          <p:cNvPr id="22" name="页脚占位符 13379"/>
          <p:cNvSpPr>
            <a:spLocks noGrp="1"/>
          </p:cNvSpPr>
          <p:nvPr>
            <p:ph type="ftr" sz="quarter" idx="11"/>
          </p:nvPr>
        </p:nvSpPr>
        <p:spPr>
          <a:xfrm>
            <a:off x="250825" y="6492875"/>
            <a:ext cx="873125" cy="365125"/>
          </a:xfrm>
        </p:spPr>
        <p:txBody>
          <a:bodyPr/>
          <a:lstStyle/>
          <a:p>
            <a:pPr>
              <a:defRPr/>
            </a:pPr>
            <a:r>
              <a:rPr lang="en-US" altLang="zh-CN" dirty="0"/>
              <a:t>33/39</a:t>
            </a:r>
            <a:endParaRPr lang="zh-CN" altLang="en-US" dirty="0"/>
          </a:p>
        </p:txBody>
      </p:sp>
    </p:spTree>
  </p:cSld>
  <p:clrMapOvr>
    <a:masterClrMapping/>
  </p:clrMapOvr>
  <p:transition spd="slow"/>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表格 2"/>
          <p:cNvGraphicFramePr>
            <a:graphicFrameLocks noGrp="1"/>
          </p:cNvGraphicFramePr>
          <p:nvPr/>
        </p:nvGraphicFramePr>
        <p:xfrm>
          <a:off x="176213" y="836613"/>
          <a:ext cx="8788400" cy="371475"/>
        </p:xfrm>
        <a:graphic>
          <a:graphicData uri="http://schemas.openxmlformats.org/drawingml/2006/table">
            <a:tbl>
              <a:tblPr firstRow="1" bandRow="1">
                <a:tableStyleId>{5C22544A-7EE6-4342-B048-85BDC9FD1C3A}</a:tableStyleId>
              </a:tblPr>
              <a:tblGrid>
                <a:gridCol w="4394200">
                  <a:extLst>
                    <a:ext uri="{9D8B030D-6E8A-4147-A177-3AD203B41FA5}">
                      <a16:colId xmlns:a16="http://schemas.microsoft.com/office/drawing/2014/main" val="20000"/>
                    </a:ext>
                  </a:extLst>
                </a:gridCol>
                <a:gridCol w="4394200">
                  <a:extLst>
                    <a:ext uri="{9D8B030D-6E8A-4147-A177-3AD203B41FA5}">
                      <a16:colId xmlns:a16="http://schemas.microsoft.com/office/drawing/2014/main" val="20001"/>
                    </a:ext>
                  </a:extLst>
                </a:gridCol>
              </a:tblGrid>
              <a:tr h="371475">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zh-CN" altLang="en-US" sz="1400" b="0" dirty="0">
                          <a:solidFill>
                            <a:schemeClr val="tx1"/>
                          </a:solidFill>
                          <a:latin typeface="宋体" panose="02010600030101010101" pitchFamily="2" charset="-122"/>
                          <a:ea typeface="宋体" panose="02010600030101010101" pitchFamily="2" charset="-122"/>
                        </a:rPr>
                        <a:t>过程：</a:t>
                      </a:r>
                      <a:r>
                        <a:rPr lang="en-US" altLang="zh-CN" sz="1400" b="0" dirty="0">
                          <a:solidFill>
                            <a:schemeClr val="tx1"/>
                          </a:solidFill>
                          <a:latin typeface="仿宋" pitchFamily="49" charset="-122"/>
                          <a:ea typeface="仿宋" pitchFamily="49" charset="-122"/>
                        </a:rPr>
                        <a:t>M01</a:t>
                      </a:r>
                      <a:r>
                        <a:rPr lang="zh-CN" altLang="en-US" sz="1400" b="0" dirty="0">
                          <a:solidFill>
                            <a:schemeClr val="tx1"/>
                          </a:solidFill>
                          <a:latin typeface="仿宋" pitchFamily="49" charset="-122"/>
                          <a:ea typeface="仿宋" pitchFamily="49" charset="-122"/>
                        </a:rPr>
                        <a:t>管理策划 </a:t>
                      </a:r>
                      <a:r>
                        <a:rPr lang="en-US" altLang="zh-CN" sz="1400" b="0" dirty="0">
                          <a:solidFill>
                            <a:schemeClr val="tx1"/>
                          </a:solidFill>
                          <a:latin typeface="仿宋" pitchFamily="49" charset="-122"/>
                          <a:ea typeface="仿宋" pitchFamily="49" charset="-122"/>
                        </a:rPr>
                        <a:t>Management planning</a:t>
                      </a:r>
                      <a:endParaRPr lang="zh-CN" altLang="en-US" sz="1400" b="0" dirty="0">
                        <a:solidFill>
                          <a:schemeClr val="tx1"/>
                        </a:solidFill>
                        <a:latin typeface="仿宋" pitchFamily="49" charset="-122"/>
                        <a:ea typeface="仿宋" pitchFamily="49" charset="-122"/>
                      </a:endParaRPr>
                    </a:p>
                  </a:txBody>
                  <a:tcPr marL="91449" marR="91449" marT="45810" marB="4581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CFFFF"/>
                    </a:solidFill>
                  </a:tcPr>
                </a:tc>
                <a:tc>
                  <a:txBody>
                    <a:bodyPr/>
                    <a:lstStyle/>
                    <a:p>
                      <a:r>
                        <a:rPr lang="zh-CN" altLang="en-US" sz="1400" b="0" dirty="0">
                          <a:solidFill>
                            <a:schemeClr val="tx1"/>
                          </a:solidFill>
                          <a:latin typeface="宋体" panose="02010600030101010101" pitchFamily="2" charset="-122"/>
                          <a:ea typeface="宋体" panose="02010600030101010101" pitchFamily="2" charset="-122"/>
                        </a:rPr>
                        <a:t>过程所有者：质量部经理</a:t>
                      </a:r>
                    </a:p>
                  </a:txBody>
                  <a:tcPr marL="91449" marR="91449" marT="45810" marB="4581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CFFFF"/>
                    </a:solidFill>
                  </a:tcPr>
                </a:tc>
                <a:extLst>
                  <a:ext uri="{0D108BD9-81ED-4DB2-BD59-A6C34878D82A}">
                    <a16:rowId xmlns:a16="http://schemas.microsoft.com/office/drawing/2014/main" val="10000"/>
                  </a:ext>
                </a:extLst>
              </a:tr>
            </a:tbl>
          </a:graphicData>
        </a:graphic>
      </p:graphicFrame>
      <p:cxnSp>
        <p:nvCxnSpPr>
          <p:cNvPr id="4" name="肘形连接符 31"/>
          <p:cNvCxnSpPr>
            <a:stCxn id="14" idx="3"/>
            <a:endCxn id="17" idx="1"/>
          </p:cNvCxnSpPr>
          <p:nvPr/>
        </p:nvCxnSpPr>
        <p:spPr bwMode="auto">
          <a:xfrm flipV="1">
            <a:off x="2627313" y="5265738"/>
            <a:ext cx="542925" cy="504825"/>
          </a:xfrm>
          <a:prstGeom prst="bentConnector3">
            <a:avLst>
              <a:gd name="adj1" fmla="val 50000"/>
            </a:avLst>
          </a:prstGeom>
          <a:ln w="28575">
            <a:tailEnd type="triangle"/>
          </a:ln>
        </p:spPr>
        <p:style>
          <a:lnRef idx="1">
            <a:schemeClr val="dk1"/>
          </a:lnRef>
          <a:fillRef idx="0">
            <a:schemeClr val="dk1"/>
          </a:fillRef>
          <a:effectRef idx="0">
            <a:schemeClr val="dk1"/>
          </a:effectRef>
          <a:fontRef idx="minor">
            <a:schemeClr val="tx1"/>
          </a:fontRef>
        </p:style>
      </p:cxnSp>
      <p:cxnSp>
        <p:nvCxnSpPr>
          <p:cNvPr id="5" name="肘形连接符 32"/>
          <p:cNvCxnSpPr>
            <a:stCxn id="12" idx="3"/>
            <a:endCxn id="17" idx="1"/>
          </p:cNvCxnSpPr>
          <p:nvPr/>
        </p:nvCxnSpPr>
        <p:spPr bwMode="auto">
          <a:xfrm>
            <a:off x="2625725" y="3789363"/>
            <a:ext cx="544513" cy="1476375"/>
          </a:xfrm>
          <a:prstGeom prst="bentConnector3">
            <a:avLst>
              <a:gd name="adj1" fmla="val 50000"/>
            </a:avLst>
          </a:prstGeom>
          <a:ln w="28575">
            <a:tailEnd type="triangle"/>
          </a:ln>
        </p:spPr>
        <p:style>
          <a:lnRef idx="1">
            <a:schemeClr val="dk1"/>
          </a:lnRef>
          <a:fillRef idx="0">
            <a:schemeClr val="dk1"/>
          </a:fillRef>
          <a:effectRef idx="0">
            <a:schemeClr val="dk1"/>
          </a:effectRef>
          <a:fontRef idx="minor">
            <a:schemeClr val="tx1"/>
          </a:fontRef>
        </p:style>
      </p:cxnSp>
      <p:cxnSp>
        <p:nvCxnSpPr>
          <p:cNvPr id="6" name="肘形连接符 33"/>
          <p:cNvCxnSpPr>
            <a:stCxn id="10" idx="3"/>
            <a:endCxn id="17" idx="1"/>
          </p:cNvCxnSpPr>
          <p:nvPr/>
        </p:nvCxnSpPr>
        <p:spPr bwMode="auto">
          <a:xfrm>
            <a:off x="2627313" y="2009775"/>
            <a:ext cx="542925" cy="3255963"/>
          </a:xfrm>
          <a:prstGeom prst="bentConnector3">
            <a:avLst>
              <a:gd name="adj1" fmla="val 50000"/>
            </a:avLst>
          </a:prstGeom>
          <a:ln w="28575">
            <a:tailEnd type="triangle"/>
          </a:ln>
        </p:spPr>
        <p:style>
          <a:lnRef idx="1">
            <a:schemeClr val="dk1"/>
          </a:lnRef>
          <a:fillRef idx="0">
            <a:schemeClr val="dk1"/>
          </a:fillRef>
          <a:effectRef idx="0">
            <a:schemeClr val="dk1"/>
          </a:effectRef>
          <a:fontRef idx="minor">
            <a:schemeClr val="tx1"/>
          </a:fontRef>
        </p:style>
      </p:cxnSp>
      <p:cxnSp>
        <p:nvCxnSpPr>
          <p:cNvPr id="7" name="肘形连接符 34"/>
          <p:cNvCxnSpPr/>
          <p:nvPr/>
        </p:nvCxnSpPr>
        <p:spPr bwMode="auto">
          <a:xfrm flipV="1">
            <a:off x="6084888" y="4365625"/>
            <a:ext cx="431800" cy="935038"/>
          </a:xfrm>
          <a:prstGeom prst="bentConnector3">
            <a:avLst>
              <a:gd name="adj1" fmla="val 50000"/>
            </a:avLst>
          </a:prstGeom>
          <a:ln w="28575">
            <a:tailEnd type="triangle"/>
          </a:ln>
        </p:spPr>
        <p:style>
          <a:lnRef idx="1">
            <a:schemeClr val="dk1"/>
          </a:lnRef>
          <a:fillRef idx="0">
            <a:schemeClr val="dk1"/>
          </a:fillRef>
          <a:effectRef idx="0">
            <a:schemeClr val="dk1"/>
          </a:effectRef>
          <a:fontRef idx="minor">
            <a:schemeClr val="tx1"/>
          </a:fontRef>
        </p:style>
      </p:cxnSp>
      <p:cxnSp>
        <p:nvCxnSpPr>
          <p:cNvPr id="8" name="肘形连接符 35"/>
          <p:cNvCxnSpPr>
            <a:endCxn id="15" idx="1"/>
          </p:cNvCxnSpPr>
          <p:nvPr/>
        </p:nvCxnSpPr>
        <p:spPr bwMode="auto">
          <a:xfrm>
            <a:off x="6078538" y="5786438"/>
            <a:ext cx="444500" cy="234950"/>
          </a:xfrm>
          <a:prstGeom prst="bentConnector3">
            <a:avLst>
              <a:gd name="adj1" fmla="val 50000"/>
            </a:avLst>
          </a:prstGeom>
          <a:ln w="28575">
            <a:solidFill>
              <a:srgbClr val="FF0000"/>
            </a:solidFill>
            <a:headEnd type="triangle"/>
            <a:tailEnd type="triangle"/>
          </a:ln>
        </p:spPr>
        <p:style>
          <a:lnRef idx="1">
            <a:schemeClr val="dk1"/>
          </a:lnRef>
          <a:fillRef idx="0">
            <a:schemeClr val="dk1"/>
          </a:fillRef>
          <a:effectRef idx="0">
            <a:schemeClr val="dk1"/>
          </a:effectRef>
          <a:fontRef idx="minor">
            <a:schemeClr val="tx1"/>
          </a:fontRef>
        </p:style>
      </p:cxnSp>
      <p:cxnSp>
        <p:nvCxnSpPr>
          <p:cNvPr id="9" name="肘形连接符 36"/>
          <p:cNvCxnSpPr/>
          <p:nvPr/>
        </p:nvCxnSpPr>
        <p:spPr bwMode="auto">
          <a:xfrm flipV="1">
            <a:off x="6084888" y="2133600"/>
            <a:ext cx="431800" cy="1952625"/>
          </a:xfrm>
          <a:prstGeom prst="bentConnector3">
            <a:avLst>
              <a:gd name="adj1" fmla="val 50000"/>
            </a:avLst>
          </a:prstGeom>
          <a:ln w="28575">
            <a:headEnd type="triangle"/>
            <a:tailEnd type="none"/>
          </a:ln>
        </p:spPr>
        <p:style>
          <a:lnRef idx="1">
            <a:schemeClr val="dk1"/>
          </a:lnRef>
          <a:fillRef idx="0">
            <a:schemeClr val="dk1"/>
          </a:fillRef>
          <a:effectRef idx="0">
            <a:schemeClr val="dk1"/>
          </a:effectRef>
          <a:fontRef idx="minor">
            <a:schemeClr val="tx1"/>
          </a:fontRef>
        </p:style>
      </p:cxnSp>
      <p:graphicFrame>
        <p:nvGraphicFramePr>
          <p:cNvPr id="10" name="表格 9"/>
          <p:cNvGraphicFramePr>
            <a:graphicFrameLocks noGrp="1"/>
          </p:cNvGraphicFramePr>
          <p:nvPr/>
        </p:nvGraphicFramePr>
        <p:xfrm>
          <a:off x="179388" y="1412875"/>
          <a:ext cx="2447925" cy="1193800"/>
        </p:xfrm>
        <a:graphic>
          <a:graphicData uri="http://schemas.openxmlformats.org/drawingml/2006/table">
            <a:tbl>
              <a:tblPr firstRow="1" bandRow="1">
                <a:tableStyleId>{5C22544A-7EE6-4342-B048-85BDC9FD1C3A}</a:tableStyleId>
              </a:tblPr>
              <a:tblGrid>
                <a:gridCol w="2447925">
                  <a:extLst>
                    <a:ext uri="{9D8B030D-6E8A-4147-A177-3AD203B41FA5}">
                      <a16:colId xmlns:a16="http://schemas.microsoft.com/office/drawing/2014/main" val="20000"/>
                    </a:ext>
                  </a:extLst>
                </a:gridCol>
              </a:tblGrid>
              <a:tr h="243869">
                <a:tc>
                  <a:txBody>
                    <a:bodyPr/>
                    <a:lstStyle/>
                    <a:p>
                      <a:r>
                        <a:rPr kumimoji="1" lang="zh-CN" altLang="en-US" sz="1000" b="1" kern="1200" dirty="0">
                          <a:solidFill>
                            <a:srgbClr val="0000FF"/>
                          </a:solidFill>
                          <a:latin typeface="宋体" panose="02010600030101010101" pitchFamily="2" charset="-122"/>
                          <a:ea typeface="宋体" panose="02010600030101010101" pitchFamily="2" charset="-122"/>
                          <a:cs typeface="Tahoma" panose="020B0604030504040204" pitchFamily="34" charset="0"/>
                        </a:rPr>
                        <a:t>用什么做？（硬件和软件资源）</a:t>
                      </a:r>
                    </a:p>
                  </a:txBody>
                  <a:tcPr marL="91427" marR="91427" marT="45726" marB="4572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0"/>
                  </a:ext>
                </a:extLst>
              </a:tr>
              <a:tr h="949931">
                <a:tc>
                  <a:txBody>
                    <a:bodyPr/>
                    <a:lstStyle/>
                    <a:p>
                      <a:pPr marL="171450" marR="0" lvl="0" indent="-171450" algn="l" defTabSz="914400" rtl="0" eaLnBrk="1" fontAlgn="auto" latinLnBrk="0" hangingPunct="1">
                        <a:lnSpc>
                          <a:spcPts val="1500"/>
                        </a:lnSpc>
                        <a:spcBef>
                          <a:spcPts val="0"/>
                        </a:spcBef>
                        <a:spcAft>
                          <a:spcPts val="0"/>
                        </a:spcAft>
                        <a:buClrTx/>
                        <a:buSzTx/>
                        <a:buFont typeface="Wingdings" panose="05000000000000000000" pitchFamily="2" charset="2"/>
                        <a:buChar char="l"/>
                        <a:tabLst/>
                        <a:defRPr/>
                      </a:pPr>
                      <a:r>
                        <a:rPr kumimoji="1" lang="zh-CN" altLang="zh-CN"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会议室、文件、电脑</a:t>
                      </a:r>
                      <a:r>
                        <a:rPr kumimoji="1" lang="zh-CN" altLang="en-US"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a:t>
                      </a:r>
                      <a:r>
                        <a:rPr kumimoji="1" lang="zh-CN" altLang="zh-CN"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网络系统、电话、传真</a:t>
                      </a:r>
                    </a:p>
                  </a:txBody>
                  <a:tcPr marL="91427" marR="91427" marT="45726" marB="4572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1"/>
                  </a:ext>
                </a:extLst>
              </a:tr>
            </a:tbl>
          </a:graphicData>
        </a:graphic>
      </p:graphicFrame>
      <p:graphicFrame>
        <p:nvGraphicFramePr>
          <p:cNvPr id="11" name="表格 10"/>
          <p:cNvGraphicFramePr>
            <a:graphicFrameLocks noGrp="1"/>
          </p:cNvGraphicFramePr>
          <p:nvPr/>
        </p:nvGraphicFramePr>
        <p:xfrm>
          <a:off x="6516688" y="1412875"/>
          <a:ext cx="2447925" cy="1193800"/>
        </p:xfrm>
        <a:graphic>
          <a:graphicData uri="http://schemas.openxmlformats.org/drawingml/2006/table">
            <a:tbl>
              <a:tblPr firstRow="1" bandRow="1">
                <a:tableStyleId>{5C22544A-7EE6-4342-B048-85BDC9FD1C3A}</a:tableStyleId>
              </a:tblPr>
              <a:tblGrid>
                <a:gridCol w="2447925">
                  <a:extLst>
                    <a:ext uri="{9D8B030D-6E8A-4147-A177-3AD203B41FA5}">
                      <a16:colId xmlns:a16="http://schemas.microsoft.com/office/drawing/2014/main" val="20000"/>
                    </a:ext>
                  </a:extLst>
                </a:gridCol>
              </a:tblGrid>
              <a:tr h="243869">
                <a:tc>
                  <a:txBody>
                    <a:bodyPr/>
                    <a:lstStyle/>
                    <a:p>
                      <a:r>
                        <a:rPr kumimoji="1" lang="zh-CN" altLang="en-US" sz="1000" b="1" kern="1200" dirty="0">
                          <a:solidFill>
                            <a:srgbClr val="0000FF"/>
                          </a:solidFill>
                          <a:latin typeface="宋体" panose="02010600030101010101" pitchFamily="2" charset="-122"/>
                          <a:ea typeface="宋体" panose="02010600030101010101" pitchFamily="2" charset="-122"/>
                          <a:cs typeface="Tahoma" panose="020B0604030504040204" pitchFamily="34" charset="0"/>
                        </a:rPr>
                        <a:t>谁做？（能力</a:t>
                      </a:r>
                      <a:r>
                        <a:rPr kumimoji="1" lang="en-US" altLang="zh-CN" sz="1000" b="1" kern="1200" dirty="0">
                          <a:solidFill>
                            <a:srgbClr val="0000FF"/>
                          </a:solidFill>
                          <a:latin typeface="宋体" panose="02010600030101010101" pitchFamily="2" charset="-122"/>
                          <a:ea typeface="宋体" panose="02010600030101010101" pitchFamily="2" charset="-122"/>
                          <a:cs typeface="Tahoma" panose="020B0604030504040204" pitchFamily="34" charset="0"/>
                        </a:rPr>
                        <a:t>/</a:t>
                      </a:r>
                      <a:r>
                        <a:rPr kumimoji="1" lang="zh-CN" altLang="en-US" sz="1000" b="1" kern="1200" dirty="0">
                          <a:solidFill>
                            <a:srgbClr val="0000FF"/>
                          </a:solidFill>
                          <a:latin typeface="宋体" panose="02010600030101010101" pitchFamily="2" charset="-122"/>
                          <a:ea typeface="宋体" panose="02010600030101010101" pitchFamily="2" charset="-122"/>
                          <a:cs typeface="Tahoma" panose="020B0604030504040204" pitchFamily="34" charset="0"/>
                        </a:rPr>
                        <a:t>技能</a:t>
                      </a:r>
                      <a:r>
                        <a:rPr kumimoji="1" lang="en-US" altLang="zh-CN" sz="1000" b="1" kern="1200" dirty="0">
                          <a:solidFill>
                            <a:srgbClr val="0000FF"/>
                          </a:solidFill>
                          <a:latin typeface="宋体" panose="02010600030101010101" pitchFamily="2" charset="-122"/>
                          <a:ea typeface="宋体" panose="02010600030101010101" pitchFamily="2" charset="-122"/>
                          <a:cs typeface="Tahoma" panose="020B0604030504040204" pitchFamily="34" charset="0"/>
                        </a:rPr>
                        <a:t>/</a:t>
                      </a:r>
                      <a:r>
                        <a:rPr kumimoji="1" lang="zh-CN" altLang="en-US" sz="1000" b="1" kern="1200" dirty="0">
                          <a:solidFill>
                            <a:srgbClr val="0000FF"/>
                          </a:solidFill>
                          <a:latin typeface="宋体" panose="02010600030101010101" pitchFamily="2" charset="-122"/>
                          <a:ea typeface="宋体" panose="02010600030101010101" pitchFamily="2" charset="-122"/>
                          <a:cs typeface="Tahoma" panose="020B0604030504040204" pitchFamily="34" charset="0"/>
                        </a:rPr>
                        <a:t>培训）</a:t>
                      </a:r>
                    </a:p>
                  </a:txBody>
                  <a:tcPr marL="91427" marR="91427" marT="45726" marB="4572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0"/>
                  </a:ext>
                </a:extLst>
              </a:tr>
              <a:tr h="949931">
                <a:tc>
                  <a:txBody>
                    <a:bodyPr/>
                    <a:lstStyle/>
                    <a:p>
                      <a:pPr marL="171450" indent="-171450" algn="l" defTabSz="914400" rtl="0" eaLnBrk="1" latinLnBrk="0" hangingPunct="1">
                        <a:spcAft>
                          <a:spcPts val="0"/>
                        </a:spcAft>
                        <a:buFont typeface="Wingdings" panose="05000000000000000000" pitchFamily="2" charset="2"/>
                        <a:buChar char="l"/>
                      </a:pPr>
                      <a:r>
                        <a:rPr kumimoji="1" lang="zh-CN" altLang="en-US"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质量部及其他相关部门</a:t>
                      </a:r>
                    </a:p>
                  </a:txBody>
                  <a:tcPr marL="91427" marR="91427" marT="45726" marB="4572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1"/>
                  </a:ext>
                </a:extLst>
              </a:tr>
            </a:tbl>
          </a:graphicData>
        </a:graphic>
      </p:graphicFrame>
      <p:graphicFrame>
        <p:nvGraphicFramePr>
          <p:cNvPr id="12" name="表格 11"/>
          <p:cNvGraphicFramePr>
            <a:graphicFrameLocks noGrp="1"/>
          </p:cNvGraphicFramePr>
          <p:nvPr/>
        </p:nvGraphicFramePr>
        <p:xfrm>
          <a:off x="176213" y="2708275"/>
          <a:ext cx="2449512" cy="2160588"/>
        </p:xfrm>
        <a:graphic>
          <a:graphicData uri="http://schemas.openxmlformats.org/drawingml/2006/table">
            <a:tbl>
              <a:tblPr firstRow="1" bandRow="1">
                <a:tableStyleId>{5C22544A-7EE6-4342-B048-85BDC9FD1C3A}</a:tableStyleId>
              </a:tblPr>
              <a:tblGrid>
                <a:gridCol w="2449512">
                  <a:extLst>
                    <a:ext uri="{9D8B030D-6E8A-4147-A177-3AD203B41FA5}">
                      <a16:colId xmlns:a16="http://schemas.microsoft.com/office/drawing/2014/main" val="20000"/>
                    </a:ext>
                  </a:extLst>
                </a:gridCol>
              </a:tblGrid>
              <a:tr h="257058">
                <a:tc>
                  <a:txBody>
                    <a:bodyPr/>
                    <a:lstStyle/>
                    <a:p>
                      <a:r>
                        <a:rPr kumimoji="1" lang="zh-CN" altLang="en-US" sz="1000" b="1" kern="1200" dirty="0">
                          <a:solidFill>
                            <a:srgbClr val="0000FF"/>
                          </a:solidFill>
                          <a:latin typeface="宋体" panose="02010600030101010101" pitchFamily="2" charset="-122"/>
                          <a:ea typeface="宋体" panose="02010600030101010101" pitchFamily="2" charset="-122"/>
                          <a:cs typeface="Tahoma" panose="020B0604030504040204" pitchFamily="34" charset="0"/>
                        </a:rPr>
                        <a:t>前过程及其输入</a:t>
                      </a:r>
                    </a:p>
                  </a:txBody>
                  <a:tcPr marL="91486" marR="91486" marT="45727" marB="457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0"/>
                  </a:ext>
                </a:extLst>
              </a:tr>
              <a:tr h="1903530">
                <a:tc>
                  <a:txBody>
                    <a:bodyPr/>
                    <a:lstStyle/>
                    <a:p>
                      <a:pPr marL="171450" marR="0" lvl="0" indent="-171450" algn="l" defTabSz="914400" rtl="0" eaLnBrk="1" fontAlgn="auto" latinLnBrk="0" hangingPunct="1">
                        <a:lnSpc>
                          <a:spcPts val="1500"/>
                        </a:lnSpc>
                        <a:spcBef>
                          <a:spcPts val="0"/>
                        </a:spcBef>
                        <a:spcAft>
                          <a:spcPts val="0"/>
                        </a:spcAft>
                        <a:buClrTx/>
                        <a:buSzTx/>
                        <a:buFont typeface="Wingdings" panose="05000000000000000000" pitchFamily="2" charset="2"/>
                        <a:buChar char="l"/>
                        <a:tabLst/>
                        <a:defRPr/>
                      </a:pPr>
                      <a:r>
                        <a:rPr kumimoji="1" lang="zh-CN" altLang="en-US" sz="1000" kern="100" dirty="0">
                          <a:solidFill>
                            <a:srgbClr val="000000"/>
                          </a:solidFill>
                          <a:effectLst/>
                          <a:latin typeface="Times New Roman" panose="02020603050405020304" pitchFamily="18" charset="0"/>
                          <a:ea typeface="+mn-ea"/>
                          <a:cs typeface="Times New Roman" panose="02020603050405020304" pitchFamily="18" charset="0"/>
                        </a:rPr>
                        <a:t>内外部环境：组织及其环境；</a:t>
                      </a:r>
                      <a:endParaRPr kumimoji="1" lang="en-US" altLang="zh-CN" sz="1000" kern="100" dirty="0">
                        <a:solidFill>
                          <a:srgbClr val="000000"/>
                        </a:solidFill>
                        <a:effectLst/>
                        <a:latin typeface="Times New Roman" panose="02020603050405020304" pitchFamily="18" charset="0"/>
                        <a:ea typeface="+mn-ea"/>
                        <a:cs typeface="Times New Roman" panose="02020603050405020304" pitchFamily="18" charset="0"/>
                      </a:endParaRPr>
                    </a:p>
                    <a:p>
                      <a:pPr marL="171450" indent="-171450" algn="l" defTabSz="914400" rtl="0" eaLnBrk="1" latinLnBrk="0" hangingPunct="1">
                        <a:lnSpc>
                          <a:spcPts val="1500"/>
                        </a:lnSpc>
                        <a:spcAft>
                          <a:spcPts val="0"/>
                        </a:spcAft>
                        <a:buFont typeface="Wingdings" panose="05000000000000000000" pitchFamily="2" charset="2"/>
                        <a:buChar char="l"/>
                      </a:pPr>
                      <a:r>
                        <a:rPr kumimoji="1" lang="zh-CN" altLang="en-US" sz="1000" kern="100" dirty="0">
                          <a:solidFill>
                            <a:srgbClr val="000000"/>
                          </a:solidFill>
                          <a:effectLst/>
                          <a:latin typeface="Times New Roman" panose="02020603050405020304" pitchFamily="18" charset="0"/>
                          <a:ea typeface="+mn-ea"/>
                          <a:cs typeface="Times New Roman" panose="02020603050405020304" pitchFamily="18" charset="0"/>
                        </a:rPr>
                        <a:t>相关方：相关方的需求和期望；</a:t>
                      </a:r>
                      <a:endParaRPr kumimoji="1" lang="en-US" altLang="zh-CN" sz="1000" kern="100" dirty="0">
                        <a:solidFill>
                          <a:srgbClr val="000000"/>
                        </a:solidFill>
                        <a:effectLst/>
                        <a:latin typeface="Times New Roman" panose="02020603050405020304" pitchFamily="18" charset="0"/>
                        <a:ea typeface="+mn-ea"/>
                        <a:cs typeface="Times New Roman" panose="02020603050405020304" pitchFamily="18" charset="0"/>
                      </a:endParaRPr>
                    </a:p>
                    <a:p>
                      <a:pPr marL="171450" indent="-171450" algn="l" defTabSz="914400" rtl="0" eaLnBrk="1" latinLnBrk="0" hangingPunct="1">
                        <a:lnSpc>
                          <a:spcPts val="1500"/>
                        </a:lnSpc>
                        <a:spcAft>
                          <a:spcPts val="0"/>
                        </a:spcAft>
                        <a:buFont typeface="Wingdings" panose="05000000000000000000" pitchFamily="2" charset="2"/>
                        <a:buChar char="l"/>
                      </a:pPr>
                      <a:r>
                        <a:rPr kumimoji="1" lang="zh-CN" altLang="en-US" sz="1000" kern="100" dirty="0">
                          <a:solidFill>
                            <a:srgbClr val="000000"/>
                          </a:solidFill>
                          <a:effectLst/>
                          <a:latin typeface="Times New Roman" panose="02020603050405020304" pitchFamily="18" charset="0"/>
                          <a:ea typeface="+mn-ea"/>
                          <a:cs typeface="Times New Roman" panose="02020603050405020304" pitchFamily="18" charset="0"/>
                        </a:rPr>
                        <a:t>标准的升级、变更的需求</a:t>
                      </a:r>
                      <a:endParaRPr kumimoji="1" lang="en-US" altLang="zh-CN" sz="1000" kern="100" dirty="0">
                        <a:solidFill>
                          <a:srgbClr val="000000"/>
                        </a:solidFill>
                        <a:effectLst/>
                        <a:latin typeface="Times New Roman" panose="02020603050405020304" pitchFamily="18" charset="0"/>
                        <a:ea typeface="+mn-ea"/>
                        <a:cs typeface="Times New Roman" panose="02020603050405020304" pitchFamily="18" charset="0"/>
                      </a:endParaRPr>
                    </a:p>
                    <a:p>
                      <a:pPr marL="171450" indent="-171450" algn="l" defTabSz="914400" rtl="0" eaLnBrk="1" latinLnBrk="0" hangingPunct="1">
                        <a:lnSpc>
                          <a:spcPts val="1500"/>
                        </a:lnSpc>
                        <a:spcAft>
                          <a:spcPts val="0"/>
                        </a:spcAft>
                        <a:buFont typeface="Wingdings" panose="05000000000000000000" pitchFamily="2" charset="2"/>
                        <a:buChar char="l"/>
                      </a:pPr>
                      <a:r>
                        <a:rPr kumimoji="1" lang="zh-CN" altLang="en-US" sz="1000" kern="100" dirty="0">
                          <a:solidFill>
                            <a:srgbClr val="000000"/>
                          </a:solidFill>
                          <a:effectLst/>
                          <a:latin typeface="Times New Roman" panose="02020603050405020304" pitchFamily="18" charset="0"/>
                          <a:ea typeface="+mn-ea"/>
                          <a:cs typeface="Times New Roman" panose="02020603050405020304" pitchFamily="18" charset="0"/>
                        </a:rPr>
                        <a:t>顾客：合同</a:t>
                      </a:r>
                      <a:r>
                        <a:rPr kumimoji="1" lang="en-US" altLang="zh-CN" sz="1000" kern="100" dirty="0">
                          <a:solidFill>
                            <a:srgbClr val="000000"/>
                          </a:solidFill>
                          <a:effectLst/>
                          <a:latin typeface="Times New Roman" panose="02020603050405020304" pitchFamily="18" charset="0"/>
                          <a:ea typeface="+mn-ea"/>
                          <a:cs typeface="Times New Roman" panose="02020603050405020304" pitchFamily="18" charset="0"/>
                        </a:rPr>
                        <a:t>/</a:t>
                      </a:r>
                      <a:r>
                        <a:rPr kumimoji="1" lang="zh-CN" altLang="en-US" sz="1000" kern="100" dirty="0">
                          <a:solidFill>
                            <a:srgbClr val="000000"/>
                          </a:solidFill>
                          <a:effectLst/>
                          <a:latin typeface="Times New Roman" panose="02020603050405020304" pitchFamily="18" charset="0"/>
                          <a:ea typeface="+mn-ea"/>
                          <a:cs typeface="Times New Roman" panose="02020603050405020304" pitchFamily="18" charset="0"/>
                        </a:rPr>
                        <a:t>协议、顾客网络平台、管理手册</a:t>
                      </a:r>
                      <a:endParaRPr kumimoji="1" lang="zh-CN" altLang="zh-CN" sz="1000" kern="100" dirty="0">
                        <a:solidFill>
                          <a:srgbClr val="000000"/>
                        </a:solidFill>
                        <a:effectLst/>
                        <a:latin typeface="Times New Roman" panose="02020603050405020304" pitchFamily="18" charset="0"/>
                        <a:ea typeface="+mn-ea"/>
                        <a:cs typeface="Times New Roman" panose="02020603050405020304" pitchFamily="18" charset="0"/>
                      </a:endParaRPr>
                    </a:p>
                    <a:p>
                      <a:pPr marL="0" indent="0" algn="l" defTabSz="914400" rtl="0" eaLnBrk="1" latinLnBrk="0" hangingPunct="1">
                        <a:lnSpc>
                          <a:spcPts val="1500"/>
                        </a:lnSpc>
                        <a:spcAft>
                          <a:spcPts val="0"/>
                        </a:spcAft>
                        <a:buFont typeface="Wingdings" panose="05000000000000000000" pitchFamily="2" charset="2"/>
                        <a:buNone/>
                      </a:pPr>
                      <a:endParaRPr kumimoji="1" lang="zh-CN" altLang="zh-CN"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endParaRPr>
                    </a:p>
                  </a:txBody>
                  <a:tcPr marL="68615" marR="6861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1"/>
                  </a:ext>
                </a:extLst>
              </a:tr>
            </a:tbl>
          </a:graphicData>
        </a:graphic>
      </p:graphicFrame>
      <p:graphicFrame>
        <p:nvGraphicFramePr>
          <p:cNvPr id="13" name="表格 12"/>
          <p:cNvGraphicFramePr>
            <a:graphicFrameLocks noGrp="1"/>
          </p:cNvGraphicFramePr>
          <p:nvPr/>
        </p:nvGraphicFramePr>
        <p:xfrm>
          <a:off x="6516688" y="2708275"/>
          <a:ext cx="2447925" cy="2673350"/>
        </p:xfrm>
        <a:graphic>
          <a:graphicData uri="http://schemas.openxmlformats.org/drawingml/2006/table">
            <a:tbl>
              <a:tblPr firstRow="1" bandRow="1">
                <a:tableStyleId>{5C22544A-7EE6-4342-B048-85BDC9FD1C3A}</a:tableStyleId>
              </a:tblPr>
              <a:tblGrid>
                <a:gridCol w="2447925">
                  <a:extLst>
                    <a:ext uri="{9D8B030D-6E8A-4147-A177-3AD203B41FA5}">
                      <a16:colId xmlns:a16="http://schemas.microsoft.com/office/drawing/2014/main" val="20000"/>
                    </a:ext>
                  </a:extLst>
                </a:gridCol>
              </a:tblGrid>
              <a:tr h="288041">
                <a:tc>
                  <a:txBody>
                    <a:bodyPr/>
                    <a:lstStyle/>
                    <a:p>
                      <a:r>
                        <a:rPr kumimoji="1" lang="zh-CN" altLang="en-US" sz="1000" b="1" kern="1200" dirty="0">
                          <a:solidFill>
                            <a:srgbClr val="0000FF"/>
                          </a:solidFill>
                          <a:latin typeface="宋体" panose="02010600030101010101" pitchFamily="2" charset="-122"/>
                          <a:ea typeface="宋体" panose="02010600030101010101" pitchFamily="2" charset="-122"/>
                          <a:cs typeface="Tahoma" panose="020B0604030504040204" pitchFamily="34" charset="0"/>
                        </a:rPr>
                        <a:t>期望的结果，输出到下一个过程</a:t>
                      </a:r>
                    </a:p>
                  </a:txBody>
                  <a:tcPr marL="91427" marR="91427" marT="45722" marB="4572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0"/>
                  </a:ext>
                </a:extLst>
              </a:tr>
              <a:tr h="2385309">
                <a:tc>
                  <a:txBody>
                    <a:bodyPr/>
                    <a:lstStyle/>
                    <a:p>
                      <a:pPr marL="171450" indent="-171450" algn="l" defTabSz="914400" rtl="0" eaLnBrk="1" latinLnBrk="0" hangingPunct="1">
                        <a:lnSpc>
                          <a:spcPts val="1500"/>
                        </a:lnSpc>
                        <a:spcAft>
                          <a:spcPts val="0"/>
                        </a:spcAft>
                        <a:buFont typeface="Wingdings" panose="05000000000000000000" pitchFamily="2" charset="2"/>
                        <a:buChar char="l"/>
                      </a:pPr>
                      <a:r>
                        <a:rPr kumimoji="1" lang="zh-CN" altLang="en-US"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质量手册</a:t>
                      </a:r>
                      <a:endParaRPr kumimoji="1" lang="en-US" altLang="zh-CN"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endParaRPr>
                    </a:p>
                    <a:p>
                      <a:pPr marL="171450" indent="-171450" algn="l" defTabSz="914400" rtl="0" eaLnBrk="1" latinLnBrk="0" hangingPunct="1">
                        <a:lnSpc>
                          <a:spcPts val="1500"/>
                        </a:lnSpc>
                        <a:spcAft>
                          <a:spcPts val="0"/>
                        </a:spcAft>
                        <a:buFont typeface="Wingdings" panose="05000000000000000000" pitchFamily="2" charset="2"/>
                        <a:buChar char="l"/>
                      </a:pPr>
                      <a:r>
                        <a:rPr kumimoji="1" lang="zh-CN" altLang="en-US" sz="1000" kern="1200" dirty="0">
                          <a:solidFill>
                            <a:schemeClr val="tx1"/>
                          </a:solidFill>
                          <a:latin typeface="宋体" panose="02010600030101010101" pitchFamily="2" charset="-122"/>
                          <a:ea typeface="宋体" panose="02010600030101010101" pitchFamily="2" charset="-122"/>
                          <a:cs typeface="+mn-cs"/>
                        </a:rPr>
                        <a:t>顾客特殊特殊要求清单</a:t>
                      </a:r>
                      <a:endParaRPr kumimoji="1" lang="en-US" altLang="zh-CN"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endParaRPr>
                    </a:p>
                  </a:txBody>
                  <a:tcPr marL="91427" marR="91427" marT="45722" marB="4572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1"/>
                  </a:ext>
                </a:extLst>
              </a:tr>
            </a:tbl>
          </a:graphicData>
        </a:graphic>
      </p:graphicFrame>
      <p:graphicFrame>
        <p:nvGraphicFramePr>
          <p:cNvPr id="14" name="表格 13"/>
          <p:cNvGraphicFramePr>
            <a:graphicFrameLocks noGrp="1"/>
          </p:cNvGraphicFramePr>
          <p:nvPr/>
        </p:nvGraphicFramePr>
        <p:xfrm>
          <a:off x="179388" y="4941888"/>
          <a:ext cx="2447925" cy="1655762"/>
        </p:xfrm>
        <a:graphic>
          <a:graphicData uri="http://schemas.openxmlformats.org/drawingml/2006/table">
            <a:tbl>
              <a:tblPr firstRow="1" bandRow="1">
                <a:tableStyleId>{5C22544A-7EE6-4342-B048-85BDC9FD1C3A}</a:tableStyleId>
              </a:tblPr>
              <a:tblGrid>
                <a:gridCol w="2447925">
                  <a:extLst>
                    <a:ext uri="{9D8B030D-6E8A-4147-A177-3AD203B41FA5}">
                      <a16:colId xmlns:a16="http://schemas.microsoft.com/office/drawing/2014/main" val="20000"/>
                    </a:ext>
                  </a:extLst>
                </a:gridCol>
              </a:tblGrid>
              <a:tr h="267354">
                <a:tc>
                  <a:txBody>
                    <a:bodyPr/>
                    <a:lstStyle/>
                    <a:p>
                      <a:r>
                        <a:rPr kumimoji="1" lang="zh-CN" altLang="en-US" sz="1000" b="1" kern="1200" dirty="0">
                          <a:solidFill>
                            <a:srgbClr val="0000FF"/>
                          </a:solidFill>
                          <a:latin typeface="宋体" panose="02010600030101010101" pitchFamily="2" charset="-122"/>
                          <a:ea typeface="宋体" panose="02010600030101010101" pitchFamily="2" charset="-122"/>
                          <a:cs typeface="Tahoma" panose="020B0604030504040204" pitchFamily="34" charset="0"/>
                        </a:rPr>
                        <a:t>如何做？（程序、方法、标准、法规）</a:t>
                      </a:r>
                    </a:p>
                  </a:txBody>
                  <a:tcPr marL="91427" marR="91427" marT="45708" marB="4570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0"/>
                  </a:ext>
                </a:extLst>
              </a:tr>
              <a:tr h="1388408">
                <a:tc>
                  <a:txBody>
                    <a:bodyPr/>
                    <a:lstStyle/>
                    <a:p>
                      <a:pPr marL="171450" indent="-171450" algn="l" defTabSz="914400" rtl="0" eaLnBrk="1" latinLnBrk="0" hangingPunct="1">
                        <a:spcAft>
                          <a:spcPts val="0"/>
                        </a:spcAft>
                        <a:buFont typeface="Wingdings" panose="05000000000000000000" pitchFamily="2" charset="2"/>
                        <a:buChar char="l"/>
                      </a:pPr>
                      <a:r>
                        <a:rPr kumimoji="1" lang="zh-CN" altLang="en-US"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顾客特殊要求管理程序</a:t>
                      </a:r>
                      <a:endParaRPr kumimoji="1" lang="en-US" altLang="zh-CN"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endParaRPr>
                    </a:p>
                  </a:txBody>
                  <a:tcPr marL="91427" marR="91427" marT="45708" marB="4570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1"/>
                  </a:ext>
                </a:extLst>
              </a:tr>
            </a:tbl>
          </a:graphicData>
        </a:graphic>
      </p:graphicFrame>
      <p:graphicFrame>
        <p:nvGraphicFramePr>
          <p:cNvPr id="15" name="表格 14"/>
          <p:cNvGraphicFramePr>
            <a:graphicFrameLocks noGrp="1"/>
          </p:cNvGraphicFramePr>
          <p:nvPr/>
        </p:nvGraphicFramePr>
        <p:xfrm>
          <a:off x="6523038" y="5445125"/>
          <a:ext cx="2449512" cy="1152525"/>
        </p:xfrm>
        <a:graphic>
          <a:graphicData uri="http://schemas.openxmlformats.org/drawingml/2006/table">
            <a:tbl>
              <a:tblPr firstRow="1" bandRow="1">
                <a:tableStyleId>{5C22544A-7EE6-4342-B048-85BDC9FD1C3A}</a:tableStyleId>
              </a:tblPr>
              <a:tblGrid>
                <a:gridCol w="2449512">
                  <a:extLst>
                    <a:ext uri="{9D8B030D-6E8A-4147-A177-3AD203B41FA5}">
                      <a16:colId xmlns:a16="http://schemas.microsoft.com/office/drawing/2014/main" val="20000"/>
                    </a:ext>
                  </a:extLst>
                </a:gridCol>
              </a:tblGrid>
              <a:tr h="284213">
                <a:tc>
                  <a:txBody>
                    <a:bodyPr/>
                    <a:lstStyle/>
                    <a:p>
                      <a:pPr eaLnBrk="1" hangingPunct="1">
                        <a:spcBef>
                          <a:spcPct val="0"/>
                        </a:spcBef>
                        <a:buClrTx/>
                        <a:buSzTx/>
                        <a:buFontTx/>
                        <a:buNone/>
                      </a:pPr>
                      <a:r>
                        <a:rPr lang="zh-CN" altLang="en-US" sz="1000" b="1" dirty="0">
                          <a:solidFill>
                            <a:srgbClr val="0000FF"/>
                          </a:solidFill>
                          <a:latin typeface="宋体" panose="02010600030101010101" pitchFamily="2" charset="-122"/>
                          <a:ea typeface="宋体" panose="02010600030101010101" pitchFamily="2" charset="-122"/>
                          <a:cs typeface="Tahoma" panose="020B0604030504040204" pitchFamily="34" charset="0"/>
                        </a:rPr>
                        <a:t>如何测量？（绩效指标）</a:t>
                      </a:r>
                      <a:endParaRPr lang="en-US" altLang="zh-CN" sz="1000" b="1" dirty="0">
                        <a:solidFill>
                          <a:srgbClr val="0000FF"/>
                        </a:solidFill>
                        <a:latin typeface="宋体" panose="02010600030101010101" pitchFamily="2" charset="-122"/>
                        <a:ea typeface="宋体" panose="02010600030101010101" pitchFamily="2" charset="-122"/>
                        <a:cs typeface="Tahoma" panose="020B0604030504040204" pitchFamily="34" charset="0"/>
                      </a:endParaRPr>
                    </a:p>
                  </a:txBody>
                  <a:tcPr marL="91486" marR="91486" marT="45736" marB="4573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0"/>
                  </a:ext>
                </a:extLst>
              </a:tr>
              <a:tr h="868312">
                <a:tc>
                  <a:txBody>
                    <a:bodyPr/>
                    <a:lstStyle/>
                    <a:p>
                      <a:pPr marL="171450" indent="-171450" algn="l" defTabSz="914400" rtl="0" eaLnBrk="1" latinLnBrk="0" hangingPunct="1">
                        <a:spcAft>
                          <a:spcPts val="0"/>
                        </a:spcAft>
                        <a:buFont typeface="Wingdings" panose="05000000000000000000" pitchFamily="2" charset="2"/>
                        <a:buChar char="l"/>
                      </a:pPr>
                      <a:r>
                        <a:rPr kumimoji="1" lang="zh-CN" altLang="en-US"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顾客特殊要求不符合数（内审时发现的）</a:t>
                      </a:r>
                      <a:endParaRPr kumimoji="1" lang="zh-CN" altLang="zh-CN"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endParaRPr>
                    </a:p>
                  </a:txBody>
                  <a:tcPr marL="91486" marR="91486" marT="45736" marB="4573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1"/>
                  </a:ext>
                </a:extLst>
              </a:tr>
            </a:tbl>
          </a:graphicData>
        </a:graphic>
      </p:graphicFrame>
      <p:graphicFrame>
        <p:nvGraphicFramePr>
          <p:cNvPr id="16" name="表格 15"/>
          <p:cNvGraphicFramePr>
            <a:graphicFrameLocks noGrp="1"/>
          </p:cNvGraphicFramePr>
          <p:nvPr/>
        </p:nvGraphicFramePr>
        <p:xfrm>
          <a:off x="3167063" y="1412875"/>
          <a:ext cx="2919412" cy="2154238"/>
        </p:xfrm>
        <a:graphic>
          <a:graphicData uri="http://schemas.openxmlformats.org/drawingml/2006/table">
            <a:tbl>
              <a:tblPr firstRow="1" bandRow="1">
                <a:tableStyleId>{5C22544A-7EE6-4342-B048-85BDC9FD1C3A}</a:tableStyleId>
              </a:tblPr>
              <a:tblGrid>
                <a:gridCol w="2919412">
                  <a:extLst>
                    <a:ext uri="{9D8B030D-6E8A-4147-A177-3AD203B41FA5}">
                      <a16:colId xmlns:a16="http://schemas.microsoft.com/office/drawing/2014/main" val="20000"/>
                    </a:ext>
                  </a:extLst>
                </a:gridCol>
              </a:tblGrid>
              <a:tr h="243939">
                <a:tc>
                  <a:txBody>
                    <a:bodyPr/>
                    <a:lstStyle/>
                    <a:p>
                      <a:pPr algn="l"/>
                      <a:r>
                        <a:rPr kumimoji="1" lang="zh-CN" altLang="en-US" sz="1000" b="1" kern="1200" dirty="0">
                          <a:solidFill>
                            <a:srgbClr val="0000FF"/>
                          </a:solidFill>
                          <a:latin typeface="宋体" panose="02010600030101010101" pitchFamily="2" charset="-122"/>
                          <a:ea typeface="宋体" panose="02010600030101010101" pitchFamily="2" charset="-122"/>
                          <a:cs typeface="Tahoma" panose="020B0604030504040204" pitchFamily="34" charset="0"/>
                        </a:rPr>
                        <a:t>过程的风险</a:t>
                      </a:r>
                    </a:p>
                  </a:txBody>
                  <a:tcPr marL="91457" marR="91457" marT="45745" marB="4574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0"/>
                  </a:ext>
                </a:extLst>
              </a:tr>
              <a:tr h="1910299">
                <a:tc>
                  <a:txBody>
                    <a:bodyPr/>
                    <a:lstStyle/>
                    <a:p>
                      <a:pPr marL="171450" indent="-171450">
                        <a:buFont typeface="Wingdings" panose="05000000000000000000" pitchFamily="2" charset="2"/>
                        <a:buChar char="l"/>
                      </a:pPr>
                      <a:r>
                        <a:rPr lang="zh-CN" altLang="en-US" sz="1000" dirty="0">
                          <a:solidFill>
                            <a:schemeClr val="tx1"/>
                          </a:solidFill>
                          <a:latin typeface="宋体" panose="02010600030101010101" pitchFamily="2" charset="-122"/>
                          <a:ea typeface="宋体" panose="02010600030101010101" pitchFamily="2" charset="-122"/>
                        </a:rPr>
                        <a:t>顾客特殊要求未能有效落实</a:t>
                      </a:r>
                      <a:endParaRPr lang="en-US" altLang="zh-CN" sz="1000" dirty="0">
                        <a:solidFill>
                          <a:schemeClr val="tx1"/>
                        </a:solidFill>
                        <a:latin typeface="宋体" panose="02010600030101010101" pitchFamily="2" charset="-122"/>
                        <a:ea typeface="宋体" panose="02010600030101010101" pitchFamily="2" charset="-122"/>
                      </a:endParaRPr>
                    </a:p>
                  </a:txBody>
                  <a:tcPr marL="91457" marR="91457" marT="45745" marB="4574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1"/>
                  </a:ext>
                </a:extLst>
              </a:tr>
            </a:tbl>
          </a:graphicData>
        </a:graphic>
      </p:graphicFrame>
      <p:graphicFrame>
        <p:nvGraphicFramePr>
          <p:cNvPr id="17" name="表格 16"/>
          <p:cNvGraphicFramePr>
            <a:graphicFrameLocks noGrp="1"/>
          </p:cNvGraphicFramePr>
          <p:nvPr/>
        </p:nvGraphicFramePr>
        <p:xfrm>
          <a:off x="3170238" y="3933825"/>
          <a:ext cx="2919412" cy="2663825"/>
        </p:xfrm>
        <a:graphic>
          <a:graphicData uri="http://schemas.openxmlformats.org/drawingml/2006/table">
            <a:tbl>
              <a:tblPr firstRow="1" bandRow="1">
                <a:tableStyleId>{5C22544A-7EE6-4342-B048-85BDC9FD1C3A}</a:tableStyleId>
              </a:tblPr>
              <a:tblGrid>
                <a:gridCol w="2919412">
                  <a:extLst>
                    <a:ext uri="{9D8B030D-6E8A-4147-A177-3AD203B41FA5}">
                      <a16:colId xmlns:a16="http://schemas.microsoft.com/office/drawing/2014/main" val="20000"/>
                    </a:ext>
                  </a:extLst>
                </a:gridCol>
              </a:tblGrid>
              <a:tr h="276915">
                <a:tc>
                  <a:txBody>
                    <a:bodyPr/>
                    <a:lstStyle/>
                    <a:p>
                      <a:r>
                        <a:rPr kumimoji="1" lang="zh-CN" altLang="en-US" sz="1000" b="1" kern="1200" dirty="0">
                          <a:solidFill>
                            <a:srgbClr val="0000FF"/>
                          </a:solidFill>
                          <a:latin typeface="宋体" panose="02010600030101010101" pitchFamily="2" charset="-122"/>
                          <a:ea typeface="宋体" panose="02010600030101010101" pitchFamily="2" charset="-122"/>
                          <a:cs typeface="Tahoma" panose="020B0604030504040204" pitchFamily="34" charset="0"/>
                        </a:rPr>
                        <a:t>过程的关键活动</a:t>
                      </a:r>
                    </a:p>
                  </a:txBody>
                  <a:tcPr marL="91457" marR="91457" marT="45712" marB="4571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CFFFF"/>
                    </a:solidFill>
                  </a:tcPr>
                </a:tc>
                <a:extLst>
                  <a:ext uri="{0D108BD9-81ED-4DB2-BD59-A6C34878D82A}">
                    <a16:rowId xmlns:a16="http://schemas.microsoft.com/office/drawing/2014/main" val="10000"/>
                  </a:ext>
                </a:extLst>
              </a:tr>
              <a:tr h="2386910">
                <a:tc>
                  <a:txBody>
                    <a:bodyPr/>
                    <a:lstStyle/>
                    <a:p>
                      <a:pPr marL="171450" indent="-171450" algn="l" defTabSz="914400" rtl="0" eaLnBrk="1" latinLnBrk="0" hangingPunct="1">
                        <a:buFont typeface="Wingdings" panose="05000000000000000000" pitchFamily="2" charset="2"/>
                        <a:buChar char="l"/>
                      </a:pPr>
                      <a:r>
                        <a:rPr kumimoji="1" lang="zh-CN" altLang="en-US" sz="1000" kern="1200" dirty="0">
                          <a:solidFill>
                            <a:schemeClr val="tx1"/>
                          </a:solidFill>
                          <a:latin typeface="宋体" panose="02010600030101010101" pitchFamily="2" charset="-122"/>
                          <a:ea typeface="宋体" panose="02010600030101010101" pitchFamily="2" charset="-122"/>
                          <a:cs typeface="+mn-cs"/>
                        </a:rPr>
                        <a:t>收集组织及其环境、收集相关方的需求和期望；</a:t>
                      </a:r>
                      <a:endParaRPr kumimoji="1" lang="en-US" altLang="zh-CN" sz="1000" kern="1200" dirty="0">
                        <a:solidFill>
                          <a:schemeClr val="tx1"/>
                        </a:solidFill>
                        <a:latin typeface="宋体" panose="02010600030101010101" pitchFamily="2" charset="-122"/>
                        <a:ea typeface="宋体" panose="02010600030101010101" pitchFamily="2" charset="-122"/>
                        <a:cs typeface="+mn-cs"/>
                      </a:endParaRPr>
                    </a:p>
                    <a:p>
                      <a:pPr marL="171450" indent="-171450" algn="l" defTabSz="914400" rtl="0" eaLnBrk="1" latinLnBrk="0" hangingPunct="1">
                        <a:buFont typeface="Wingdings" panose="05000000000000000000" pitchFamily="2" charset="2"/>
                        <a:buChar char="l"/>
                      </a:pPr>
                      <a:r>
                        <a:rPr kumimoji="1" lang="zh-CN" altLang="en-US" sz="1000" kern="1200" dirty="0">
                          <a:solidFill>
                            <a:schemeClr val="tx1"/>
                          </a:solidFill>
                          <a:latin typeface="宋体" panose="02010600030101010101" pitchFamily="2" charset="-122"/>
                          <a:ea typeface="宋体" panose="02010600030101010101" pitchFamily="2" charset="-122"/>
                          <a:cs typeface="+mn-cs"/>
                        </a:rPr>
                        <a:t>确定质量管理体系的范围、确定质量管理体系及其过程；</a:t>
                      </a:r>
                      <a:endParaRPr kumimoji="1" lang="en-US" altLang="zh-CN" sz="1000" kern="1200" dirty="0">
                        <a:solidFill>
                          <a:schemeClr val="tx1"/>
                        </a:solidFill>
                        <a:latin typeface="宋体" panose="02010600030101010101" pitchFamily="2" charset="-122"/>
                        <a:ea typeface="宋体" panose="02010600030101010101" pitchFamily="2" charset="-122"/>
                        <a:cs typeface="+mn-cs"/>
                      </a:endParaRPr>
                    </a:p>
                    <a:p>
                      <a:pPr marL="171450" indent="-171450" algn="l" defTabSz="914400" rtl="0" eaLnBrk="1" latinLnBrk="0" hangingPunct="1">
                        <a:buFont typeface="Wingdings" panose="05000000000000000000" pitchFamily="2" charset="2"/>
                        <a:buChar char="l"/>
                      </a:pPr>
                      <a:r>
                        <a:rPr kumimoji="1" lang="zh-CN" altLang="en-US" sz="1000" kern="1200" dirty="0">
                          <a:solidFill>
                            <a:schemeClr val="tx1"/>
                          </a:solidFill>
                          <a:latin typeface="宋体" panose="02010600030101010101" pitchFamily="2" charset="-122"/>
                          <a:ea typeface="宋体" panose="02010600030101010101" pitchFamily="2" charset="-122"/>
                          <a:cs typeface="+mn-cs"/>
                        </a:rPr>
                        <a:t>确定公司责任、过程拥有者、方针、组织有职责和权限；</a:t>
                      </a:r>
                      <a:endParaRPr kumimoji="1" lang="en-US" altLang="zh-CN" sz="1000" kern="1200" dirty="0">
                        <a:solidFill>
                          <a:schemeClr val="tx1"/>
                        </a:solidFill>
                        <a:latin typeface="宋体" panose="02010600030101010101" pitchFamily="2" charset="-122"/>
                        <a:ea typeface="宋体" panose="02010600030101010101" pitchFamily="2" charset="-122"/>
                        <a:cs typeface="+mn-cs"/>
                      </a:endParaRPr>
                    </a:p>
                    <a:p>
                      <a:pPr marL="171450" indent="-171450" algn="l" defTabSz="914400" rtl="0" eaLnBrk="1" latinLnBrk="0" hangingPunct="1">
                        <a:buFont typeface="Wingdings" panose="05000000000000000000" pitchFamily="2" charset="2"/>
                        <a:buChar char="l"/>
                      </a:pPr>
                      <a:r>
                        <a:rPr kumimoji="1" lang="zh-CN" altLang="en-US" sz="1000" kern="1200" dirty="0">
                          <a:solidFill>
                            <a:schemeClr val="tx1"/>
                          </a:solidFill>
                          <a:latin typeface="宋体" panose="02010600030101010101" pitchFamily="2" charset="-122"/>
                          <a:ea typeface="宋体" panose="02010600030101010101" pitchFamily="2" charset="-122"/>
                          <a:cs typeface="+mn-cs"/>
                        </a:rPr>
                        <a:t>编制管理体系文件；</a:t>
                      </a:r>
                      <a:endParaRPr kumimoji="1" lang="en-US" altLang="zh-CN" sz="1000" kern="1200" dirty="0">
                        <a:solidFill>
                          <a:schemeClr val="tx1"/>
                        </a:solidFill>
                        <a:latin typeface="宋体" panose="02010600030101010101" pitchFamily="2" charset="-122"/>
                        <a:ea typeface="宋体" panose="02010600030101010101" pitchFamily="2" charset="-122"/>
                        <a:cs typeface="+mn-cs"/>
                      </a:endParaRPr>
                    </a:p>
                    <a:p>
                      <a:pPr marL="171450" indent="-171450" algn="l" defTabSz="914400" rtl="0" eaLnBrk="1" latinLnBrk="0" hangingPunct="1">
                        <a:buFont typeface="Wingdings" panose="05000000000000000000" pitchFamily="2" charset="2"/>
                        <a:buChar char="l"/>
                      </a:pPr>
                      <a:r>
                        <a:rPr kumimoji="1" lang="zh-CN" altLang="en-US" sz="1000" kern="1200" dirty="0">
                          <a:solidFill>
                            <a:schemeClr val="tx1"/>
                          </a:solidFill>
                          <a:latin typeface="宋体" panose="02010600030101010101" pitchFamily="2" charset="-122"/>
                          <a:ea typeface="宋体" panose="02010600030101010101" pitchFamily="2" charset="-122"/>
                          <a:cs typeface="+mn-cs"/>
                        </a:rPr>
                        <a:t>评价管理体系运行的效果；</a:t>
                      </a:r>
                    </a:p>
                    <a:p>
                      <a:pPr marL="171450" indent="-171450" algn="l" defTabSz="914400" rtl="0" eaLnBrk="1" latinLnBrk="0" hangingPunct="1">
                        <a:buFont typeface="Wingdings" panose="05000000000000000000" pitchFamily="2" charset="2"/>
                        <a:buChar char="l"/>
                      </a:pPr>
                      <a:r>
                        <a:rPr kumimoji="1" lang="zh-CN" altLang="en-US" sz="1000" kern="1200" dirty="0">
                          <a:solidFill>
                            <a:schemeClr val="tx1"/>
                          </a:solidFill>
                          <a:latin typeface="宋体" panose="02010600030101010101" pitchFamily="2" charset="-122"/>
                          <a:ea typeface="宋体" panose="02010600030101010101" pitchFamily="2" charset="-122"/>
                          <a:cs typeface="+mn-cs"/>
                        </a:rPr>
                        <a:t>实施改进计划并验证措施的有效性。</a:t>
                      </a:r>
                      <a:endParaRPr kumimoji="1" lang="en-US" altLang="zh-CN" sz="1000" kern="1200" dirty="0">
                        <a:solidFill>
                          <a:schemeClr val="tx1"/>
                        </a:solidFill>
                        <a:latin typeface="宋体" panose="02010600030101010101" pitchFamily="2" charset="-122"/>
                        <a:ea typeface="宋体" panose="02010600030101010101" pitchFamily="2" charset="-122"/>
                        <a:cs typeface="+mn-cs"/>
                      </a:endParaRPr>
                    </a:p>
                    <a:p>
                      <a:pPr marL="171450" lvl="0" indent="-171450">
                        <a:buFont typeface="Wingdings" panose="05000000000000000000" pitchFamily="2" charset="2"/>
                        <a:buChar char="l"/>
                      </a:pPr>
                      <a:r>
                        <a:rPr kumimoji="1" lang="zh-CN" altLang="zh-CN" sz="1000" kern="1200" dirty="0">
                          <a:solidFill>
                            <a:schemeClr val="tx1"/>
                          </a:solidFill>
                          <a:latin typeface="宋体" panose="02010600030101010101" pitchFamily="2" charset="-122"/>
                          <a:ea typeface="宋体" panose="02010600030101010101" pitchFamily="2" charset="-122"/>
                          <a:cs typeface="+mn-cs"/>
                        </a:rPr>
                        <a:t>接收顾客特殊要求</a:t>
                      </a:r>
                    </a:p>
                    <a:p>
                      <a:pPr marL="171450" lvl="0" indent="-171450">
                        <a:buFont typeface="Wingdings" panose="05000000000000000000" pitchFamily="2" charset="2"/>
                        <a:buChar char="l"/>
                      </a:pPr>
                      <a:r>
                        <a:rPr kumimoji="1" lang="zh-CN" altLang="zh-CN" sz="1000" kern="1200" dirty="0">
                          <a:solidFill>
                            <a:schemeClr val="tx1"/>
                          </a:solidFill>
                          <a:latin typeface="宋体" panose="02010600030101010101" pitchFamily="2" charset="-122"/>
                          <a:ea typeface="宋体" panose="02010600030101010101" pitchFamily="2" charset="-122"/>
                          <a:cs typeface="+mn-cs"/>
                        </a:rPr>
                        <a:t>顾客特殊要求评审</a:t>
                      </a:r>
                    </a:p>
                    <a:p>
                      <a:pPr marL="171450" lvl="0" indent="-171450">
                        <a:buFont typeface="Wingdings" panose="05000000000000000000" pitchFamily="2" charset="2"/>
                        <a:buChar char="l"/>
                      </a:pPr>
                      <a:r>
                        <a:rPr kumimoji="1" lang="zh-CN" altLang="zh-CN" sz="1000" kern="1200" dirty="0">
                          <a:solidFill>
                            <a:schemeClr val="tx1"/>
                          </a:solidFill>
                          <a:latin typeface="宋体" panose="02010600030101010101" pitchFamily="2" charset="-122"/>
                          <a:ea typeface="宋体" panose="02010600030101010101" pitchFamily="2" charset="-122"/>
                          <a:cs typeface="+mn-cs"/>
                        </a:rPr>
                        <a:t>编制顾客特殊要求清单</a:t>
                      </a:r>
                    </a:p>
                    <a:p>
                      <a:pPr marL="171450" lvl="0" indent="-171450">
                        <a:buFont typeface="Wingdings" panose="05000000000000000000" pitchFamily="2" charset="2"/>
                        <a:buChar char="l"/>
                      </a:pPr>
                      <a:r>
                        <a:rPr kumimoji="1" lang="zh-CN" altLang="zh-CN" sz="1000" kern="1200" dirty="0">
                          <a:solidFill>
                            <a:schemeClr val="tx1"/>
                          </a:solidFill>
                          <a:latin typeface="宋体" panose="02010600030101010101" pitchFamily="2" charset="-122"/>
                          <a:ea typeface="宋体" panose="02010600030101010101" pitchFamily="2" charset="-122"/>
                          <a:cs typeface="+mn-cs"/>
                        </a:rPr>
                        <a:t>顾客特殊要求审批与分发</a:t>
                      </a:r>
                    </a:p>
                    <a:p>
                      <a:pPr marL="171450" lvl="0" indent="-171450">
                        <a:buFont typeface="Wingdings" panose="05000000000000000000" pitchFamily="2" charset="2"/>
                        <a:buChar char="l"/>
                      </a:pPr>
                      <a:r>
                        <a:rPr kumimoji="1" lang="zh-CN" altLang="zh-CN" sz="1000" kern="1200" dirty="0">
                          <a:solidFill>
                            <a:schemeClr val="tx1"/>
                          </a:solidFill>
                          <a:latin typeface="宋体" panose="02010600030101010101" pitchFamily="2" charset="-122"/>
                          <a:ea typeface="宋体" panose="02010600030101010101" pitchFamily="2" charset="-122"/>
                          <a:cs typeface="+mn-cs"/>
                        </a:rPr>
                        <a:t>顾客特殊要求执行</a:t>
                      </a:r>
                    </a:p>
                    <a:p>
                      <a:pPr marL="171450" lvl="0" indent="-171450">
                        <a:buFont typeface="Wingdings" panose="05000000000000000000" pitchFamily="2" charset="2"/>
                        <a:buChar char="l"/>
                      </a:pPr>
                      <a:r>
                        <a:rPr kumimoji="1" lang="zh-CN" altLang="zh-CN" sz="1000" kern="1200" dirty="0">
                          <a:solidFill>
                            <a:schemeClr val="tx1"/>
                          </a:solidFill>
                          <a:latin typeface="宋体" panose="02010600030101010101" pitchFamily="2" charset="-122"/>
                          <a:ea typeface="宋体" panose="02010600030101010101" pitchFamily="2" charset="-122"/>
                          <a:cs typeface="+mn-cs"/>
                        </a:rPr>
                        <a:t>评价与改进</a:t>
                      </a:r>
                    </a:p>
                    <a:p>
                      <a:pPr marL="171450" indent="-171450" algn="l" defTabSz="914400" rtl="0" eaLnBrk="1" latinLnBrk="0" hangingPunct="1">
                        <a:buFont typeface="Wingdings" panose="05000000000000000000" pitchFamily="2" charset="2"/>
                        <a:buChar char="l"/>
                      </a:pPr>
                      <a:endParaRPr kumimoji="1" lang="en-US" altLang="zh-CN" sz="1000" kern="1200" dirty="0">
                        <a:solidFill>
                          <a:schemeClr val="tx1"/>
                        </a:solidFill>
                        <a:latin typeface="宋体" panose="02010600030101010101" pitchFamily="2" charset="-122"/>
                        <a:ea typeface="宋体" panose="02010600030101010101" pitchFamily="2" charset="-122"/>
                        <a:cs typeface="+mn-cs"/>
                      </a:endParaRPr>
                    </a:p>
                  </a:txBody>
                  <a:tcPr marL="91457" marR="91457" marT="45712" marB="4571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CFFFF"/>
                    </a:solidFill>
                  </a:tcPr>
                </a:tc>
                <a:extLst>
                  <a:ext uri="{0D108BD9-81ED-4DB2-BD59-A6C34878D82A}">
                    <a16:rowId xmlns:a16="http://schemas.microsoft.com/office/drawing/2014/main" val="10001"/>
                  </a:ext>
                </a:extLst>
              </a:tr>
            </a:tbl>
          </a:graphicData>
        </a:graphic>
      </p:graphicFrame>
      <p:sp>
        <p:nvSpPr>
          <p:cNvPr id="22" name="页脚占位符 13379"/>
          <p:cNvSpPr>
            <a:spLocks noGrp="1"/>
          </p:cNvSpPr>
          <p:nvPr>
            <p:ph type="ftr" sz="quarter" idx="11"/>
          </p:nvPr>
        </p:nvSpPr>
        <p:spPr>
          <a:xfrm>
            <a:off x="250825" y="6492875"/>
            <a:ext cx="873125" cy="365125"/>
          </a:xfrm>
        </p:spPr>
        <p:txBody>
          <a:bodyPr/>
          <a:lstStyle/>
          <a:p>
            <a:pPr>
              <a:defRPr/>
            </a:pPr>
            <a:r>
              <a:rPr lang="en-US" altLang="zh-CN" dirty="0"/>
              <a:t>34/39</a:t>
            </a:r>
            <a:endParaRPr lang="zh-CN" altLang="en-US" dirty="0"/>
          </a:p>
        </p:txBody>
      </p:sp>
    </p:spTree>
  </p:cSld>
  <p:clrMapOvr>
    <a:masterClrMapping/>
  </p:clrMapOvr>
  <p:transition spd="slow"/>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肘形连接符 31"/>
          <p:cNvCxnSpPr>
            <a:stCxn id="15" idx="3"/>
            <a:endCxn id="18" idx="1"/>
          </p:cNvCxnSpPr>
          <p:nvPr/>
        </p:nvCxnSpPr>
        <p:spPr bwMode="auto">
          <a:xfrm flipV="1">
            <a:off x="2627313" y="5265738"/>
            <a:ext cx="542925" cy="503237"/>
          </a:xfrm>
          <a:prstGeom prst="bentConnector3">
            <a:avLst>
              <a:gd name="adj1" fmla="val 50000"/>
            </a:avLst>
          </a:prstGeom>
          <a:ln w="28575">
            <a:tailEnd type="triangle"/>
          </a:ln>
        </p:spPr>
        <p:style>
          <a:lnRef idx="1">
            <a:schemeClr val="dk1"/>
          </a:lnRef>
          <a:fillRef idx="0">
            <a:schemeClr val="dk1"/>
          </a:fillRef>
          <a:effectRef idx="0">
            <a:schemeClr val="dk1"/>
          </a:effectRef>
          <a:fontRef idx="minor">
            <a:schemeClr val="tx1"/>
          </a:fontRef>
        </p:style>
      </p:cxnSp>
      <p:cxnSp>
        <p:nvCxnSpPr>
          <p:cNvPr id="5" name="肘形连接符 32"/>
          <p:cNvCxnSpPr>
            <a:stCxn id="13" idx="3"/>
            <a:endCxn id="18" idx="1"/>
          </p:cNvCxnSpPr>
          <p:nvPr/>
        </p:nvCxnSpPr>
        <p:spPr bwMode="auto">
          <a:xfrm>
            <a:off x="2625725" y="3789363"/>
            <a:ext cx="544513" cy="1476375"/>
          </a:xfrm>
          <a:prstGeom prst="bentConnector3">
            <a:avLst>
              <a:gd name="adj1" fmla="val 50000"/>
            </a:avLst>
          </a:prstGeom>
          <a:ln w="28575">
            <a:tailEnd type="triangle"/>
          </a:ln>
        </p:spPr>
        <p:style>
          <a:lnRef idx="1">
            <a:schemeClr val="dk1"/>
          </a:lnRef>
          <a:fillRef idx="0">
            <a:schemeClr val="dk1"/>
          </a:fillRef>
          <a:effectRef idx="0">
            <a:schemeClr val="dk1"/>
          </a:effectRef>
          <a:fontRef idx="minor">
            <a:schemeClr val="tx1"/>
          </a:fontRef>
        </p:style>
      </p:cxnSp>
      <p:cxnSp>
        <p:nvCxnSpPr>
          <p:cNvPr id="6" name="肘形连接符 33"/>
          <p:cNvCxnSpPr>
            <a:stCxn id="11" idx="3"/>
            <a:endCxn id="18" idx="1"/>
          </p:cNvCxnSpPr>
          <p:nvPr/>
        </p:nvCxnSpPr>
        <p:spPr bwMode="auto">
          <a:xfrm>
            <a:off x="2627313" y="2009775"/>
            <a:ext cx="542925" cy="3255963"/>
          </a:xfrm>
          <a:prstGeom prst="bentConnector3">
            <a:avLst>
              <a:gd name="adj1" fmla="val 50000"/>
            </a:avLst>
          </a:prstGeom>
          <a:ln w="28575">
            <a:tailEnd type="triangle"/>
          </a:ln>
        </p:spPr>
        <p:style>
          <a:lnRef idx="1">
            <a:schemeClr val="dk1"/>
          </a:lnRef>
          <a:fillRef idx="0">
            <a:schemeClr val="dk1"/>
          </a:fillRef>
          <a:effectRef idx="0">
            <a:schemeClr val="dk1"/>
          </a:effectRef>
          <a:fontRef idx="minor">
            <a:schemeClr val="tx1"/>
          </a:fontRef>
        </p:style>
      </p:cxnSp>
      <p:cxnSp>
        <p:nvCxnSpPr>
          <p:cNvPr id="7" name="肘形连接符 34"/>
          <p:cNvCxnSpPr/>
          <p:nvPr/>
        </p:nvCxnSpPr>
        <p:spPr bwMode="auto">
          <a:xfrm flipV="1">
            <a:off x="6084888" y="4365625"/>
            <a:ext cx="431800" cy="935038"/>
          </a:xfrm>
          <a:prstGeom prst="bentConnector3">
            <a:avLst>
              <a:gd name="adj1" fmla="val 50000"/>
            </a:avLst>
          </a:prstGeom>
          <a:ln w="28575">
            <a:tailEnd type="triangle"/>
          </a:ln>
        </p:spPr>
        <p:style>
          <a:lnRef idx="1">
            <a:schemeClr val="dk1"/>
          </a:lnRef>
          <a:fillRef idx="0">
            <a:schemeClr val="dk1"/>
          </a:fillRef>
          <a:effectRef idx="0">
            <a:schemeClr val="dk1"/>
          </a:effectRef>
          <a:fontRef idx="minor">
            <a:schemeClr val="tx1"/>
          </a:fontRef>
        </p:style>
      </p:cxnSp>
      <p:cxnSp>
        <p:nvCxnSpPr>
          <p:cNvPr id="8" name="肘形连接符 35"/>
          <p:cNvCxnSpPr>
            <a:endCxn id="16" idx="1"/>
          </p:cNvCxnSpPr>
          <p:nvPr/>
        </p:nvCxnSpPr>
        <p:spPr bwMode="auto">
          <a:xfrm>
            <a:off x="6078538" y="5786438"/>
            <a:ext cx="444500" cy="234950"/>
          </a:xfrm>
          <a:prstGeom prst="bentConnector3">
            <a:avLst>
              <a:gd name="adj1" fmla="val 50000"/>
            </a:avLst>
          </a:prstGeom>
          <a:ln w="28575">
            <a:solidFill>
              <a:srgbClr val="FF0000"/>
            </a:solidFill>
            <a:headEnd type="triangle"/>
            <a:tailEnd type="triangle"/>
          </a:ln>
        </p:spPr>
        <p:style>
          <a:lnRef idx="1">
            <a:schemeClr val="dk1"/>
          </a:lnRef>
          <a:fillRef idx="0">
            <a:schemeClr val="dk1"/>
          </a:fillRef>
          <a:effectRef idx="0">
            <a:schemeClr val="dk1"/>
          </a:effectRef>
          <a:fontRef idx="minor">
            <a:schemeClr val="tx1"/>
          </a:fontRef>
        </p:style>
      </p:cxnSp>
      <p:cxnSp>
        <p:nvCxnSpPr>
          <p:cNvPr id="9" name="肘形连接符 36"/>
          <p:cNvCxnSpPr/>
          <p:nvPr/>
        </p:nvCxnSpPr>
        <p:spPr bwMode="auto">
          <a:xfrm flipV="1">
            <a:off x="6084888" y="2133600"/>
            <a:ext cx="431800" cy="1952625"/>
          </a:xfrm>
          <a:prstGeom prst="bentConnector3">
            <a:avLst>
              <a:gd name="adj1" fmla="val 50000"/>
            </a:avLst>
          </a:prstGeom>
          <a:ln w="28575">
            <a:headEnd type="triangle"/>
            <a:tailEnd type="none"/>
          </a:ln>
        </p:spPr>
        <p:style>
          <a:lnRef idx="1">
            <a:schemeClr val="dk1"/>
          </a:lnRef>
          <a:fillRef idx="0">
            <a:schemeClr val="dk1"/>
          </a:fillRef>
          <a:effectRef idx="0">
            <a:schemeClr val="dk1"/>
          </a:effectRef>
          <a:fontRef idx="minor">
            <a:schemeClr val="tx1"/>
          </a:fontRef>
        </p:style>
      </p:cxnSp>
      <p:graphicFrame>
        <p:nvGraphicFramePr>
          <p:cNvPr id="10" name="表格 9"/>
          <p:cNvGraphicFramePr>
            <a:graphicFrameLocks noGrp="1"/>
          </p:cNvGraphicFramePr>
          <p:nvPr/>
        </p:nvGraphicFramePr>
        <p:xfrm>
          <a:off x="176213" y="836613"/>
          <a:ext cx="8788400" cy="371475"/>
        </p:xfrm>
        <a:graphic>
          <a:graphicData uri="http://schemas.openxmlformats.org/drawingml/2006/table">
            <a:tbl>
              <a:tblPr firstRow="1" bandRow="1">
                <a:tableStyleId>{5C22544A-7EE6-4342-B048-85BDC9FD1C3A}</a:tableStyleId>
              </a:tblPr>
              <a:tblGrid>
                <a:gridCol w="4394200">
                  <a:extLst>
                    <a:ext uri="{9D8B030D-6E8A-4147-A177-3AD203B41FA5}">
                      <a16:colId xmlns:a16="http://schemas.microsoft.com/office/drawing/2014/main" val="20000"/>
                    </a:ext>
                  </a:extLst>
                </a:gridCol>
                <a:gridCol w="4394200">
                  <a:extLst>
                    <a:ext uri="{9D8B030D-6E8A-4147-A177-3AD203B41FA5}">
                      <a16:colId xmlns:a16="http://schemas.microsoft.com/office/drawing/2014/main" val="20001"/>
                    </a:ext>
                  </a:extLst>
                </a:gridCol>
              </a:tblGrid>
              <a:tr h="371475">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zh-CN" altLang="en-US" sz="1400" b="0" dirty="0">
                          <a:solidFill>
                            <a:schemeClr val="tx1"/>
                          </a:solidFill>
                          <a:latin typeface="宋体" panose="02010600030101010101" pitchFamily="2" charset="-122"/>
                          <a:ea typeface="宋体" panose="02010600030101010101" pitchFamily="2" charset="-122"/>
                        </a:rPr>
                        <a:t>过程：</a:t>
                      </a:r>
                      <a:r>
                        <a:rPr lang="en-US" altLang="zh-CN" sz="1400" b="0" dirty="0">
                          <a:solidFill>
                            <a:schemeClr val="tx1"/>
                          </a:solidFill>
                          <a:latin typeface="仿宋" pitchFamily="49" charset="-122"/>
                          <a:ea typeface="仿宋" pitchFamily="49" charset="-122"/>
                        </a:rPr>
                        <a:t>M02</a:t>
                      </a:r>
                      <a:r>
                        <a:rPr lang="zh-CN" altLang="en-US" sz="1400" b="0" dirty="0">
                          <a:solidFill>
                            <a:schemeClr val="tx1"/>
                          </a:solidFill>
                          <a:latin typeface="仿宋" pitchFamily="49" charset="-122"/>
                          <a:ea typeface="仿宋" pitchFamily="49" charset="-122"/>
                        </a:rPr>
                        <a:t>业务计划</a:t>
                      </a:r>
                      <a:r>
                        <a:rPr lang="zh-CN" altLang="en-US" sz="1400" b="0" baseline="0" dirty="0">
                          <a:solidFill>
                            <a:schemeClr val="tx1"/>
                          </a:solidFill>
                          <a:latin typeface="仿宋" pitchFamily="49" charset="-122"/>
                          <a:ea typeface="仿宋" pitchFamily="49" charset="-122"/>
                        </a:rPr>
                        <a:t> </a:t>
                      </a:r>
                      <a:r>
                        <a:rPr lang="en-US" altLang="zh-CN" sz="1400" b="0" baseline="0" dirty="0">
                          <a:solidFill>
                            <a:schemeClr val="tx1"/>
                          </a:solidFill>
                          <a:latin typeface="仿宋" pitchFamily="49" charset="-122"/>
                          <a:ea typeface="仿宋" pitchFamily="49" charset="-122"/>
                        </a:rPr>
                        <a:t>Business planning</a:t>
                      </a:r>
                      <a:endParaRPr lang="zh-CN" altLang="en-US" sz="1400" b="0" dirty="0">
                        <a:solidFill>
                          <a:schemeClr val="tx1"/>
                        </a:solidFill>
                        <a:latin typeface="仿宋" pitchFamily="49" charset="-122"/>
                        <a:ea typeface="仿宋" pitchFamily="49" charset="-122"/>
                      </a:endParaRPr>
                    </a:p>
                  </a:txBody>
                  <a:tcPr marL="91449" marR="91449" marT="45798" marB="4579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CFFFF"/>
                    </a:solidFill>
                  </a:tcPr>
                </a:tc>
                <a:tc>
                  <a:txBody>
                    <a:bodyPr/>
                    <a:lstStyle/>
                    <a:p>
                      <a:r>
                        <a:rPr lang="zh-CN" altLang="en-US" sz="1400" b="0" dirty="0">
                          <a:solidFill>
                            <a:schemeClr val="tx1"/>
                          </a:solidFill>
                          <a:latin typeface="宋体" panose="02010600030101010101" pitchFamily="2" charset="-122"/>
                          <a:ea typeface="宋体" panose="02010600030101010101" pitchFamily="2" charset="-122"/>
                        </a:rPr>
                        <a:t>过程所有者：厂长</a:t>
                      </a:r>
                    </a:p>
                  </a:txBody>
                  <a:tcPr marL="91449" marR="91449" marT="45798" marB="4579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CFFFF"/>
                    </a:solidFill>
                  </a:tcPr>
                </a:tc>
                <a:extLst>
                  <a:ext uri="{0D108BD9-81ED-4DB2-BD59-A6C34878D82A}">
                    <a16:rowId xmlns:a16="http://schemas.microsoft.com/office/drawing/2014/main" val="10000"/>
                  </a:ext>
                </a:extLst>
              </a:tr>
            </a:tbl>
          </a:graphicData>
        </a:graphic>
      </p:graphicFrame>
      <p:graphicFrame>
        <p:nvGraphicFramePr>
          <p:cNvPr id="11" name="表格 10"/>
          <p:cNvGraphicFramePr>
            <a:graphicFrameLocks noGrp="1"/>
          </p:cNvGraphicFramePr>
          <p:nvPr/>
        </p:nvGraphicFramePr>
        <p:xfrm>
          <a:off x="179388" y="1412875"/>
          <a:ext cx="2447925" cy="1193800"/>
        </p:xfrm>
        <a:graphic>
          <a:graphicData uri="http://schemas.openxmlformats.org/drawingml/2006/table">
            <a:tbl>
              <a:tblPr firstRow="1" bandRow="1">
                <a:tableStyleId>{5C22544A-7EE6-4342-B048-85BDC9FD1C3A}</a:tableStyleId>
              </a:tblPr>
              <a:tblGrid>
                <a:gridCol w="2447925">
                  <a:extLst>
                    <a:ext uri="{9D8B030D-6E8A-4147-A177-3AD203B41FA5}">
                      <a16:colId xmlns:a16="http://schemas.microsoft.com/office/drawing/2014/main" val="20000"/>
                    </a:ext>
                  </a:extLst>
                </a:gridCol>
              </a:tblGrid>
              <a:tr h="243869">
                <a:tc>
                  <a:txBody>
                    <a:bodyPr/>
                    <a:lstStyle/>
                    <a:p>
                      <a:r>
                        <a:rPr kumimoji="1" lang="zh-CN" altLang="en-US" sz="1000" b="1" kern="1200" dirty="0">
                          <a:solidFill>
                            <a:srgbClr val="0000FF"/>
                          </a:solidFill>
                          <a:latin typeface="宋体" panose="02010600030101010101" pitchFamily="2" charset="-122"/>
                          <a:ea typeface="宋体" panose="02010600030101010101" pitchFamily="2" charset="-122"/>
                          <a:cs typeface="Tahoma" panose="020B0604030504040204" pitchFamily="34" charset="0"/>
                        </a:rPr>
                        <a:t>用什么做？（硬件和软件资源）</a:t>
                      </a:r>
                    </a:p>
                  </a:txBody>
                  <a:tcPr marL="91427" marR="91427" marT="45726" marB="4572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0"/>
                  </a:ext>
                </a:extLst>
              </a:tr>
              <a:tr h="949931">
                <a:tc>
                  <a:txBody>
                    <a:bodyPr/>
                    <a:lstStyle/>
                    <a:p>
                      <a:pPr marL="171450" indent="-171450" algn="l" defTabSz="914400" rtl="0" eaLnBrk="1" latinLnBrk="0" hangingPunct="1">
                        <a:spcAft>
                          <a:spcPts val="0"/>
                        </a:spcAft>
                        <a:buFont typeface="Wingdings" panose="05000000000000000000" pitchFamily="2" charset="2"/>
                        <a:buChar char="l"/>
                      </a:pPr>
                      <a:r>
                        <a:rPr kumimoji="1" lang="zh-CN" altLang="zh-CN"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电脑</a:t>
                      </a:r>
                      <a:r>
                        <a:rPr kumimoji="1" lang="en-US" altLang="zh-CN"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a:t>
                      </a:r>
                      <a:r>
                        <a:rPr kumimoji="1" lang="zh-CN" altLang="zh-CN"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会议室</a:t>
                      </a:r>
                      <a:r>
                        <a:rPr kumimoji="1" lang="en-US" altLang="zh-CN"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,OFFICE</a:t>
                      </a:r>
                      <a:r>
                        <a:rPr kumimoji="1" lang="zh-CN" altLang="zh-CN"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等</a:t>
                      </a:r>
                    </a:p>
                  </a:txBody>
                  <a:tcPr marL="91427" marR="91427" marT="45726" marB="4572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1"/>
                  </a:ext>
                </a:extLst>
              </a:tr>
            </a:tbl>
          </a:graphicData>
        </a:graphic>
      </p:graphicFrame>
      <p:graphicFrame>
        <p:nvGraphicFramePr>
          <p:cNvPr id="12" name="表格 11"/>
          <p:cNvGraphicFramePr>
            <a:graphicFrameLocks noGrp="1"/>
          </p:cNvGraphicFramePr>
          <p:nvPr/>
        </p:nvGraphicFramePr>
        <p:xfrm>
          <a:off x="6516688" y="1412875"/>
          <a:ext cx="2447925" cy="1193800"/>
        </p:xfrm>
        <a:graphic>
          <a:graphicData uri="http://schemas.openxmlformats.org/drawingml/2006/table">
            <a:tbl>
              <a:tblPr firstRow="1" bandRow="1">
                <a:tableStyleId>{5C22544A-7EE6-4342-B048-85BDC9FD1C3A}</a:tableStyleId>
              </a:tblPr>
              <a:tblGrid>
                <a:gridCol w="2447925">
                  <a:extLst>
                    <a:ext uri="{9D8B030D-6E8A-4147-A177-3AD203B41FA5}">
                      <a16:colId xmlns:a16="http://schemas.microsoft.com/office/drawing/2014/main" val="20000"/>
                    </a:ext>
                  </a:extLst>
                </a:gridCol>
              </a:tblGrid>
              <a:tr h="243869">
                <a:tc>
                  <a:txBody>
                    <a:bodyPr/>
                    <a:lstStyle/>
                    <a:p>
                      <a:r>
                        <a:rPr kumimoji="1" lang="zh-CN" altLang="en-US" sz="1000" b="1" kern="1200" dirty="0">
                          <a:solidFill>
                            <a:srgbClr val="0000FF"/>
                          </a:solidFill>
                          <a:latin typeface="宋体" panose="02010600030101010101" pitchFamily="2" charset="-122"/>
                          <a:ea typeface="宋体" panose="02010600030101010101" pitchFamily="2" charset="-122"/>
                          <a:cs typeface="Tahoma" panose="020B0604030504040204" pitchFamily="34" charset="0"/>
                        </a:rPr>
                        <a:t>谁做？（能力</a:t>
                      </a:r>
                      <a:r>
                        <a:rPr kumimoji="1" lang="en-US" altLang="zh-CN" sz="1000" b="1" kern="1200" dirty="0">
                          <a:solidFill>
                            <a:srgbClr val="0000FF"/>
                          </a:solidFill>
                          <a:latin typeface="宋体" panose="02010600030101010101" pitchFamily="2" charset="-122"/>
                          <a:ea typeface="宋体" panose="02010600030101010101" pitchFamily="2" charset="-122"/>
                          <a:cs typeface="Tahoma" panose="020B0604030504040204" pitchFamily="34" charset="0"/>
                        </a:rPr>
                        <a:t>/</a:t>
                      </a:r>
                      <a:r>
                        <a:rPr kumimoji="1" lang="zh-CN" altLang="en-US" sz="1000" b="1" kern="1200" dirty="0">
                          <a:solidFill>
                            <a:srgbClr val="0000FF"/>
                          </a:solidFill>
                          <a:latin typeface="宋体" panose="02010600030101010101" pitchFamily="2" charset="-122"/>
                          <a:ea typeface="宋体" panose="02010600030101010101" pitchFamily="2" charset="-122"/>
                          <a:cs typeface="Tahoma" panose="020B0604030504040204" pitchFamily="34" charset="0"/>
                        </a:rPr>
                        <a:t>技能</a:t>
                      </a:r>
                      <a:r>
                        <a:rPr kumimoji="1" lang="en-US" altLang="zh-CN" sz="1000" b="1" kern="1200" dirty="0">
                          <a:solidFill>
                            <a:srgbClr val="0000FF"/>
                          </a:solidFill>
                          <a:latin typeface="宋体" panose="02010600030101010101" pitchFamily="2" charset="-122"/>
                          <a:ea typeface="宋体" panose="02010600030101010101" pitchFamily="2" charset="-122"/>
                          <a:cs typeface="Tahoma" panose="020B0604030504040204" pitchFamily="34" charset="0"/>
                        </a:rPr>
                        <a:t>/</a:t>
                      </a:r>
                      <a:r>
                        <a:rPr kumimoji="1" lang="zh-CN" altLang="en-US" sz="1000" b="1" kern="1200" dirty="0">
                          <a:solidFill>
                            <a:srgbClr val="0000FF"/>
                          </a:solidFill>
                          <a:latin typeface="宋体" panose="02010600030101010101" pitchFamily="2" charset="-122"/>
                          <a:ea typeface="宋体" panose="02010600030101010101" pitchFamily="2" charset="-122"/>
                          <a:cs typeface="Tahoma" panose="020B0604030504040204" pitchFamily="34" charset="0"/>
                        </a:rPr>
                        <a:t>培训）</a:t>
                      </a:r>
                    </a:p>
                  </a:txBody>
                  <a:tcPr marL="91427" marR="91427" marT="45726" marB="4572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0"/>
                  </a:ext>
                </a:extLst>
              </a:tr>
              <a:tr h="949931">
                <a:tc>
                  <a:txBody>
                    <a:bodyPr/>
                    <a:lstStyle/>
                    <a:p>
                      <a:pPr marL="171450" indent="-171450" algn="l" defTabSz="914400" rtl="0" eaLnBrk="1" latinLnBrk="0" hangingPunct="1">
                        <a:spcAft>
                          <a:spcPts val="0"/>
                        </a:spcAft>
                        <a:buFont typeface="Wingdings" panose="05000000000000000000" pitchFamily="2" charset="2"/>
                        <a:buChar char="l"/>
                      </a:pPr>
                      <a:r>
                        <a:rPr kumimoji="1" lang="zh-CN" altLang="zh-CN"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总经理，管理者代表各部门负责人</a:t>
                      </a:r>
                      <a:endParaRPr kumimoji="1" lang="zh-CN" altLang="en-US"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endParaRPr>
                    </a:p>
                  </a:txBody>
                  <a:tcPr marL="91427" marR="91427" marT="45726" marB="4572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1"/>
                  </a:ext>
                </a:extLst>
              </a:tr>
            </a:tbl>
          </a:graphicData>
        </a:graphic>
      </p:graphicFrame>
      <p:graphicFrame>
        <p:nvGraphicFramePr>
          <p:cNvPr id="13" name="表格 12"/>
          <p:cNvGraphicFramePr>
            <a:graphicFrameLocks noGrp="1"/>
          </p:cNvGraphicFramePr>
          <p:nvPr/>
        </p:nvGraphicFramePr>
        <p:xfrm>
          <a:off x="176213" y="2708275"/>
          <a:ext cx="2449512" cy="2160588"/>
        </p:xfrm>
        <a:graphic>
          <a:graphicData uri="http://schemas.openxmlformats.org/drawingml/2006/table">
            <a:tbl>
              <a:tblPr firstRow="1" bandRow="1">
                <a:tableStyleId>{5C22544A-7EE6-4342-B048-85BDC9FD1C3A}</a:tableStyleId>
              </a:tblPr>
              <a:tblGrid>
                <a:gridCol w="2449512">
                  <a:extLst>
                    <a:ext uri="{9D8B030D-6E8A-4147-A177-3AD203B41FA5}">
                      <a16:colId xmlns:a16="http://schemas.microsoft.com/office/drawing/2014/main" val="20000"/>
                    </a:ext>
                  </a:extLst>
                </a:gridCol>
              </a:tblGrid>
              <a:tr h="257058">
                <a:tc>
                  <a:txBody>
                    <a:bodyPr/>
                    <a:lstStyle/>
                    <a:p>
                      <a:r>
                        <a:rPr kumimoji="1" lang="zh-CN" altLang="en-US" sz="1000" b="1" kern="1200" dirty="0">
                          <a:solidFill>
                            <a:srgbClr val="0000FF"/>
                          </a:solidFill>
                          <a:latin typeface="宋体" panose="02010600030101010101" pitchFamily="2" charset="-122"/>
                          <a:ea typeface="宋体" panose="02010600030101010101" pitchFamily="2" charset="-122"/>
                          <a:cs typeface="Tahoma" panose="020B0604030504040204" pitchFamily="34" charset="0"/>
                        </a:rPr>
                        <a:t>前过程及其输入</a:t>
                      </a:r>
                    </a:p>
                  </a:txBody>
                  <a:tcPr marL="91486" marR="91486" marT="45727" marB="457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0"/>
                  </a:ext>
                </a:extLst>
              </a:tr>
              <a:tr h="1903530">
                <a:tc>
                  <a:txBody>
                    <a:bodyPr/>
                    <a:lstStyle/>
                    <a:p>
                      <a:pPr marL="171450" indent="-171450" algn="l" defTabSz="914400" rtl="0" eaLnBrk="1" latinLnBrk="0" hangingPunct="1">
                        <a:lnSpc>
                          <a:spcPts val="1200"/>
                        </a:lnSpc>
                        <a:spcAft>
                          <a:spcPts val="0"/>
                        </a:spcAft>
                        <a:buFont typeface="Wingdings" panose="05000000000000000000" pitchFamily="2" charset="2"/>
                        <a:buChar char="l"/>
                      </a:pPr>
                      <a:r>
                        <a:rPr kumimoji="1" lang="zh-CN" altLang="en-US"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外部环境，</a:t>
                      </a:r>
                      <a:r>
                        <a:rPr kumimoji="1" lang="zh-CN" altLang="en-US" sz="1000" kern="100" dirty="0">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如北美总公司的战略规划</a:t>
                      </a:r>
                      <a:r>
                        <a:rPr kumimoji="1" lang="zh-CN" altLang="en-US"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，国家政策、法律法规、竞争对手情况、相关方需求和期望、管理体系标准的变化信息、顾客特殊要求等</a:t>
                      </a:r>
                      <a:endParaRPr kumimoji="1" lang="en-US" altLang="zh-CN"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endParaRPr>
                    </a:p>
                    <a:p>
                      <a:pPr marL="171450" indent="-171450" algn="l" defTabSz="914400" rtl="0" eaLnBrk="1" latinLnBrk="0" hangingPunct="1">
                        <a:lnSpc>
                          <a:spcPts val="1200"/>
                        </a:lnSpc>
                        <a:spcAft>
                          <a:spcPts val="0"/>
                        </a:spcAft>
                        <a:buFont typeface="Wingdings" panose="05000000000000000000" pitchFamily="2" charset="2"/>
                        <a:buChar char="l"/>
                      </a:pPr>
                      <a:r>
                        <a:rPr kumimoji="1" lang="zh-CN" altLang="en-US"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内部环境，如</a:t>
                      </a:r>
                      <a:r>
                        <a:rPr kumimoji="1" lang="zh-CN" altLang="zh-CN"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公司</a:t>
                      </a:r>
                      <a:r>
                        <a:rPr kumimoji="1" lang="zh-CN" altLang="en-US"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往年</a:t>
                      </a:r>
                      <a:r>
                        <a:rPr kumimoji="1" lang="zh-CN" altLang="zh-CN"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的经营状况</a:t>
                      </a:r>
                      <a:r>
                        <a:rPr kumimoji="1" lang="zh-CN" altLang="en-US"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、资源、</a:t>
                      </a:r>
                      <a:r>
                        <a:rPr kumimoji="1" lang="zh-CN" altLang="zh-CN"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以往</a:t>
                      </a:r>
                      <a:r>
                        <a:rPr kumimoji="1" lang="zh-CN" altLang="en-US"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所有过程</a:t>
                      </a:r>
                      <a:r>
                        <a:rPr kumimoji="1" lang="zh-CN" altLang="zh-CN"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绩效数据</a:t>
                      </a:r>
                      <a:r>
                        <a:rPr kumimoji="1" lang="en-US" altLang="zh-CN"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a:t>
                      </a:r>
                      <a:r>
                        <a:rPr kumimoji="1" lang="zh-CN" altLang="zh-CN"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以往业务计划实施状况</a:t>
                      </a:r>
                      <a:r>
                        <a:rPr kumimoji="1" lang="zh-CN" altLang="en-US"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、上一年度管理评审的结果、公司的文化氛围等</a:t>
                      </a:r>
                      <a:endParaRPr kumimoji="1" lang="zh-CN" altLang="zh-CN"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endParaRPr>
                    </a:p>
                    <a:p>
                      <a:pPr marL="171450" indent="-171450" algn="l" defTabSz="914400" rtl="0" eaLnBrk="1" latinLnBrk="0" hangingPunct="1">
                        <a:lnSpc>
                          <a:spcPts val="1200"/>
                        </a:lnSpc>
                        <a:spcAft>
                          <a:spcPts val="0"/>
                        </a:spcAft>
                        <a:buFont typeface="Wingdings" panose="05000000000000000000" pitchFamily="2" charset="2"/>
                        <a:buChar char="l"/>
                      </a:pPr>
                      <a:r>
                        <a:rPr kumimoji="1" lang="zh-CN" altLang="zh-CN"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顾客抱怨与满意情况</a:t>
                      </a:r>
                      <a:endParaRPr kumimoji="1" lang="en-US" altLang="zh-CN"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endParaRPr>
                    </a:p>
                    <a:p>
                      <a:pPr marL="171450" indent="-171450" algn="l" defTabSz="914400" rtl="0" eaLnBrk="1" latinLnBrk="0" hangingPunct="1">
                        <a:lnSpc>
                          <a:spcPts val="1200"/>
                        </a:lnSpc>
                        <a:spcAft>
                          <a:spcPts val="0"/>
                        </a:spcAft>
                        <a:buFont typeface="Wingdings" panose="05000000000000000000" pitchFamily="2" charset="2"/>
                        <a:buChar char="l"/>
                      </a:pPr>
                      <a:r>
                        <a:rPr kumimoji="1" lang="zh-CN" altLang="en-US"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上年度内外部不良质量损失成本数据</a:t>
                      </a:r>
                      <a:endParaRPr lang="en-US" altLang="zh-CN"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endParaRPr>
                    </a:p>
                  </a:txBody>
                  <a:tcPr marL="68615" marR="6861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1"/>
                  </a:ext>
                </a:extLst>
              </a:tr>
            </a:tbl>
          </a:graphicData>
        </a:graphic>
      </p:graphicFrame>
      <p:graphicFrame>
        <p:nvGraphicFramePr>
          <p:cNvPr id="14" name="表格 13"/>
          <p:cNvGraphicFramePr>
            <a:graphicFrameLocks noGrp="1"/>
          </p:cNvGraphicFramePr>
          <p:nvPr/>
        </p:nvGraphicFramePr>
        <p:xfrm>
          <a:off x="6516688" y="2708275"/>
          <a:ext cx="2447925" cy="2665413"/>
        </p:xfrm>
        <a:graphic>
          <a:graphicData uri="http://schemas.openxmlformats.org/drawingml/2006/table">
            <a:tbl>
              <a:tblPr firstRow="1" bandRow="1">
                <a:tableStyleId>{5C22544A-7EE6-4342-B048-85BDC9FD1C3A}</a:tableStyleId>
              </a:tblPr>
              <a:tblGrid>
                <a:gridCol w="2447925">
                  <a:extLst>
                    <a:ext uri="{9D8B030D-6E8A-4147-A177-3AD203B41FA5}">
                      <a16:colId xmlns:a16="http://schemas.microsoft.com/office/drawing/2014/main" val="20000"/>
                    </a:ext>
                  </a:extLst>
                </a:gridCol>
              </a:tblGrid>
              <a:tr h="279186">
                <a:tc>
                  <a:txBody>
                    <a:bodyPr/>
                    <a:lstStyle/>
                    <a:p>
                      <a:r>
                        <a:rPr kumimoji="1" lang="zh-CN" altLang="en-US" sz="1000" b="1" kern="1200" dirty="0">
                          <a:solidFill>
                            <a:srgbClr val="0000FF"/>
                          </a:solidFill>
                          <a:latin typeface="宋体" panose="02010600030101010101" pitchFamily="2" charset="-122"/>
                          <a:ea typeface="宋体" panose="02010600030101010101" pitchFamily="2" charset="-122"/>
                          <a:cs typeface="Tahoma" panose="020B0604030504040204" pitchFamily="34" charset="0"/>
                        </a:rPr>
                        <a:t>期望的结果，输出到下一个过程</a:t>
                      </a:r>
                    </a:p>
                  </a:txBody>
                  <a:tcPr marL="91427" marR="91427" marT="45739" marB="45739">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0"/>
                  </a:ext>
                </a:extLst>
              </a:tr>
              <a:tr h="2386227">
                <a:tc>
                  <a:txBody>
                    <a:bodyPr/>
                    <a:lstStyle/>
                    <a:p>
                      <a:pPr marL="171450" indent="-171450" algn="l" defTabSz="914400" rtl="0" eaLnBrk="1" latinLnBrk="0" hangingPunct="1">
                        <a:lnSpc>
                          <a:spcPts val="1500"/>
                        </a:lnSpc>
                        <a:spcAft>
                          <a:spcPts val="0"/>
                        </a:spcAft>
                        <a:buFont typeface="Wingdings" panose="05000000000000000000" pitchFamily="2" charset="2"/>
                        <a:buChar char="l"/>
                      </a:pPr>
                      <a:r>
                        <a:rPr kumimoji="1" lang="zh-CN" altLang="zh-CN"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制造过程绩效得到持续改进</a:t>
                      </a:r>
                    </a:p>
                    <a:p>
                      <a:pPr marL="171450" indent="-171450" algn="l" defTabSz="914400" rtl="0" eaLnBrk="1" latinLnBrk="0" hangingPunct="1">
                        <a:lnSpc>
                          <a:spcPts val="1500"/>
                        </a:lnSpc>
                        <a:spcAft>
                          <a:spcPts val="0"/>
                        </a:spcAft>
                        <a:buFont typeface="Wingdings" panose="05000000000000000000" pitchFamily="2" charset="2"/>
                        <a:buChar char="l"/>
                      </a:pPr>
                      <a:r>
                        <a:rPr kumimoji="1" lang="zh-CN" altLang="zh-CN"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产品质量得到持续改进</a:t>
                      </a:r>
                    </a:p>
                    <a:p>
                      <a:pPr marL="171450" indent="-171450" algn="l" defTabSz="914400" rtl="0" eaLnBrk="1" latinLnBrk="0" hangingPunct="1">
                        <a:lnSpc>
                          <a:spcPts val="1500"/>
                        </a:lnSpc>
                        <a:spcAft>
                          <a:spcPts val="0"/>
                        </a:spcAft>
                        <a:buFont typeface="Wingdings" panose="05000000000000000000" pitchFamily="2" charset="2"/>
                        <a:buChar char="l"/>
                      </a:pPr>
                      <a:r>
                        <a:rPr kumimoji="1" lang="zh-CN" altLang="zh-CN"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质量管理体系绩效得到持续改进</a:t>
                      </a:r>
                    </a:p>
                    <a:p>
                      <a:pPr marL="171450" indent="-171450" algn="l" defTabSz="914400" rtl="0" eaLnBrk="1" latinLnBrk="0" hangingPunct="1">
                        <a:lnSpc>
                          <a:spcPts val="1500"/>
                        </a:lnSpc>
                        <a:spcAft>
                          <a:spcPts val="0"/>
                        </a:spcAft>
                        <a:buFont typeface="Wingdings" panose="05000000000000000000" pitchFamily="2" charset="2"/>
                        <a:buChar char="l"/>
                      </a:pPr>
                      <a:r>
                        <a:rPr kumimoji="1" lang="zh-CN" altLang="zh-CN" sz="1000" kern="100" dirty="0">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中长期经营计划</a:t>
                      </a:r>
                    </a:p>
                    <a:p>
                      <a:pPr marL="171450" indent="-171450" algn="l" defTabSz="914400" rtl="0" eaLnBrk="1" latinLnBrk="0" hangingPunct="1">
                        <a:spcAft>
                          <a:spcPts val="0"/>
                        </a:spcAft>
                        <a:buFont typeface="Wingdings" panose="05000000000000000000" pitchFamily="2" charset="2"/>
                        <a:buChar char="l"/>
                      </a:pPr>
                      <a:r>
                        <a:rPr kumimoji="1" lang="zh-CN" altLang="zh-CN" sz="1000" kern="100" dirty="0">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年度业务计划</a:t>
                      </a:r>
                      <a:r>
                        <a:rPr kumimoji="1" lang="en-US" altLang="zh-CN" sz="1000" kern="100" dirty="0">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a:t>
                      </a:r>
                      <a:r>
                        <a:rPr kumimoji="1" lang="zh-CN" altLang="en-US" sz="1000" kern="100" dirty="0">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所有过程</a:t>
                      </a:r>
                      <a:endParaRPr kumimoji="1" lang="en-US" altLang="zh-CN" sz="1000" kern="100" dirty="0">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endParaRPr>
                    </a:p>
                    <a:p>
                      <a:pPr marL="171450" indent="-171450" algn="l" defTabSz="914400" rtl="0" eaLnBrk="1" latinLnBrk="0" hangingPunct="1">
                        <a:spcAft>
                          <a:spcPts val="0"/>
                        </a:spcAft>
                        <a:buFont typeface="Wingdings" panose="05000000000000000000" pitchFamily="2" charset="2"/>
                        <a:buChar char="l"/>
                      </a:pPr>
                      <a:r>
                        <a:rPr kumimoji="1" lang="zh-CN" altLang="en-US" sz="1000" kern="100" dirty="0">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业务计划执行监控的结果</a:t>
                      </a:r>
                      <a:endParaRPr kumimoji="1" lang="en-US" altLang="zh-CN" sz="1000" kern="100" dirty="0">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endParaRPr>
                    </a:p>
                    <a:p>
                      <a:pPr marL="171450" indent="-171450" algn="l" defTabSz="914400" rtl="0" eaLnBrk="1" latinLnBrk="0" hangingPunct="1">
                        <a:spcAft>
                          <a:spcPts val="0"/>
                        </a:spcAft>
                        <a:buFont typeface="Wingdings" panose="05000000000000000000" pitchFamily="2" charset="2"/>
                        <a:buChar char="l"/>
                      </a:pPr>
                      <a:r>
                        <a:rPr kumimoji="1" lang="zh-CN" altLang="en-US" sz="1000" kern="100" dirty="0">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不良质量成本分析表</a:t>
                      </a:r>
                      <a:endParaRPr kumimoji="1" lang="zh-CN" altLang="zh-CN" sz="1000" kern="100" dirty="0">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endParaRPr>
                    </a:p>
                  </a:txBody>
                  <a:tcPr marL="91427" marR="91427" marT="45739" marB="45739">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1"/>
                  </a:ext>
                </a:extLst>
              </a:tr>
            </a:tbl>
          </a:graphicData>
        </a:graphic>
      </p:graphicFrame>
      <p:graphicFrame>
        <p:nvGraphicFramePr>
          <p:cNvPr id="15" name="表格 14"/>
          <p:cNvGraphicFramePr>
            <a:graphicFrameLocks noGrp="1"/>
          </p:cNvGraphicFramePr>
          <p:nvPr/>
        </p:nvGraphicFramePr>
        <p:xfrm>
          <a:off x="179388" y="4941888"/>
          <a:ext cx="2447925" cy="1655762"/>
        </p:xfrm>
        <a:graphic>
          <a:graphicData uri="http://schemas.openxmlformats.org/drawingml/2006/table">
            <a:tbl>
              <a:tblPr firstRow="1" bandRow="1">
                <a:tableStyleId>{5C22544A-7EE6-4342-B048-85BDC9FD1C3A}</a:tableStyleId>
              </a:tblPr>
              <a:tblGrid>
                <a:gridCol w="2447925">
                  <a:extLst>
                    <a:ext uri="{9D8B030D-6E8A-4147-A177-3AD203B41FA5}">
                      <a16:colId xmlns:a16="http://schemas.microsoft.com/office/drawing/2014/main" val="20000"/>
                    </a:ext>
                  </a:extLst>
                </a:gridCol>
              </a:tblGrid>
              <a:tr h="267354">
                <a:tc>
                  <a:txBody>
                    <a:bodyPr/>
                    <a:lstStyle/>
                    <a:p>
                      <a:r>
                        <a:rPr kumimoji="1" lang="zh-CN" altLang="en-US" sz="1000" b="1" kern="1200" dirty="0">
                          <a:solidFill>
                            <a:srgbClr val="0000FF"/>
                          </a:solidFill>
                          <a:latin typeface="宋体" panose="02010600030101010101" pitchFamily="2" charset="-122"/>
                          <a:ea typeface="宋体" panose="02010600030101010101" pitchFamily="2" charset="-122"/>
                          <a:cs typeface="Tahoma" panose="020B0604030504040204" pitchFamily="34" charset="0"/>
                        </a:rPr>
                        <a:t>如何做？（程序、方法、标准、法规）</a:t>
                      </a:r>
                    </a:p>
                  </a:txBody>
                  <a:tcPr marL="91427" marR="91427" marT="45708" marB="4570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0"/>
                  </a:ext>
                </a:extLst>
              </a:tr>
              <a:tr h="1388408">
                <a:tc>
                  <a:txBody>
                    <a:bodyPr/>
                    <a:lstStyle/>
                    <a:p>
                      <a:pPr marL="171450" indent="-171450" algn="l" defTabSz="914400" rtl="0" eaLnBrk="1" latinLnBrk="0" hangingPunct="1">
                        <a:spcAft>
                          <a:spcPts val="0"/>
                        </a:spcAft>
                        <a:buFont typeface="Wingdings" panose="05000000000000000000" pitchFamily="2" charset="2"/>
                        <a:buChar char="l"/>
                      </a:pPr>
                      <a:r>
                        <a:rPr kumimoji="1" lang="zh-CN" altLang="en-US"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经营计划与目标管理程序</a:t>
                      </a:r>
                      <a:endParaRPr kumimoji="1" lang="en-US" altLang="zh-CN"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endParaRPr>
                    </a:p>
                  </a:txBody>
                  <a:tcPr marL="91427" marR="91427" marT="45708" marB="4570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1"/>
                  </a:ext>
                </a:extLst>
              </a:tr>
            </a:tbl>
          </a:graphicData>
        </a:graphic>
      </p:graphicFrame>
      <p:graphicFrame>
        <p:nvGraphicFramePr>
          <p:cNvPr id="16" name="表格 15"/>
          <p:cNvGraphicFramePr>
            <a:graphicFrameLocks noGrp="1"/>
          </p:cNvGraphicFramePr>
          <p:nvPr/>
        </p:nvGraphicFramePr>
        <p:xfrm>
          <a:off x="6523038" y="5445125"/>
          <a:ext cx="2449512" cy="1152525"/>
        </p:xfrm>
        <a:graphic>
          <a:graphicData uri="http://schemas.openxmlformats.org/drawingml/2006/table">
            <a:tbl>
              <a:tblPr firstRow="1" bandRow="1">
                <a:tableStyleId>{5C22544A-7EE6-4342-B048-85BDC9FD1C3A}</a:tableStyleId>
              </a:tblPr>
              <a:tblGrid>
                <a:gridCol w="2449512">
                  <a:extLst>
                    <a:ext uri="{9D8B030D-6E8A-4147-A177-3AD203B41FA5}">
                      <a16:colId xmlns:a16="http://schemas.microsoft.com/office/drawing/2014/main" val="20000"/>
                    </a:ext>
                  </a:extLst>
                </a:gridCol>
              </a:tblGrid>
              <a:tr h="284213">
                <a:tc>
                  <a:txBody>
                    <a:bodyPr/>
                    <a:lstStyle/>
                    <a:p>
                      <a:pPr eaLnBrk="1" hangingPunct="1">
                        <a:spcBef>
                          <a:spcPct val="0"/>
                        </a:spcBef>
                        <a:buClrTx/>
                        <a:buSzTx/>
                        <a:buFontTx/>
                        <a:buNone/>
                      </a:pPr>
                      <a:r>
                        <a:rPr lang="zh-CN" altLang="en-US" sz="1000" b="1" dirty="0">
                          <a:solidFill>
                            <a:srgbClr val="0000FF"/>
                          </a:solidFill>
                          <a:latin typeface="宋体" panose="02010600030101010101" pitchFamily="2" charset="-122"/>
                          <a:ea typeface="宋体" panose="02010600030101010101" pitchFamily="2" charset="-122"/>
                          <a:cs typeface="Tahoma" panose="020B0604030504040204" pitchFamily="34" charset="0"/>
                        </a:rPr>
                        <a:t>如何测量？（绩效指标）</a:t>
                      </a:r>
                      <a:endParaRPr lang="en-US" altLang="zh-CN" sz="1000" b="1" dirty="0">
                        <a:solidFill>
                          <a:srgbClr val="0000FF"/>
                        </a:solidFill>
                        <a:latin typeface="宋体" panose="02010600030101010101" pitchFamily="2" charset="-122"/>
                        <a:ea typeface="宋体" panose="02010600030101010101" pitchFamily="2" charset="-122"/>
                        <a:cs typeface="Tahoma" panose="020B0604030504040204" pitchFamily="34" charset="0"/>
                      </a:endParaRPr>
                    </a:p>
                  </a:txBody>
                  <a:tcPr marL="91486" marR="91486" marT="45736" marB="4573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0"/>
                  </a:ext>
                </a:extLst>
              </a:tr>
              <a:tr h="868312">
                <a:tc>
                  <a:txBody>
                    <a:bodyPr/>
                    <a:lstStyle/>
                    <a:p>
                      <a:pPr marL="171450" indent="-171450" algn="l" defTabSz="914400" rtl="0" eaLnBrk="1" latinLnBrk="0" hangingPunct="1">
                        <a:spcAft>
                          <a:spcPts val="0"/>
                        </a:spcAft>
                        <a:buFont typeface="Wingdings" panose="05000000000000000000" pitchFamily="2" charset="2"/>
                        <a:buChar char="l"/>
                      </a:pPr>
                      <a:r>
                        <a:rPr kumimoji="1" lang="zh-CN" altLang="en-US"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销售额，</a:t>
                      </a:r>
                      <a:r>
                        <a:rPr kumimoji="1" lang="zh-CN" altLang="zh-CN"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利润</a:t>
                      </a:r>
                      <a:r>
                        <a:rPr kumimoji="1" lang="zh-CN" altLang="en-US"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，不良质量成本率</a:t>
                      </a:r>
                      <a:endParaRPr kumimoji="1" lang="zh-CN" altLang="zh-CN"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endParaRPr>
                    </a:p>
                  </a:txBody>
                  <a:tcPr marL="91486" marR="91486" marT="45736" marB="4573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1"/>
                  </a:ext>
                </a:extLst>
              </a:tr>
            </a:tbl>
          </a:graphicData>
        </a:graphic>
      </p:graphicFrame>
      <p:graphicFrame>
        <p:nvGraphicFramePr>
          <p:cNvPr id="17" name="表格 16"/>
          <p:cNvGraphicFramePr>
            <a:graphicFrameLocks noGrp="1"/>
          </p:cNvGraphicFramePr>
          <p:nvPr/>
        </p:nvGraphicFramePr>
        <p:xfrm>
          <a:off x="3167063" y="1412875"/>
          <a:ext cx="2919412" cy="2408238"/>
        </p:xfrm>
        <a:graphic>
          <a:graphicData uri="http://schemas.openxmlformats.org/drawingml/2006/table">
            <a:tbl>
              <a:tblPr firstRow="1" bandRow="1">
                <a:tableStyleId>{5C22544A-7EE6-4342-B048-85BDC9FD1C3A}</a:tableStyleId>
              </a:tblPr>
              <a:tblGrid>
                <a:gridCol w="2919412">
                  <a:extLst>
                    <a:ext uri="{9D8B030D-6E8A-4147-A177-3AD203B41FA5}">
                      <a16:colId xmlns:a16="http://schemas.microsoft.com/office/drawing/2014/main" val="20000"/>
                    </a:ext>
                  </a:extLst>
                </a:gridCol>
              </a:tblGrid>
              <a:tr h="243891">
                <a:tc>
                  <a:txBody>
                    <a:bodyPr/>
                    <a:lstStyle/>
                    <a:p>
                      <a:pPr algn="l"/>
                      <a:r>
                        <a:rPr kumimoji="1" lang="zh-CN" altLang="en-US" sz="1000" b="1" kern="1200" dirty="0">
                          <a:solidFill>
                            <a:srgbClr val="0000FF"/>
                          </a:solidFill>
                          <a:latin typeface="宋体" panose="02010600030101010101" pitchFamily="2" charset="-122"/>
                          <a:ea typeface="宋体" panose="02010600030101010101" pitchFamily="2" charset="-122"/>
                          <a:cs typeface="Tahoma" panose="020B0604030504040204" pitchFamily="34" charset="0"/>
                        </a:rPr>
                        <a:t>过程的风险</a:t>
                      </a:r>
                    </a:p>
                  </a:txBody>
                  <a:tcPr marL="91457" marR="91457" marT="45730" marB="4573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0"/>
                  </a:ext>
                </a:extLst>
              </a:tr>
              <a:tr h="2164347">
                <a:tc>
                  <a:txBody>
                    <a:bodyPr/>
                    <a:lstStyle/>
                    <a:p>
                      <a:pPr marL="171450" indent="-171450">
                        <a:buFont typeface="Wingdings" panose="05000000000000000000" pitchFamily="2" charset="2"/>
                        <a:buChar char="l"/>
                      </a:pPr>
                      <a:r>
                        <a:rPr lang="zh-CN" altLang="en-US" sz="1000" dirty="0">
                          <a:solidFill>
                            <a:schemeClr val="tx1"/>
                          </a:solidFill>
                          <a:latin typeface="宋体" panose="02010600030101010101" pitchFamily="2" charset="-122"/>
                          <a:ea typeface="宋体" panose="02010600030101010101" pitchFamily="2" charset="-122"/>
                        </a:rPr>
                        <a:t>内外部环境因素收集不全，导致公司经营计划方向偏。</a:t>
                      </a:r>
                      <a:endParaRPr lang="en-US" altLang="zh-CN" sz="1000" dirty="0">
                        <a:solidFill>
                          <a:schemeClr val="tx1"/>
                        </a:solidFill>
                        <a:latin typeface="宋体" panose="02010600030101010101" pitchFamily="2" charset="-122"/>
                        <a:ea typeface="宋体" panose="02010600030101010101" pitchFamily="2" charset="-122"/>
                      </a:endParaRPr>
                    </a:p>
                    <a:p>
                      <a:pPr marL="171450" indent="-171450">
                        <a:buFont typeface="Wingdings" panose="05000000000000000000" pitchFamily="2" charset="2"/>
                        <a:buChar char="l"/>
                      </a:pPr>
                      <a:r>
                        <a:rPr lang="zh-CN" altLang="en-US" sz="1000" dirty="0">
                          <a:solidFill>
                            <a:schemeClr val="tx1"/>
                          </a:solidFill>
                          <a:latin typeface="宋体" panose="02010600030101010101" pitchFamily="2" charset="-122"/>
                          <a:ea typeface="宋体" panose="02010600030101010101" pitchFamily="2" charset="-122"/>
                        </a:rPr>
                        <a:t>经营计划得不到落实，导致公司的发展受到影响。</a:t>
                      </a:r>
                      <a:endParaRPr lang="en-US" altLang="zh-CN" sz="1000" dirty="0">
                        <a:solidFill>
                          <a:schemeClr val="tx1"/>
                        </a:solidFill>
                        <a:latin typeface="宋体" panose="02010600030101010101" pitchFamily="2" charset="-122"/>
                        <a:ea typeface="宋体" panose="02010600030101010101" pitchFamily="2" charset="-122"/>
                      </a:endParaRPr>
                    </a:p>
                    <a:p>
                      <a:pPr marL="171450" indent="-171450">
                        <a:buFont typeface="Wingdings" panose="05000000000000000000" pitchFamily="2" charset="2"/>
                        <a:buChar char="l"/>
                      </a:pPr>
                      <a:r>
                        <a:rPr lang="zh-CN" altLang="en-US" sz="1000" dirty="0">
                          <a:solidFill>
                            <a:schemeClr val="tx1"/>
                          </a:solidFill>
                          <a:latin typeface="宋体" panose="02010600030101010101" pitchFamily="2" charset="-122"/>
                          <a:ea typeface="宋体" panose="02010600030101010101" pitchFamily="2" charset="-122"/>
                        </a:rPr>
                        <a:t>绩效分析没有优先关注与顾客满意有关的绩效</a:t>
                      </a:r>
                    </a:p>
                  </a:txBody>
                  <a:tcPr marL="91457" marR="91457" marT="45730" marB="4573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1"/>
                  </a:ext>
                </a:extLst>
              </a:tr>
            </a:tbl>
          </a:graphicData>
        </a:graphic>
      </p:graphicFrame>
      <p:graphicFrame>
        <p:nvGraphicFramePr>
          <p:cNvPr id="18" name="表格 17"/>
          <p:cNvGraphicFramePr>
            <a:graphicFrameLocks noGrp="1"/>
          </p:cNvGraphicFramePr>
          <p:nvPr/>
        </p:nvGraphicFramePr>
        <p:xfrm>
          <a:off x="3170238" y="3933825"/>
          <a:ext cx="2919412" cy="2663825"/>
        </p:xfrm>
        <a:graphic>
          <a:graphicData uri="http://schemas.openxmlformats.org/drawingml/2006/table">
            <a:tbl>
              <a:tblPr firstRow="1" bandRow="1">
                <a:tableStyleId>{5C22544A-7EE6-4342-B048-85BDC9FD1C3A}</a:tableStyleId>
              </a:tblPr>
              <a:tblGrid>
                <a:gridCol w="2919412">
                  <a:extLst>
                    <a:ext uri="{9D8B030D-6E8A-4147-A177-3AD203B41FA5}">
                      <a16:colId xmlns:a16="http://schemas.microsoft.com/office/drawing/2014/main" val="20000"/>
                    </a:ext>
                  </a:extLst>
                </a:gridCol>
              </a:tblGrid>
              <a:tr h="276915">
                <a:tc>
                  <a:txBody>
                    <a:bodyPr/>
                    <a:lstStyle/>
                    <a:p>
                      <a:r>
                        <a:rPr kumimoji="1" lang="zh-CN" altLang="en-US" sz="1000" b="1" kern="1200" dirty="0">
                          <a:solidFill>
                            <a:srgbClr val="0000FF"/>
                          </a:solidFill>
                          <a:latin typeface="宋体" panose="02010600030101010101" pitchFamily="2" charset="-122"/>
                          <a:ea typeface="宋体" panose="02010600030101010101" pitchFamily="2" charset="-122"/>
                          <a:cs typeface="Tahoma" panose="020B0604030504040204" pitchFamily="34" charset="0"/>
                        </a:rPr>
                        <a:t>过程的关键活动</a:t>
                      </a:r>
                    </a:p>
                  </a:txBody>
                  <a:tcPr marL="91457" marR="91457" marT="45712" marB="4571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CFFFF"/>
                    </a:solidFill>
                  </a:tcPr>
                </a:tc>
                <a:extLst>
                  <a:ext uri="{0D108BD9-81ED-4DB2-BD59-A6C34878D82A}">
                    <a16:rowId xmlns:a16="http://schemas.microsoft.com/office/drawing/2014/main" val="10000"/>
                  </a:ext>
                </a:extLst>
              </a:tr>
              <a:tr h="2386910">
                <a:tc>
                  <a:txBody>
                    <a:bodyPr/>
                    <a:lstStyle/>
                    <a:p>
                      <a:pPr marL="171450" indent="-171450" algn="l">
                        <a:buFont typeface="Wingdings" panose="05000000000000000000" pitchFamily="2" charset="2"/>
                        <a:buChar char="l"/>
                      </a:pPr>
                      <a:r>
                        <a:rPr kumimoji="1" lang="zh-CN" altLang="en-US" sz="1000" kern="1200" dirty="0">
                          <a:solidFill>
                            <a:schemeClr val="tx1"/>
                          </a:solidFill>
                          <a:latin typeface="宋体" panose="02010600030101010101" pitchFamily="2" charset="-122"/>
                          <a:ea typeface="宋体" panose="02010600030101010101" pitchFamily="2" charset="-122"/>
                          <a:cs typeface="+mn-cs"/>
                        </a:rPr>
                        <a:t>收集内外部环境信息</a:t>
                      </a:r>
                      <a:endParaRPr kumimoji="1" lang="en-US" altLang="zh-CN" sz="1000" kern="1200" dirty="0">
                        <a:solidFill>
                          <a:schemeClr val="tx1"/>
                        </a:solidFill>
                        <a:latin typeface="宋体" panose="02010600030101010101" pitchFamily="2" charset="-122"/>
                        <a:ea typeface="宋体" panose="02010600030101010101" pitchFamily="2" charset="-122"/>
                        <a:cs typeface="+mn-cs"/>
                      </a:endParaRPr>
                    </a:p>
                    <a:p>
                      <a:pPr marL="171450" indent="-171450" algn="l">
                        <a:buFont typeface="Wingdings" panose="05000000000000000000" pitchFamily="2" charset="2"/>
                        <a:buChar char="l"/>
                      </a:pPr>
                      <a:r>
                        <a:rPr kumimoji="1" lang="zh-CN" altLang="en-US" sz="1000" kern="1200" dirty="0">
                          <a:solidFill>
                            <a:schemeClr val="tx1"/>
                          </a:solidFill>
                          <a:latin typeface="宋体" panose="02010600030101010101" pitchFamily="2" charset="-122"/>
                          <a:ea typeface="宋体" panose="02010600030101010101" pitchFamily="2" charset="-122"/>
                          <a:cs typeface="+mn-cs"/>
                        </a:rPr>
                        <a:t>收集相关方需求和期望</a:t>
                      </a:r>
                      <a:endParaRPr kumimoji="1" lang="en-US" altLang="zh-CN" sz="1000" kern="1200" dirty="0">
                        <a:solidFill>
                          <a:schemeClr val="tx1"/>
                        </a:solidFill>
                        <a:latin typeface="宋体" panose="02010600030101010101" pitchFamily="2" charset="-122"/>
                        <a:ea typeface="宋体" panose="02010600030101010101" pitchFamily="2" charset="-122"/>
                        <a:cs typeface="+mn-cs"/>
                      </a:endParaRPr>
                    </a:p>
                    <a:p>
                      <a:pPr marL="171450" indent="-171450" algn="l">
                        <a:buFont typeface="Wingdings" panose="05000000000000000000" pitchFamily="2" charset="2"/>
                        <a:buChar char="l"/>
                      </a:pPr>
                      <a:r>
                        <a:rPr kumimoji="1" lang="zh-CN" altLang="en-US" sz="1000" kern="1200" dirty="0">
                          <a:solidFill>
                            <a:schemeClr val="tx1"/>
                          </a:solidFill>
                          <a:latin typeface="宋体" panose="02010600030101010101" pitchFamily="2" charset="-122"/>
                          <a:ea typeface="宋体" panose="02010600030101010101" pitchFamily="2" charset="-122"/>
                          <a:cs typeface="+mn-cs"/>
                        </a:rPr>
                        <a:t>评审上述信息</a:t>
                      </a:r>
                      <a:endParaRPr kumimoji="1" lang="en-US" altLang="zh-CN" sz="1000" kern="1200" dirty="0">
                        <a:solidFill>
                          <a:schemeClr val="tx1"/>
                        </a:solidFill>
                        <a:latin typeface="宋体" panose="02010600030101010101" pitchFamily="2" charset="-122"/>
                        <a:ea typeface="宋体" panose="02010600030101010101" pitchFamily="2" charset="-122"/>
                        <a:cs typeface="+mn-cs"/>
                      </a:endParaRPr>
                    </a:p>
                    <a:p>
                      <a:pPr marL="171450" indent="-171450" algn="l">
                        <a:buFont typeface="Wingdings" panose="05000000000000000000" pitchFamily="2" charset="2"/>
                        <a:buChar char="l"/>
                      </a:pPr>
                      <a:r>
                        <a:rPr kumimoji="1" lang="zh-CN" altLang="en-US" sz="1000" kern="1200" dirty="0">
                          <a:solidFill>
                            <a:schemeClr val="tx1"/>
                          </a:solidFill>
                          <a:latin typeface="宋体" panose="02010600030101010101" pitchFamily="2" charset="-122"/>
                          <a:ea typeface="宋体" panose="02010600030101010101" pitchFamily="2" charset="-122"/>
                          <a:cs typeface="+mn-cs"/>
                        </a:rPr>
                        <a:t>制定公司未来中长期经营计划</a:t>
                      </a:r>
                      <a:endParaRPr kumimoji="1" lang="en-US" altLang="zh-CN" sz="1000" kern="1200" dirty="0">
                        <a:solidFill>
                          <a:schemeClr val="tx1"/>
                        </a:solidFill>
                        <a:latin typeface="宋体" panose="02010600030101010101" pitchFamily="2" charset="-122"/>
                        <a:ea typeface="宋体" panose="02010600030101010101" pitchFamily="2" charset="-122"/>
                        <a:cs typeface="+mn-cs"/>
                      </a:endParaRPr>
                    </a:p>
                    <a:p>
                      <a:pPr marL="171450" indent="-171450" algn="l">
                        <a:buFont typeface="Wingdings" panose="05000000000000000000" pitchFamily="2" charset="2"/>
                        <a:buChar char="l"/>
                      </a:pPr>
                      <a:r>
                        <a:rPr kumimoji="1" lang="zh-CN" altLang="en-US" sz="1000" kern="1200" dirty="0">
                          <a:solidFill>
                            <a:schemeClr val="tx1"/>
                          </a:solidFill>
                          <a:latin typeface="宋体" panose="02010600030101010101" pitchFamily="2" charset="-122"/>
                          <a:ea typeface="宋体" panose="02010600030101010101" pitchFamily="2" charset="-122"/>
                          <a:cs typeface="+mn-cs"/>
                        </a:rPr>
                        <a:t>制定公司年度经营计划</a:t>
                      </a:r>
                      <a:endParaRPr kumimoji="1" lang="en-US" altLang="zh-CN" sz="1000" kern="1200" dirty="0">
                        <a:solidFill>
                          <a:schemeClr val="tx1"/>
                        </a:solidFill>
                        <a:latin typeface="宋体" panose="02010600030101010101" pitchFamily="2" charset="-122"/>
                        <a:ea typeface="宋体" panose="02010600030101010101" pitchFamily="2" charset="-122"/>
                        <a:cs typeface="+mn-cs"/>
                      </a:endParaRPr>
                    </a:p>
                    <a:p>
                      <a:pPr marL="171450" indent="-171450" algn="l">
                        <a:buFont typeface="Wingdings" panose="05000000000000000000" pitchFamily="2" charset="2"/>
                        <a:buChar char="l"/>
                      </a:pPr>
                      <a:r>
                        <a:rPr kumimoji="1" lang="zh-CN" altLang="en-US" sz="1000" kern="1200" dirty="0">
                          <a:solidFill>
                            <a:schemeClr val="tx1"/>
                          </a:solidFill>
                          <a:latin typeface="宋体" panose="02010600030101010101" pitchFamily="2" charset="-122"/>
                          <a:ea typeface="宋体" panose="02010600030101010101" pitchFamily="2" charset="-122"/>
                          <a:cs typeface="+mn-cs"/>
                        </a:rPr>
                        <a:t>执行与跟踪、调整计划</a:t>
                      </a:r>
                      <a:endParaRPr kumimoji="1" lang="en-US" altLang="zh-CN" sz="1000" kern="1200" dirty="0">
                        <a:solidFill>
                          <a:schemeClr val="tx1"/>
                        </a:solidFill>
                        <a:latin typeface="宋体" panose="02010600030101010101" pitchFamily="2" charset="-122"/>
                        <a:ea typeface="宋体" panose="02010600030101010101" pitchFamily="2" charset="-122"/>
                        <a:cs typeface="+mn-cs"/>
                      </a:endParaRPr>
                    </a:p>
                  </a:txBody>
                  <a:tcPr marL="91457" marR="91457" marT="45712" marB="4571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CFFFF"/>
                    </a:solidFill>
                  </a:tcPr>
                </a:tc>
                <a:extLst>
                  <a:ext uri="{0D108BD9-81ED-4DB2-BD59-A6C34878D82A}">
                    <a16:rowId xmlns:a16="http://schemas.microsoft.com/office/drawing/2014/main" val="10001"/>
                  </a:ext>
                </a:extLst>
              </a:tr>
            </a:tbl>
          </a:graphicData>
        </a:graphic>
      </p:graphicFrame>
      <p:sp>
        <p:nvSpPr>
          <p:cNvPr id="22" name="页脚占位符 13379"/>
          <p:cNvSpPr>
            <a:spLocks noGrp="1"/>
          </p:cNvSpPr>
          <p:nvPr>
            <p:ph type="ftr" sz="quarter" idx="11"/>
          </p:nvPr>
        </p:nvSpPr>
        <p:spPr>
          <a:xfrm>
            <a:off x="250825" y="6492875"/>
            <a:ext cx="873125" cy="365125"/>
          </a:xfrm>
        </p:spPr>
        <p:txBody>
          <a:bodyPr/>
          <a:lstStyle/>
          <a:p>
            <a:pPr>
              <a:defRPr/>
            </a:pPr>
            <a:r>
              <a:rPr lang="en-US" altLang="zh-CN" dirty="0"/>
              <a:t>35/39</a:t>
            </a:r>
            <a:endParaRPr lang="zh-CN" altLang="en-US" dirty="0"/>
          </a:p>
        </p:txBody>
      </p:sp>
    </p:spTree>
  </p:cSld>
  <p:clrMapOvr>
    <a:masterClrMapping/>
  </p:clrMapOvr>
  <p:transition spd="slow"/>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肘形连接符 16"/>
          <p:cNvCxnSpPr>
            <a:stCxn id="15" idx="3"/>
            <a:endCxn id="18" idx="1"/>
          </p:cNvCxnSpPr>
          <p:nvPr/>
        </p:nvCxnSpPr>
        <p:spPr bwMode="auto">
          <a:xfrm flipV="1">
            <a:off x="2627313" y="5265738"/>
            <a:ext cx="542925" cy="503237"/>
          </a:xfrm>
          <a:prstGeom prst="bentConnector3">
            <a:avLst>
              <a:gd name="adj1" fmla="val 50000"/>
            </a:avLst>
          </a:prstGeom>
          <a:ln w="28575">
            <a:tailEnd type="triangle"/>
          </a:ln>
        </p:spPr>
        <p:style>
          <a:lnRef idx="1">
            <a:schemeClr val="dk1"/>
          </a:lnRef>
          <a:fillRef idx="0">
            <a:schemeClr val="dk1"/>
          </a:fillRef>
          <a:effectRef idx="0">
            <a:schemeClr val="dk1"/>
          </a:effectRef>
          <a:fontRef idx="minor">
            <a:schemeClr val="tx1"/>
          </a:fontRef>
        </p:style>
      </p:cxnSp>
      <p:cxnSp>
        <p:nvCxnSpPr>
          <p:cNvPr id="5" name="肘形连接符 17"/>
          <p:cNvCxnSpPr>
            <a:stCxn id="13" idx="3"/>
            <a:endCxn id="18" idx="1"/>
          </p:cNvCxnSpPr>
          <p:nvPr/>
        </p:nvCxnSpPr>
        <p:spPr bwMode="auto">
          <a:xfrm>
            <a:off x="2625725" y="3789363"/>
            <a:ext cx="544513" cy="1476375"/>
          </a:xfrm>
          <a:prstGeom prst="bentConnector3">
            <a:avLst>
              <a:gd name="adj1" fmla="val 50000"/>
            </a:avLst>
          </a:prstGeom>
          <a:ln w="28575">
            <a:tailEnd type="triangle"/>
          </a:ln>
        </p:spPr>
        <p:style>
          <a:lnRef idx="1">
            <a:schemeClr val="dk1"/>
          </a:lnRef>
          <a:fillRef idx="0">
            <a:schemeClr val="dk1"/>
          </a:fillRef>
          <a:effectRef idx="0">
            <a:schemeClr val="dk1"/>
          </a:effectRef>
          <a:fontRef idx="minor">
            <a:schemeClr val="tx1"/>
          </a:fontRef>
        </p:style>
      </p:cxnSp>
      <p:cxnSp>
        <p:nvCxnSpPr>
          <p:cNvPr id="6" name="肘形连接符 18"/>
          <p:cNvCxnSpPr>
            <a:stCxn id="11" idx="3"/>
            <a:endCxn id="18" idx="1"/>
          </p:cNvCxnSpPr>
          <p:nvPr/>
        </p:nvCxnSpPr>
        <p:spPr bwMode="auto">
          <a:xfrm>
            <a:off x="2627313" y="2009775"/>
            <a:ext cx="542925" cy="3255963"/>
          </a:xfrm>
          <a:prstGeom prst="bentConnector3">
            <a:avLst>
              <a:gd name="adj1" fmla="val 50000"/>
            </a:avLst>
          </a:prstGeom>
          <a:ln w="28575">
            <a:tailEnd type="triangle"/>
          </a:ln>
        </p:spPr>
        <p:style>
          <a:lnRef idx="1">
            <a:schemeClr val="dk1"/>
          </a:lnRef>
          <a:fillRef idx="0">
            <a:schemeClr val="dk1"/>
          </a:fillRef>
          <a:effectRef idx="0">
            <a:schemeClr val="dk1"/>
          </a:effectRef>
          <a:fontRef idx="minor">
            <a:schemeClr val="tx1"/>
          </a:fontRef>
        </p:style>
      </p:cxnSp>
      <p:cxnSp>
        <p:nvCxnSpPr>
          <p:cNvPr id="7" name="肘形连接符 19"/>
          <p:cNvCxnSpPr/>
          <p:nvPr/>
        </p:nvCxnSpPr>
        <p:spPr bwMode="auto">
          <a:xfrm flipV="1">
            <a:off x="6084888" y="4365625"/>
            <a:ext cx="431800" cy="935038"/>
          </a:xfrm>
          <a:prstGeom prst="bentConnector3">
            <a:avLst>
              <a:gd name="adj1" fmla="val 50000"/>
            </a:avLst>
          </a:prstGeom>
          <a:ln w="28575">
            <a:tailEnd type="triangle"/>
          </a:ln>
        </p:spPr>
        <p:style>
          <a:lnRef idx="1">
            <a:schemeClr val="dk1"/>
          </a:lnRef>
          <a:fillRef idx="0">
            <a:schemeClr val="dk1"/>
          </a:fillRef>
          <a:effectRef idx="0">
            <a:schemeClr val="dk1"/>
          </a:effectRef>
          <a:fontRef idx="minor">
            <a:schemeClr val="tx1"/>
          </a:fontRef>
        </p:style>
      </p:cxnSp>
      <p:cxnSp>
        <p:nvCxnSpPr>
          <p:cNvPr id="8" name="肘形连接符 20"/>
          <p:cNvCxnSpPr>
            <a:endCxn id="16" idx="1"/>
          </p:cNvCxnSpPr>
          <p:nvPr/>
        </p:nvCxnSpPr>
        <p:spPr bwMode="auto">
          <a:xfrm>
            <a:off x="6078538" y="5786438"/>
            <a:ext cx="444500" cy="234950"/>
          </a:xfrm>
          <a:prstGeom prst="bentConnector3">
            <a:avLst>
              <a:gd name="adj1" fmla="val 50000"/>
            </a:avLst>
          </a:prstGeom>
          <a:ln w="28575">
            <a:solidFill>
              <a:srgbClr val="FF0000"/>
            </a:solidFill>
            <a:headEnd type="triangle"/>
            <a:tailEnd type="triangle"/>
          </a:ln>
        </p:spPr>
        <p:style>
          <a:lnRef idx="1">
            <a:schemeClr val="dk1"/>
          </a:lnRef>
          <a:fillRef idx="0">
            <a:schemeClr val="dk1"/>
          </a:fillRef>
          <a:effectRef idx="0">
            <a:schemeClr val="dk1"/>
          </a:effectRef>
          <a:fontRef idx="minor">
            <a:schemeClr val="tx1"/>
          </a:fontRef>
        </p:style>
      </p:cxnSp>
      <p:cxnSp>
        <p:nvCxnSpPr>
          <p:cNvPr id="9" name="肘形连接符 21"/>
          <p:cNvCxnSpPr/>
          <p:nvPr/>
        </p:nvCxnSpPr>
        <p:spPr bwMode="auto">
          <a:xfrm flipV="1">
            <a:off x="6084888" y="2133600"/>
            <a:ext cx="431800" cy="1952625"/>
          </a:xfrm>
          <a:prstGeom prst="bentConnector3">
            <a:avLst>
              <a:gd name="adj1" fmla="val 50000"/>
            </a:avLst>
          </a:prstGeom>
          <a:ln w="28575">
            <a:headEnd type="triangle"/>
            <a:tailEnd type="none"/>
          </a:ln>
        </p:spPr>
        <p:style>
          <a:lnRef idx="1">
            <a:schemeClr val="dk1"/>
          </a:lnRef>
          <a:fillRef idx="0">
            <a:schemeClr val="dk1"/>
          </a:fillRef>
          <a:effectRef idx="0">
            <a:schemeClr val="dk1"/>
          </a:effectRef>
          <a:fontRef idx="minor">
            <a:schemeClr val="tx1"/>
          </a:fontRef>
        </p:style>
      </p:cxnSp>
      <p:graphicFrame>
        <p:nvGraphicFramePr>
          <p:cNvPr id="10" name="表格 9"/>
          <p:cNvGraphicFramePr>
            <a:graphicFrameLocks noGrp="1"/>
          </p:cNvGraphicFramePr>
          <p:nvPr/>
        </p:nvGraphicFramePr>
        <p:xfrm>
          <a:off x="176213" y="908050"/>
          <a:ext cx="8788400" cy="306388"/>
        </p:xfrm>
        <a:graphic>
          <a:graphicData uri="http://schemas.openxmlformats.org/drawingml/2006/table">
            <a:tbl>
              <a:tblPr firstRow="1" bandRow="1">
                <a:tableStyleId>{5C22544A-7EE6-4342-B048-85BDC9FD1C3A}</a:tableStyleId>
              </a:tblPr>
              <a:tblGrid>
                <a:gridCol w="4394200">
                  <a:extLst>
                    <a:ext uri="{9D8B030D-6E8A-4147-A177-3AD203B41FA5}">
                      <a16:colId xmlns:a16="http://schemas.microsoft.com/office/drawing/2014/main" val="20000"/>
                    </a:ext>
                  </a:extLst>
                </a:gridCol>
                <a:gridCol w="4394200">
                  <a:extLst>
                    <a:ext uri="{9D8B030D-6E8A-4147-A177-3AD203B41FA5}">
                      <a16:colId xmlns:a16="http://schemas.microsoft.com/office/drawing/2014/main" val="20001"/>
                    </a:ext>
                  </a:extLst>
                </a:gridCol>
              </a:tblGrid>
              <a:tr h="30638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zh-CN" altLang="en-US" sz="1400" b="0" dirty="0">
                          <a:solidFill>
                            <a:schemeClr val="tx1"/>
                          </a:solidFill>
                          <a:latin typeface="宋体" panose="02010600030101010101" pitchFamily="2" charset="-122"/>
                          <a:ea typeface="宋体" panose="02010600030101010101" pitchFamily="2" charset="-122"/>
                        </a:rPr>
                        <a:t>过程：</a:t>
                      </a:r>
                      <a:r>
                        <a:rPr lang="en-US" altLang="zh-CN" sz="1400" b="0" dirty="0">
                          <a:solidFill>
                            <a:schemeClr val="tx1"/>
                          </a:solidFill>
                          <a:latin typeface="仿宋" pitchFamily="49" charset="-122"/>
                          <a:ea typeface="仿宋" pitchFamily="49" charset="-122"/>
                        </a:rPr>
                        <a:t>M03</a:t>
                      </a:r>
                      <a:r>
                        <a:rPr lang="zh-CN" altLang="en-US" sz="1400" b="0" dirty="0">
                          <a:solidFill>
                            <a:schemeClr val="tx1"/>
                          </a:solidFill>
                          <a:latin typeface="仿宋" pitchFamily="49" charset="-122"/>
                          <a:ea typeface="仿宋" pitchFamily="49" charset="-122"/>
                        </a:rPr>
                        <a:t>管理评审 </a:t>
                      </a:r>
                      <a:r>
                        <a:rPr lang="en-US" altLang="zh-CN" sz="1400" b="0" dirty="0">
                          <a:solidFill>
                            <a:schemeClr val="tx1"/>
                          </a:solidFill>
                          <a:latin typeface="仿宋" pitchFamily="49" charset="-122"/>
                          <a:ea typeface="仿宋" pitchFamily="49" charset="-122"/>
                        </a:rPr>
                        <a:t>Management</a:t>
                      </a:r>
                      <a:r>
                        <a:rPr lang="en-US" altLang="zh-CN" sz="1400" b="0" baseline="0" dirty="0">
                          <a:solidFill>
                            <a:schemeClr val="tx1"/>
                          </a:solidFill>
                          <a:latin typeface="仿宋" pitchFamily="49" charset="-122"/>
                          <a:ea typeface="仿宋" pitchFamily="49" charset="-122"/>
                        </a:rPr>
                        <a:t> review</a:t>
                      </a:r>
                      <a:endParaRPr lang="zh-CN" altLang="en-US" sz="1400" b="0" dirty="0">
                        <a:solidFill>
                          <a:schemeClr val="tx1"/>
                        </a:solidFill>
                        <a:latin typeface="仿宋" pitchFamily="49" charset="-122"/>
                        <a:ea typeface="仿宋" pitchFamily="49" charset="-122"/>
                      </a:endParaRPr>
                    </a:p>
                  </a:txBody>
                  <a:tcPr marL="91449" marR="91449" marT="46013" marB="4601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CFFFF"/>
                    </a:solidFill>
                  </a:tcPr>
                </a:tc>
                <a:tc>
                  <a:txBody>
                    <a:bodyPr/>
                    <a:lstStyle/>
                    <a:p>
                      <a:r>
                        <a:rPr lang="zh-CN" altLang="en-US" sz="1400" b="0" dirty="0">
                          <a:solidFill>
                            <a:schemeClr val="tx1"/>
                          </a:solidFill>
                          <a:latin typeface="宋体" panose="02010600030101010101" pitchFamily="2" charset="-122"/>
                          <a:ea typeface="宋体" panose="02010600030101010101" pitchFamily="2" charset="-122"/>
                        </a:rPr>
                        <a:t>过程所有者：总经理、管理者代表</a:t>
                      </a:r>
                    </a:p>
                  </a:txBody>
                  <a:tcPr marL="91449" marR="91449" marT="46013" marB="4601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CFFFF"/>
                    </a:solidFill>
                  </a:tcPr>
                </a:tc>
                <a:extLst>
                  <a:ext uri="{0D108BD9-81ED-4DB2-BD59-A6C34878D82A}">
                    <a16:rowId xmlns:a16="http://schemas.microsoft.com/office/drawing/2014/main" val="10000"/>
                  </a:ext>
                </a:extLst>
              </a:tr>
            </a:tbl>
          </a:graphicData>
        </a:graphic>
      </p:graphicFrame>
      <p:graphicFrame>
        <p:nvGraphicFramePr>
          <p:cNvPr id="11" name="表格 10"/>
          <p:cNvGraphicFramePr>
            <a:graphicFrameLocks noGrp="1"/>
          </p:cNvGraphicFramePr>
          <p:nvPr/>
        </p:nvGraphicFramePr>
        <p:xfrm>
          <a:off x="179388" y="1412875"/>
          <a:ext cx="2447925" cy="1193800"/>
        </p:xfrm>
        <a:graphic>
          <a:graphicData uri="http://schemas.openxmlformats.org/drawingml/2006/table">
            <a:tbl>
              <a:tblPr firstRow="1" bandRow="1">
                <a:tableStyleId>{5C22544A-7EE6-4342-B048-85BDC9FD1C3A}</a:tableStyleId>
              </a:tblPr>
              <a:tblGrid>
                <a:gridCol w="2447925">
                  <a:extLst>
                    <a:ext uri="{9D8B030D-6E8A-4147-A177-3AD203B41FA5}">
                      <a16:colId xmlns:a16="http://schemas.microsoft.com/office/drawing/2014/main" val="20000"/>
                    </a:ext>
                  </a:extLst>
                </a:gridCol>
              </a:tblGrid>
              <a:tr h="243869">
                <a:tc>
                  <a:txBody>
                    <a:bodyPr/>
                    <a:lstStyle/>
                    <a:p>
                      <a:r>
                        <a:rPr kumimoji="1" lang="zh-CN" altLang="en-US" sz="1000" b="1" kern="1200" dirty="0">
                          <a:solidFill>
                            <a:srgbClr val="0000FF"/>
                          </a:solidFill>
                          <a:latin typeface="宋体" panose="02010600030101010101" pitchFamily="2" charset="-122"/>
                          <a:ea typeface="宋体" panose="02010600030101010101" pitchFamily="2" charset="-122"/>
                          <a:cs typeface="Tahoma" panose="020B0604030504040204" pitchFamily="34" charset="0"/>
                        </a:rPr>
                        <a:t>用什么做？（硬件和软件资源）</a:t>
                      </a:r>
                    </a:p>
                  </a:txBody>
                  <a:tcPr marL="91427" marR="91427" marT="45726" marB="4572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0"/>
                  </a:ext>
                </a:extLst>
              </a:tr>
              <a:tr h="949931">
                <a:tc>
                  <a:txBody>
                    <a:bodyPr/>
                    <a:lstStyle/>
                    <a:p>
                      <a:pPr marL="171450" indent="-171450" algn="l" defTabSz="914400" rtl="0" eaLnBrk="1" latinLnBrk="0" hangingPunct="1">
                        <a:lnSpc>
                          <a:spcPts val="1500"/>
                        </a:lnSpc>
                        <a:spcAft>
                          <a:spcPts val="0"/>
                        </a:spcAft>
                        <a:buFont typeface="Wingdings" panose="05000000000000000000" pitchFamily="2" charset="2"/>
                        <a:buChar char="l"/>
                      </a:pPr>
                      <a:r>
                        <a:rPr kumimoji="1" lang="zh-CN" altLang="zh-CN"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会议室、文件、电脑、统计软件</a:t>
                      </a:r>
                      <a:r>
                        <a:rPr kumimoji="1" lang="en-US" altLang="zh-CN"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a:t>
                      </a:r>
                      <a:r>
                        <a:rPr kumimoji="1" lang="zh-CN" altLang="zh-CN"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工具</a:t>
                      </a:r>
                    </a:p>
                  </a:txBody>
                  <a:tcPr marL="91427" marR="91427" marT="45726" marB="4572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1"/>
                  </a:ext>
                </a:extLst>
              </a:tr>
            </a:tbl>
          </a:graphicData>
        </a:graphic>
      </p:graphicFrame>
      <p:graphicFrame>
        <p:nvGraphicFramePr>
          <p:cNvPr id="12" name="表格 11"/>
          <p:cNvGraphicFramePr>
            <a:graphicFrameLocks noGrp="1"/>
          </p:cNvGraphicFramePr>
          <p:nvPr/>
        </p:nvGraphicFramePr>
        <p:xfrm>
          <a:off x="6516688" y="1412875"/>
          <a:ext cx="2447925" cy="1193800"/>
        </p:xfrm>
        <a:graphic>
          <a:graphicData uri="http://schemas.openxmlformats.org/drawingml/2006/table">
            <a:tbl>
              <a:tblPr firstRow="1" bandRow="1">
                <a:tableStyleId>{5C22544A-7EE6-4342-B048-85BDC9FD1C3A}</a:tableStyleId>
              </a:tblPr>
              <a:tblGrid>
                <a:gridCol w="2447925">
                  <a:extLst>
                    <a:ext uri="{9D8B030D-6E8A-4147-A177-3AD203B41FA5}">
                      <a16:colId xmlns:a16="http://schemas.microsoft.com/office/drawing/2014/main" val="20000"/>
                    </a:ext>
                  </a:extLst>
                </a:gridCol>
              </a:tblGrid>
              <a:tr h="243869">
                <a:tc>
                  <a:txBody>
                    <a:bodyPr/>
                    <a:lstStyle/>
                    <a:p>
                      <a:r>
                        <a:rPr kumimoji="1" lang="zh-CN" altLang="en-US" sz="1000" b="1" kern="1200" dirty="0">
                          <a:solidFill>
                            <a:srgbClr val="0000FF"/>
                          </a:solidFill>
                          <a:latin typeface="宋体" panose="02010600030101010101" pitchFamily="2" charset="-122"/>
                          <a:ea typeface="宋体" panose="02010600030101010101" pitchFamily="2" charset="-122"/>
                          <a:cs typeface="Tahoma" panose="020B0604030504040204" pitchFamily="34" charset="0"/>
                        </a:rPr>
                        <a:t>谁做？（能力</a:t>
                      </a:r>
                      <a:r>
                        <a:rPr kumimoji="1" lang="en-US" altLang="zh-CN" sz="1000" b="1" kern="1200" dirty="0">
                          <a:solidFill>
                            <a:srgbClr val="0000FF"/>
                          </a:solidFill>
                          <a:latin typeface="宋体" panose="02010600030101010101" pitchFamily="2" charset="-122"/>
                          <a:ea typeface="宋体" panose="02010600030101010101" pitchFamily="2" charset="-122"/>
                          <a:cs typeface="Tahoma" panose="020B0604030504040204" pitchFamily="34" charset="0"/>
                        </a:rPr>
                        <a:t>/</a:t>
                      </a:r>
                      <a:r>
                        <a:rPr kumimoji="1" lang="zh-CN" altLang="en-US" sz="1000" b="1" kern="1200" dirty="0">
                          <a:solidFill>
                            <a:srgbClr val="0000FF"/>
                          </a:solidFill>
                          <a:latin typeface="宋体" panose="02010600030101010101" pitchFamily="2" charset="-122"/>
                          <a:ea typeface="宋体" panose="02010600030101010101" pitchFamily="2" charset="-122"/>
                          <a:cs typeface="Tahoma" panose="020B0604030504040204" pitchFamily="34" charset="0"/>
                        </a:rPr>
                        <a:t>技能</a:t>
                      </a:r>
                      <a:r>
                        <a:rPr kumimoji="1" lang="en-US" altLang="zh-CN" sz="1000" b="1" kern="1200" dirty="0">
                          <a:solidFill>
                            <a:srgbClr val="0000FF"/>
                          </a:solidFill>
                          <a:latin typeface="宋体" panose="02010600030101010101" pitchFamily="2" charset="-122"/>
                          <a:ea typeface="宋体" panose="02010600030101010101" pitchFamily="2" charset="-122"/>
                          <a:cs typeface="Tahoma" panose="020B0604030504040204" pitchFamily="34" charset="0"/>
                        </a:rPr>
                        <a:t>/</a:t>
                      </a:r>
                      <a:r>
                        <a:rPr kumimoji="1" lang="zh-CN" altLang="en-US" sz="1000" b="1" kern="1200" dirty="0">
                          <a:solidFill>
                            <a:srgbClr val="0000FF"/>
                          </a:solidFill>
                          <a:latin typeface="宋体" panose="02010600030101010101" pitchFamily="2" charset="-122"/>
                          <a:ea typeface="宋体" panose="02010600030101010101" pitchFamily="2" charset="-122"/>
                          <a:cs typeface="Tahoma" panose="020B0604030504040204" pitchFamily="34" charset="0"/>
                        </a:rPr>
                        <a:t>培训）</a:t>
                      </a:r>
                    </a:p>
                  </a:txBody>
                  <a:tcPr marL="91427" marR="91427" marT="45726" marB="4572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0"/>
                  </a:ext>
                </a:extLst>
              </a:tr>
              <a:tr h="949931">
                <a:tc>
                  <a:txBody>
                    <a:bodyPr/>
                    <a:lstStyle/>
                    <a:p>
                      <a:pPr marL="171450" indent="-171450" algn="l" defTabSz="914400" rtl="0" eaLnBrk="1" latinLnBrk="0" hangingPunct="1">
                        <a:spcAft>
                          <a:spcPts val="0"/>
                        </a:spcAft>
                        <a:buFont typeface="Wingdings" panose="05000000000000000000" pitchFamily="2" charset="2"/>
                        <a:buChar char="l"/>
                      </a:pPr>
                      <a:r>
                        <a:rPr kumimoji="1" lang="zh-CN" altLang="zh-CN"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总经理，管理者代表各部门负责人</a:t>
                      </a:r>
                      <a:endParaRPr kumimoji="1" lang="zh-CN" altLang="en-US"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endParaRPr>
                    </a:p>
                  </a:txBody>
                  <a:tcPr marL="91427" marR="91427" marT="45726" marB="4572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1"/>
                  </a:ext>
                </a:extLst>
              </a:tr>
            </a:tbl>
          </a:graphicData>
        </a:graphic>
      </p:graphicFrame>
      <p:graphicFrame>
        <p:nvGraphicFramePr>
          <p:cNvPr id="13" name="表格 12"/>
          <p:cNvGraphicFramePr>
            <a:graphicFrameLocks noGrp="1"/>
          </p:cNvGraphicFramePr>
          <p:nvPr/>
        </p:nvGraphicFramePr>
        <p:xfrm>
          <a:off x="176213" y="2708275"/>
          <a:ext cx="2449512" cy="2162175"/>
        </p:xfrm>
        <a:graphic>
          <a:graphicData uri="http://schemas.openxmlformats.org/drawingml/2006/table">
            <a:tbl>
              <a:tblPr firstRow="1" bandRow="1">
                <a:tableStyleId>{5C22544A-7EE6-4342-B048-85BDC9FD1C3A}</a:tableStyleId>
              </a:tblPr>
              <a:tblGrid>
                <a:gridCol w="2449512">
                  <a:extLst>
                    <a:ext uri="{9D8B030D-6E8A-4147-A177-3AD203B41FA5}">
                      <a16:colId xmlns:a16="http://schemas.microsoft.com/office/drawing/2014/main" val="20000"/>
                    </a:ext>
                  </a:extLst>
                </a:gridCol>
              </a:tblGrid>
              <a:tr h="257035">
                <a:tc>
                  <a:txBody>
                    <a:bodyPr/>
                    <a:lstStyle/>
                    <a:p>
                      <a:r>
                        <a:rPr kumimoji="1" lang="zh-CN" altLang="en-US" sz="1000" b="1" kern="1200" dirty="0">
                          <a:solidFill>
                            <a:srgbClr val="0000FF"/>
                          </a:solidFill>
                          <a:latin typeface="宋体" panose="02010600030101010101" pitchFamily="2" charset="-122"/>
                          <a:ea typeface="宋体" panose="02010600030101010101" pitchFamily="2" charset="-122"/>
                          <a:cs typeface="Tahoma" panose="020B0604030504040204" pitchFamily="34" charset="0"/>
                        </a:rPr>
                        <a:t>前过程及其输入</a:t>
                      </a:r>
                    </a:p>
                  </a:txBody>
                  <a:tcPr marL="91486" marR="91486" marT="45723" marB="4572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0"/>
                  </a:ext>
                </a:extLst>
              </a:tr>
              <a:tr h="1905140">
                <a:tc>
                  <a:txBody>
                    <a:bodyPr/>
                    <a:lstStyle/>
                    <a:p>
                      <a:pPr marL="171450" indent="-171450" algn="l" defTabSz="914400" rtl="0" eaLnBrk="1" latinLnBrk="0" hangingPunct="1">
                        <a:lnSpc>
                          <a:spcPts val="1500"/>
                        </a:lnSpc>
                        <a:spcAft>
                          <a:spcPts val="0"/>
                        </a:spcAft>
                        <a:buFont typeface="Wingdings" panose="05000000000000000000" pitchFamily="2" charset="2"/>
                        <a:buChar char="l"/>
                      </a:pPr>
                      <a:r>
                        <a:rPr kumimoji="1" lang="zh-CN" altLang="en-US"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内外部环境以及相关方需求和期望的变化</a:t>
                      </a:r>
                      <a:endParaRPr kumimoji="1" lang="en-US" altLang="zh-CN"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endParaRPr>
                    </a:p>
                    <a:p>
                      <a:pPr marL="171450" indent="-171450" algn="l" defTabSz="914400" rtl="0" eaLnBrk="1" latinLnBrk="0" hangingPunct="1">
                        <a:lnSpc>
                          <a:spcPts val="1500"/>
                        </a:lnSpc>
                        <a:spcAft>
                          <a:spcPts val="0"/>
                        </a:spcAft>
                        <a:buFont typeface="Wingdings" panose="05000000000000000000" pitchFamily="2" charset="2"/>
                        <a:buChar char="l"/>
                      </a:pPr>
                      <a:r>
                        <a:rPr kumimoji="1" lang="zh-CN" altLang="en-US"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所有过程</a:t>
                      </a:r>
                      <a:r>
                        <a:rPr kumimoji="1" lang="en-US" altLang="zh-CN"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a:t>
                      </a:r>
                      <a:r>
                        <a:rPr kumimoji="1" lang="zh-CN" altLang="en-US"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质量管理体系绩效趋势，包括：</a:t>
                      </a:r>
                      <a:r>
                        <a:rPr kumimoji="1" lang="zh-CN" altLang="zh-CN"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内外部审核结果</a:t>
                      </a:r>
                      <a:r>
                        <a:rPr kumimoji="1" lang="zh-CN" altLang="en-US"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a:t>
                      </a:r>
                      <a:r>
                        <a:rPr kumimoji="1" lang="zh-CN" altLang="zh-CN"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业务计划完成</a:t>
                      </a:r>
                      <a:r>
                        <a:rPr kumimoji="1" lang="zh-CN" altLang="zh-CN" sz="1000" kern="100" dirty="0">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情况</a:t>
                      </a:r>
                      <a:r>
                        <a:rPr kumimoji="1" lang="zh-CN" altLang="en-US" sz="1000" kern="100" dirty="0">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、内审方案、</a:t>
                      </a:r>
                      <a:r>
                        <a:rPr kumimoji="1" lang="zh-CN" altLang="zh-CN" sz="1000" kern="100" dirty="0">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不良质量成本、顾客反馈、产品合格率</a:t>
                      </a:r>
                      <a:r>
                        <a:rPr kumimoji="1" lang="zh-CN" altLang="en-US" sz="1000" kern="100" dirty="0">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a:t>
                      </a:r>
                      <a:r>
                        <a:rPr kumimoji="1" lang="zh-CN" altLang="zh-CN" sz="1000" kern="100" dirty="0">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顾客投诉、退货、索赔处理的结果</a:t>
                      </a:r>
                      <a:r>
                        <a:rPr kumimoji="1" lang="zh-CN" altLang="en-US" sz="1000" kern="100" dirty="0">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a:t>
                      </a:r>
                      <a:r>
                        <a:rPr kumimoji="1" lang="zh-CN" altLang="en-US" sz="1000" b="0" kern="100" dirty="0">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设计和开发评审、制造可行性、</a:t>
                      </a:r>
                      <a:r>
                        <a:rPr kumimoji="1" lang="zh-CN" altLang="en-US" sz="1000" kern="100" dirty="0">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设备维护目标、制造可行性评估、顾客积分卡等</a:t>
                      </a:r>
                      <a:endParaRPr kumimoji="1" lang="en-US" altLang="zh-CN" sz="1000" kern="100" dirty="0">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endParaRPr>
                    </a:p>
                    <a:p>
                      <a:pPr marL="171450" indent="-171450" algn="l" defTabSz="914400" rtl="0" eaLnBrk="1" latinLnBrk="0" hangingPunct="1">
                        <a:lnSpc>
                          <a:spcPts val="1500"/>
                        </a:lnSpc>
                        <a:spcAft>
                          <a:spcPts val="0"/>
                        </a:spcAft>
                        <a:buFont typeface="Wingdings" panose="05000000000000000000" pitchFamily="2" charset="2"/>
                        <a:buChar char="l"/>
                      </a:pPr>
                      <a:r>
                        <a:rPr kumimoji="1" lang="zh-CN" altLang="zh-CN" sz="1000" kern="100" dirty="0">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上次管理评审跟踪验证报告</a:t>
                      </a:r>
                    </a:p>
                  </a:txBody>
                  <a:tcPr marL="68615" marR="6861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1"/>
                  </a:ext>
                </a:extLst>
              </a:tr>
            </a:tbl>
          </a:graphicData>
        </a:graphic>
      </p:graphicFrame>
      <p:graphicFrame>
        <p:nvGraphicFramePr>
          <p:cNvPr id="14" name="表格 13"/>
          <p:cNvGraphicFramePr>
            <a:graphicFrameLocks noGrp="1"/>
          </p:cNvGraphicFramePr>
          <p:nvPr/>
        </p:nvGraphicFramePr>
        <p:xfrm>
          <a:off x="6516688" y="2708275"/>
          <a:ext cx="2447925" cy="2673350"/>
        </p:xfrm>
        <a:graphic>
          <a:graphicData uri="http://schemas.openxmlformats.org/drawingml/2006/table">
            <a:tbl>
              <a:tblPr firstRow="1" bandRow="1">
                <a:tableStyleId>{5C22544A-7EE6-4342-B048-85BDC9FD1C3A}</a:tableStyleId>
              </a:tblPr>
              <a:tblGrid>
                <a:gridCol w="2447925">
                  <a:extLst>
                    <a:ext uri="{9D8B030D-6E8A-4147-A177-3AD203B41FA5}">
                      <a16:colId xmlns:a16="http://schemas.microsoft.com/office/drawing/2014/main" val="20000"/>
                    </a:ext>
                  </a:extLst>
                </a:gridCol>
              </a:tblGrid>
              <a:tr h="288041">
                <a:tc>
                  <a:txBody>
                    <a:bodyPr/>
                    <a:lstStyle/>
                    <a:p>
                      <a:r>
                        <a:rPr kumimoji="1" lang="zh-CN" altLang="en-US" sz="1000" b="1" kern="1200" dirty="0">
                          <a:solidFill>
                            <a:srgbClr val="0000FF"/>
                          </a:solidFill>
                          <a:latin typeface="宋体" panose="02010600030101010101" pitchFamily="2" charset="-122"/>
                          <a:ea typeface="宋体" panose="02010600030101010101" pitchFamily="2" charset="-122"/>
                          <a:cs typeface="Tahoma" panose="020B0604030504040204" pitchFamily="34" charset="0"/>
                        </a:rPr>
                        <a:t>期望的结果，输出到下一个过程</a:t>
                      </a:r>
                    </a:p>
                  </a:txBody>
                  <a:tcPr marL="91427" marR="91427" marT="45722" marB="4572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0"/>
                  </a:ext>
                </a:extLst>
              </a:tr>
              <a:tr h="2385309">
                <a:tc>
                  <a:txBody>
                    <a:bodyPr/>
                    <a:lstStyle/>
                    <a:p>
                      <a:pPr marL="171450" indent="-171450" algn="l" defTabSz="914400" rtl="0" eaLnBrk="1" latinLnBrk="0" hangingPunct="1">
                        <a:lnSpc>
                          <a:spcPts val="1500"/>
                        </a:lnSpc>
                        <a:spcAft>
                          <a:spcPts val="0"/>
                        </a:spcAft>
                        <a:buFont typeface="Wingdings" panose="05000000000000000000" pitchFamily="2" charset="2"/>
                        <a:buChar char="l"/>
                      </a:pPr>
                      <a:r>
                        <a:rPr kumimoji="1" lang="zh-CN" altLang="en-US"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得到评审和改进的质量管理体系过程</a:t>
                      </a:r>
                      <a:endParaRPr kumimoji="1" lang="zh-CN" altLang="zh-CN"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endParaRPr>
                    </a:p>
                    <a:p>
                      <a:pPr marL="171450" indent="-171450" algn="l" defTabSz="914400" rtl="0" eaLnBrk="1" latinLnBrk="0" hangingPunct="1">
                        <a:lnSpc>
                          <a:spcPts val="1500"/>
                        </a:lnSpc>
                        <a:spcAft>
                          <a:spcPts val="0"/>
                        </a:spcAft>
                        <a:buFont typeface="Wingdings" panose="05000000000000000000" pitchFamily="2" charset="2"/>
                        <a:buChar char="l"/>
                      </a:pPr>
                      <a:r>
                        <a:rPr kumimoji="1" lang="zh-CN" altLang="en-US"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管理评审计划</a:t>
                      </a:r>
                      <a:endParaRPr kumimoji="1" lang="en-US" altLang="zh-CN"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endParaRPr>
                    </a:p>
                    <a:p>
                      <a:pPr marL="171450" indent="-171450" algn="l" defTabSz="914400" rtl="0" eaLnBrk="1" latinLnBrk="0" hangingPunct="1">
                        <a:lnSpc>
                          <a:spcPts val="1500"/>
                        </a:lnSpc>
                        <a:spcAft>
                          <a:spcPts val="0"/>
                        </a:spcAft>
                        <a:buFont typeface="Wingdings" panose="05000000000000000000" pitchFamily="2" charset="2"/>
                        <a:buChar char="l"/>
                      </a:pPr>
                      <a:r>
                        <a:rPr kumimoji="1" lang="zh-CN" altLang="en-US"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各部门的输入资料</a:t>
                      </a:r>
                      <a:endParaRPr kumimoji="1" lang="en-US" altLang="zh-CN"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endParaRPr>
                    </a:p>
                    <a:p>
                      <a:pPr marL="171450" indent="-171450" algn="l" defTabSz="914400" rtl="0" eaLnBrk="1" latinLnBrk="0" hangingPunct="1">
                        <a:lnSpc>
                          <a:spcPts val="1500"/>
                        </a:lnSpc>
                        <a:spcAft>
                          <a:spcPts val="0"/>
                        </a:spcAft>
                        <a:buFont typeface="Wingdings" panose="05000000000000000000" pitchFamily="2" charset="2"/>
                        <a:buChar char="l"/>
                      </a:pPr>
                      <a:r>
                        <a:rPr kumimoji="1" lang="zh-CN" altLang="en-US"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管理评审报告</a:t>
                      </a:r>
                      <a:r>
                        <a:rPr kumimoji="1" lang="en-US" altLang="zh-CN"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-M02</a:t>
                      </a:r>
                    </a:p>
                    <a:p>
                      <a:pPr marL="171450" indent="-171450" algn="l" defTabSz="914400" rtl="0" eaLnBrk="1" latinLnBrk="0" hangingPunct="1">
                        <a:lnSpc>
                          <a:spcPts val="1500"/>
                        </a:lnSpc>
                        <a:spcAft>
                          <a:spcPts val="0"/>
                        </a:spcAft>
                        <a:buFont typeface="Wingdings" panose="05000000000000000000" pitchFamily="2" charset="2"/>
                        <a:buChar char="l"/>
                      </a:pPr>
                      <a:r>
                        <a:rPr kumimoji="1" lang="zh-CN" altLang="en-US"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改进计划及跟踪结果</a:t>
                      </a:r>
                      <a:r>
                        <a:rPr kumimoji="1" lang="en-US" altLang="zh-CN"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a:t>
                      </a:r>
                      <a:r>
                        <a:rPr kumimoji="1" lang="zh-CN" altLang="en-US"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所有过程</a:t>
                      </a:r>
                      <a:endParaRPr kumimoji="1" lang="en-US" altLang="zh-CN"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endParaRPr>
                    </a:p>
                    <a:p>
                      <a:pPr marL="171450" indent="-171450" algn="l" defTabSz="914400" rtl="0" eaLnBrk="1" latinLnBrk="0" hangingPunct="1">
                        <a:lnSpc>
                          <a:spcPts val="1500"/>
                        </a:lnSpc>
                        <a:spcAft>
                          <a:spcPts val="0"/>
                        </a:spcAft>
                        <a:buFont typeface="Wingdings" panose="05000000000000000000" pitchFamily="2" charset="2"/>
                        <a:buChar char="l"/>
                      </a:pPr>
                      <a:r>
                        <a:rPr kumimoji="1" lang="zh-CN" altLang="en-US"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更新后的体系过程文件</a:t>
                      </a:r>
                      <a:endParaRPr kumimoji="1" lang="zh-CN" altLang="zh-CN"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endParaRPr>
                    </a:p>
                  </a:txBody>
                  <a:tcPr marL="91427" marR="91427" marT="45722" marB="4572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1"/>
                  </a:ext>
                </a:extLst>
              </a:tr>
            </a:tbl>
          </a:graphicData>
        </a:graphic>
      </p:graphicFrame>
      <p:graphicFrame>
        <p:nvGraphicFramePr>
          <p:cNvPr id="15" name="表格 14"/>
          <p:cNvGraphicFramePr>
            <a:graphicFrameLocks noGrp="1"/>
          </p:cNvGraphicFramePr>
          <p:nvPr/>
        </p:nvGraphicFramePr>
        <p:xfrm>
          <a:off x="179388" y="4941888"/>
          <a:ext cx="2447925" cy="1655762"/>
        </p:xfrm>
        <a:graphic>
          <a:graphicData uri="http://schemas.openxmlformats.org/drawingml/2006/table">
            <a:tbl>
              <a:tblPr firstRow="1" bandRow="1">
                <a:tableStyleId>{5C22544A-7EE6-4342-B048-85BDC9FD1C3A}</a:tableStyleId>
              </a:tblPr>
              <a:tblGrid>
                <a:gridCol w="2447925">
                  <a:extLst>
                    <a:ext uri="{9D8B030D-6E8A-4147-A177-3AD203B41FA5}">
                      <a16:colId xmlns:a16="http://schemas.microsoft.com/office/drawing/2014/main" val="20000"/>
                    </a:ext>
                  </a:extLst>
                </a:gridCol>
              </a:tblGrid>
              <a:tr h="267354">
                <a:tc>
                  <a:txBody>
                    <a:bodyPr/>
                    <a:lstStyle/>
                    <a:p>
                      <a:r>
                        <a:rPr kumimoji="1" lang="zh-CN" altLang="en-US" sz="1000" b="1" kern="1200" dirty="0">
                          <a:solidFill>
                            <a:srgbClr val="0000FF"/>
                          </a:solidFill>
                          <a:latin typeface="宋体" panose="02010600030101010101" pitchFamily="2" charset="-122"/>
                          <a:ea typeface="宋体" panose="02010600030101010101" pitchFamily="2" charset="-122"/>
                          <a:cs typeface="Tahoma" panose="020B0604030504040204" pitchFamily="34" charset="0"/>
                        </a:rPr>
                        <a:t>如何做？（程序、方法、标准、法规）</a:t>
                      </a:r>
                    </a:p>
                  </a:txBody>
                  <a:tcPr marL="91427" marR="91427" marT="45708" marB="4570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0"/>
                  </a:ext>
                </a:extLst>
              </a:tr>
              <a:tr h="1388408">
                <a:tc>
                  <a:txBody>
                    <a:bodyPr/>
                    <a:lstStyle/>
                    <a:p>
                      <a:pPr marL="171450" indent="-171450" algn="l" defTabSz="914400" rtl="0" eaLnBrk="1" latinLnBrk="0" hangingPunct="1">
                        <a:spcAft>
                          <a:spcPts val="0"/>
                        </a:spcAft>
                        <a:buFont typeface="Wingdings" panose="05000000000000000000" pitchFamily="2" charset="2"/>
                        <a:buChar char="l"/>
                      </a:pPr>
                      <a:r>
                        <a:rPr kumimoji="1" lang="zh-CN" altLang="en-US"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管理评审程序</a:t>
                      </a:r>
                      <a:endParaRPr kumimoji="1" lang="en-US" altLang="zh-CN"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endParaRPr>
                    </a:p>
                  </a:txBody>
                  <a:tcPr marL="91427" marR="91427" marT="45708" marB="4570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1"/>
                  </a:ext>
                </a:extLst>
              </a:tr>
            </a:tbl>
          </a:graphicData>
        </a:graphic>
      </p:graphicFrame>
      <p:graphicFrame>
        <p:nvGraphicFramePr>
          <p:cNvPr id="16" name="表格 15"/>
          <p:cNvGraphicFramePr>
            <a:graphicFrameLocks noGrp="1"/>
          </p:cNvGraphicFramePr>
          <p:nvPr/>
        </p:nvGraphicFramePr>
        <p:xfrm>
          <a:off x="6523038" y="5445125"/>
          <a:ext cx="2449512" cy="1152525"/>
        </p:xfrm>
        <a:graphic>
          <a:graphicData uri="http://schemas.openxmlformats.org/drawingml/2006/table">
            <a:tbl>
              <a:tblPr firstRow="1" bandRow="1">
                <a:tableStyleId>{5C22544A-7EE6-4342-B048-85BDC9FD1C3A}</a:tableStyleId>
              </a:tblPr>
              <a:tblGrid>
                <a:gridCol w="2449512">
                  <a:extLst>
                    <a:ext uri="{9D8B030D-6E8A-4147-A177-3AD203B41FA5}">
                      <a16:colId xmlns:a16="http://schemas.microsoft.com/office/drawing/2014/main" val="20000"/>
                    </a:ext>
                  </a:extLst>
                </a:gridCol>
              </a:tblGrid>
              <a:tr h="284213">
                <a:tc>
                  <a:txBody>
                    <a:bodyPr/>
                    <a:lstStyle/>
                    <a:p>
                      <a:pPr eaLnBrk="1" hangingPunct="1">
                        <a:spcBef>
                          <a:spcPct val="0"/>
                        </a:spcBef>
                        <a:buClrTx/>
                        <a:buSzTx/>
                        <a:buFontTx/>
                        <a:buNone/>
                      </a:pPr>
                      <a:r>
                        <a:rPr lang="zh-CN" altLang="en-US" sz="1000" b="1" dirty="0">
                          <a:solidFill>
                            <a:srgbClr val="0000FF"/>
                          </a:solidFill>
                          <a:latin typeface="宋体" panose="02010600030101010101" pitchFamily="2" charset="-122"/>
                          <a:ea typeface="宋体" panose="02010600030101010101" pitchFamily="2" charset="-122"/>
                          <a:cs typeface="Tahoma" panose="020B0604030504040204" pitchFamily="34" charset="0"/>
                        </a:rPr>
                        <a:t>如何测量？（绩效指标）</a:t>
                      </a:r>
                      <a:endParaRPr lang="en-US" altLang="zh-CN" sz="1000" b="1" dirty="0">
                        <a:solidFill>
                          <a:srgbClr val="0000FF"/>
                        </a:solidFill>
                        <a:latin typeface="宋体" panose="02010600030101010101" pitchFamily="2" charset="-122"/>
                        <a:ea typeface="宋体" panose="02010600030101010101" pitchFamily="2" charset="-122"/>
                        <a:cs typeface="Tahoma" panose="020B0604030504040204" pitchFamily="34" charset="0"/>
                      </a:endParaRPr>
                    </a:p>
                  </a:txBody>
                  <a:tcPr marL="91486" marR="91486" marT="45736" marB="4573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0"/>
                  </a:ext>
                </a:extLst>
              </a:tr>
              <a:tr h="868312">
                <a:tc>
                  <a:txBody>
                    <a:bodyPr/>
                    <a:lstStyle/>
                    <a:p>
                      <a:pPr marL="171450" indent="-171450" algn="l" defTabSz="914400" rtl="0" eaLnBrk="1" latinLnBrk="0" hangingPunct="1">
                        <a:spcAft>
                          <a:spcPts val="0"/>
                        </a:spcAft>
                        <a:buFont typeface="Wingdings" panose="05000000000000000000" pitchFamily="2" charset="2"/>
                        <a:buChar char="l"/>
                      </a:pPr>
                      <a:r>
                        <a:rPr kumimoji="1" lang="zh-CN" altLang="en-US" sz="1000" kern="100" dirty="0">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管理评审输出结果完成率 </a:t>
                      </a:r>
                      <a:endParaRPr kumimoji="1" lang="zh-CN" altLang="zh-CN" sz="1000" kern="100" dirty="0">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endParaRPr>
                    </a:p>
                  </a:txBody>
                  <a:tcPr marL="91486" marR="91486" marT="45736" marB="4573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1"/>
                  </a:ext>
                </a:extLst>
              </a:tr>
            </a:tbl>
          </a:graphicData>
        </a:graphic>
      </p:graphicFrame>
      <p:graphicFrame>
        <p:nvGraphicFramePr>
          <p:cNvPr id="17" name="表格 16"/>
          <p:cNvGraphicFramePr>
            <a:graphicFrameLocks noGrp="1"/>
          </p:cNvGraphicFramePr>
          <p:nvPr/>
        </p:nvGraphicFramePr>
        <p:xfrm>
          <a:off x="3167063" y="1412875"/>
          <a:ext cx="2919412" cy="2408238"/>
        </p:xfrm>
        <a:graphic>
          <a:graphicData uri="http://schemas.openxmlformats.org/drawingml/2006/table">
            <a:tbl>
              <a:tblPr firstRow="1" bandRow="1">
                <a:tableStyleId>{5C22544A-7EE6-4342-B048-85BDC9FD1C3A}</a:tableStyleId>
              </a:tblPr>
              <a:tblGrid>
                <a:gridCol w="2919412">
                  <a:extLst>
                    <a:ext uri="{9D8B030D-6E8A-4147-A177-3AD203B41FA5}">
                      <a16:colId xmlns:a16="http://schemas.microsoft.com/office/drawing/2014/main" val="20000"/>
                    </a:ext>
                  </a:extLst>
                </a:gridCol>
              </a:tblGrid>
              <a:tr h="243891">
                <a:tc>
                  <a:txBody>
                    <a:bodyPr/>
                    <a:lstStyle/>
                    <a:p>
                      <a:pPr algn="l"/>
                      <a:r>
                        <a:rPr kumimoji="1" lang="zh-CN" altLang="en-US" sz="1000" b="1" kern="1200" dirty="0">
                          <a:solidFill>
                            <a:srgbClr val="0000FF"/>
                          </a:solidFill>
                          <a:latin typeface="宋体" panose="02010600030101010101" pitchFamily="2" charset="-122"/>
                          <a:ea typeface="宋体" panose="02010600030101010101" pitchFamily="2" charset="-122"/>
                          <a:cs typeface="Tahoma" panose="020B0604030504040204" pitchFamily="34" charset="0"/>
                        </a:rPr>
                        <a:t>过程的风险</a:t>
                      </a:r>
                    </a:p>
                  </a:txBody>
                  <a:tcPr marL="91457" marR="91457" marT="45730" marB="4573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0"/>
                  </a:ext>
                </a:extLst>
              </a:tr>
              <a:tr h="2164347">
                <a:tc>
                  <a:txBody>
                    <a:bodyPr/>
                    <a:lstStyle/>
                    <a:p>
                      <a:pPr marL="171450" indent="-171450">
                        <a:buFont typeface="Wingdings" panose="05000000000000000000" pitchFamily="2" charset="2"/>
                        <a:buChar char="l"/>
                      </a:pPr>
                      <a:r>
                        <a:rPr lang="zh-CN" altLang="en-US" sz="1000" dirty="0">
                          <a:solidFill>
                            <a:schemeClr val="tx1"/>
                          </a:solidFill>
                          <a:latin typeface="宋体" panose="02010600030101010101" pitchFamily="2" charset="-122"/>
                          <a:ea typeface="宋体" panose="02010600030101010101" pitchFamily="2" charset="-122"/>
                        </a:rPr>
                        <a:t>评审输入不全，漏掉关键内容。</a:t>
                      </a:r>
                      <a:endParaRPr lang="en-US" altLang="zh-CN" sz="1000" dirty="0">
                        <a:solidFill>
                          <a:schemeClr val="tx1"/>
                        </a:solidFill>
                        <a:latin typeface="宋体" panose="02010600030101010101" pitchFamily="2" charset="-122"/>
                        <a:ea typeface="宋体" panose="02010600030101010101" pitchFamily="2" charset="-122"/>
                      </a:endParaRPr>
                    </a:p>
                    <a:p>
                      <a:pPr marL="171450" indent="-171450">
                        <a:buFont typeface="Wingdings" panose="05000000000000000000" pitchFamily="2" charset="2"/>
                        <a:buChar char="l"/>
                      </a:pPr>
                      <a:r>
                        <a:rPr lang="zh-CN" altLang="en-US" sz="1000" dirty="0">
                          <a:solidFill>
                            <a:schemeClr val="tx1"/>
                          </a:solidFill>
                          <a:latin typeface="宋体" panose="02010600030101010101" pitchFamily="2" charset="-122"/>
                          <a:ea typeface="宋体" panose="02010600030101010101" pitchFamily="2" charset="-122"/>
                        </a:rPr>
                        <a:t>评审不周到。</a:t>
                      </a:r>
                      <a:endParaRPr lang="en-US" altLang="zh-CN" sz="1000" dirty="0">
                        <a:solidFill>
                          <a:schemeClr val="tx1"/>
                        </a:solidFill>
                        <a:latin typeface="宋体" panose="02010600030101010101" pitchFamily="2" charset="-122"/>
                        <a:ea typeface="宋体" panose="02010600030101010101" pitchFamily="2" charset="-122"/>
                      </a:endParaRPr>
                    </a:p>
                    <a:p>
                      <a:pPr marL="171450" indent="-171450">
                        <a:buFont typeface="Wingdings" panose="05000000000000000000" pitchFamily="2" charset="2"/>
                        <a:buChar char="l"/>
                      </a:pPr>
                      <a:r>
                        <a:rPr lang="zh-CN" altLang="en-US" sz="1000" dirty="0">
                          <a:solidFill>
                            <a:schemeClr val="tx1"/>
                          </a:solidFill>
                          <a:latin typeface="宋体" panose="02010600030101010101" pitchFamily="2" charset="-122"/>
                          <a:ea typeface="宋体" panose="02010600030101010101" pitchFamily="2" charset="-122"/>
                        </a:rPr>
                        <a:t>评审的结果没有传达下去。</a:t>
                      </a:r>
                      <a:endParaRPr lang="en-US" altLang="zh-CN" sz="1000" dirty="0">
                        <a:solidFill>
                          <a:schemeClr val="tx1"/>
                        </a:solidFill>
                        <a:latin typeface="宋体" panose="02010600030101010101" pitchFamily="2" charset="-122"/>
                        <a:ea typeface="宋体" panose="02010600030101010101" pitchFamily="2" charset="-122"/>
                      </a:endParaRPr>
                    </a:p>
                    <a:p>
                      <a:pPr marL="171450" indent="-171450">
                        <a:buFont typeface="Wingdings" panose="05000000000000000000" pitchFamily="2" charset="2"/>
                        <a:buChar char="l"/>
                      </a:pPr>
                      <a:r>
                        <a:rPr lang="zh-CN" altLang="en-US" sz="1000" dirty="0">
                          <a:solidFill>
                            <a:schemeClr val="tx1"/>
                          </a:solidFill>
                          <a:latin typeface="宋体" panose="02010600030101010101" pitchFamily="2" charset="-122"/>
                          <a:ea typeface="宋体" panose="02010600030101010101" pitchFamily="2" charset="-122"/>
                        </a:rPr>
                        <a:t>没有针对评审的结果制定改进计划，尤其是当没有达到顾客目标的时候。</a:t>
                      </a:r>
                    </a:p>
                  </a:txBody>
                  <a:tcPr marL="91457" marR="91457" marT="45730" marB="4573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1"/>
                  </a:ext>
                </a:extLst>
              </a:tr>
            </a:tbl>
          </a:graphicData>
        </a:graphic>
      </p:graphicFrame>
      <p:graphicFrame>
        <p:nvGraphicFramePr>
          <p:cNvPr id="18" name="表格 17"/>
          <p:cNvGraphicFramePr>
            <a:graphicFrameLocks noGrp="1"/>
          </p:cNvGraphicFramePr>
          <p:nvPr/>
        </p:nvGraphicFramePr>
        <p:xfrm>
          <a:off x="3170238" y="3933825"/>
          <a:ext cx="2919412" cy="2663825"/>
        </p:xfrm>
        <a:graphic>
          <a:graphicData uri="http://schemas.openxmlformats.org/drawingml/2006/table">
            <a:tbl>
              <a:tblPr firstRow="1" bandRow="1">
                <a:tableStyleId>{5C22544A-7EE6-4342-B048-85BDC9FD1C3A}</a:tableStyleId>
              </a:tblPr>
              <a:tblGrid>
                <a:gridCol w="2919412">
                  <a:extLst>
                    <a:ext uri="{9D8B030D-6E8A-4147-A177-3AD203B41FA5}">
                      <a16:colId xmlns:a16="http://schemas.microsoft.com/office/drawing/2014/main" val="20000"/>
                    </a:ext>
                  </a:extLst>
                </a:gridCol>
              </a:tblGrid>
              <a:tr h="276915">
                <a:tc>
                  <a:txBody>
                    <a:bodyPr/>
                    <a:lstStyle/>
                    <a:p>
                      <a:r>
                        <a:rPr kumimoji="1" lang="zh-CN" altLang="en-US" sz="1000" b="1" kern="1200" dirty="0">
                          <a:solidFill>
                            <a:srgbClr val="0000FF"/>
                          </a:solidFill>
                          <a:latin typeface="宋体" panose="02010600030101010101" pitchFamily="2" charset="-122"/>
                          <a:ea typeface="宋体" panose="02010600030101010101" pitchFamily="2" charset="-122"/>
                          <a:cs typeface="Tahoma" panose="020B0604030504040204" pitchFamily="34" charset="0"/>
                        </a:rPr>
                        <a:t>过程的关键活动</a:t>
                      </a:r>
                    </a:p>
                  </a:txBody>
                  <a:tcPr marL="91457" marR="91457" marT="45712" marB="4571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CFFFF"/>
                    </a:solidFill>
                  </a:tcPr>
                </a:tc>
                <a:extLst>
                  <a:ext uri="{0D108BD9-81ED-4DB2-BD59-A6C34878D82A}">
                    <a16:rowId xmlns:a16="http://schemas.microsoft.com/office/drawing/2014/main" val="10000"/>
                  </a:ext>
                </a:extLst>
              </a:tr>
              <a:tr h="2386910">
                <a:tc>
                  <a:txBody>
                    <a:bodyPr/>
                    <a:lstStyle/>
                    <a:p>
                      <a:pPr marL="171450" indent="-171450" algn="l">
                        <a:buFont typeface="Wingdings" panose="05000000000000000000" pitchFamily="2" charset="2"/>
                        <a:buChar char="l"/>
                      </a:pPr>
                      <a:r>
                        <a:rPr kumimoji="1" lang="zh-CN" altLang="en-US" sz="1000" kern="1200" dirty="0">
                          <a:solidFill>
                            <a:schemeClr val="tx1"/>
                          </a:solidFill>
                          <a:latin typeface="宋体" panose="02010600030101010101" pitchFamily="2" charset="-122"/>
                          <a:ea typeface="宋体" panose="02010600030101010101" pitchFamily="2" charset="-122"/>
                          <a:cs typeface="+mn-cs"/>
                        </a:rPr>
                        <a:t>通知管理评审时间及需要做的准备</a:t>
                      </a:r>
                      <a:endParaRPr kumimoji="1" lang="en-US" altLang="zh-CN" sz="1000" kern="1200" dirty="0">
                        <a:solidFill>
                          <a:schemeClr val="tx1"/>
                        </a:solidFill>
                        <a:latin typeface="宋体" panose="02010600030101010101" pitchFamily="2" charset="-122"/>
                        <a:ea typeface="宋体" panose="02010600030101010101" pitchFamily="2" charset="-122"/>
                        <a:cs typeface="+mn-cs"/>
                      </a:endParaRPr>
                    </a:p>
                    <a:p>
                      <a:pPr marL="171450" indent="-171450" algn="l">
                        <a:buFont typeface="Wingdings" panose="05000000000000000000" pitchFamily="2" charset="2"/>
                        <a:buChar char="l"/>
                      </a:pPr>
                      <a:r>
                        <a:rPr kumimoji="1" lang="zh-CN" altLang="en-US" sz="1000" kern="1200" dirty="0">
                          <a:solidFill>
                            <a:schemeClr val="tx1"/>
                          </a:solidFill>
                          <a:latin typeface="宋体" panose="02010600030101010101" pitchFamily="2" charset="-122"/>
                          <a:ea typeface="宋体" panose="02010600030101010101" pitchFamily="2" charset="-122"/>
                          <a:cs typeface="+mn-cs"/>
                        </a:rPr>
                        <a:t>收集内外部环境信息的变化</a:t>
                      </a:r>
                      <a:endParaRPr kumimoji="1" lang="en-US" altLang="zh-CN" sz="1000" kern="1200" dirty="0">
                        <a:solidFill>
                          <a:schemeClr val="tx1"/>
                        </a:solidFill>
                        <a:latin typeface="宋体" panose="02010600030101010101" pitchFamily="2" charset="-122"/>
                        <a:ea typeface="宋体" panose="02010600030101010101" pitchFamily="2" charset="-122"/>
                        <a:cs typeface="+mn-cs"/>
                      </a:endParaRPr>
                    </a:p>
                    <a:p>
                      <a:pPr marL="171450" indent="-171450" algn="l">
                        <a:buFont typeface="Wingdings" panose="05000000000000000000" pitchFamily="2" charset="2"/>
                        <a:buChar char="l"/>
                      </a:pPr>
                      <a:r>
                        <a:rPr kumimoji="1" lang="zh-CN" altLang="en-US" sz="1000" kern="1200" dirty="0">
                          <a:solidFill>
                            <a:schemeClr val="tx1"/>
                          </a:solidFill>
                          <a:latin typeface="宋体" panose="02010600030101010101" pitchFamily="2" charset="-122"/>
                          <a:ea typeface="宋体" panose="02010600030101010101" pitchFamily="2" charset="-122"/>
                          <a:cs typeface="+mn-cs"/>
                        </a:rPr>
                        <a:t>收集相关方需求和期望的变化</a:t>
                      </a:r>
                      <a:endParaRPr kumimoji="1" lang="en-US" altLang="zh-CN" sz="1000" kern="1200" dirty="0">
                        <a:solidFill>
                          <a:schemeClr val="tx1"/>
                        </a:solidFill>
                        <a:latin typeface="宋体" panose="02010600030101010101" pitchFamily="2" charset="-122"/>
                        <a:ea typeface="宋体" panose="02010600030101010101" pitchFamily="2" charset="-122"/>
                        <a:cs typeface="+mn-cs"/>
                      </a:endParaRPr>
                    </a:p>
                    <a:p>
                      <a:pPr marL="171450" indent="-171450" algn="l">
                        <a:buFont typeface="Wingdings" panose="05000000000000000000" pitchFamily="2" charset="2"/>
                        <a:buChar char="l"/>
                      </a:pPr>
                      <a:r>
                        <a:rPr kumimoji="1" lang="zh-CN" altLang="en-US" sz="1000" kern="1200" dirty="0">
                          <a:solidFill>
                            <a:schemeClr val="tx1"/>
                          </a:solidFill>
                          <a:latin typeface="宋体" panose="02010600030101010101" pitchFamily="2" charset="-122"/>
                          <a:ea typeface="宋体" panose="02010600030101010101" pitchFamily="2" charset="-122"/>
                          <a:cs typeface="+mn-cs"/>
                        </a:rPr>
                        <a:t>完成各部门输入报告以相关资料</a:t>
                      </a:r>
                      <a:endParaRPr kumimoji="1" lang="en-US" altLang="zh-CN" sz="1000" kern="1200" dirty="0">
                        <a:solidFill>
                          <a:schemeClr val="tx1"/>
                        </a:solidFill>
                        <a:latin typeface="宋体" panose="02010600030101010101" pitchFamily="2" charset="-122"/>
                        <a:ea typeface="宋体" panose="02010600030101010101" pitchFamily="2" charset="-122"/>
                        <a:cs typeface="+mn-cs"/>
                      </a:endParaRPr>
                    </a:p>
                    <a:p>
                      <a:pPr marL="171450" indent="-171450" algn="l">
                        <a:buFont typeface="Wingdings" panose="05000000000000000000" pitchFamily="2" charset="2"/>
                        <a:buChar char="l"/>
                      </a:pPr>
                      <a:r>
                        <a:rPr kumimoji="1" lang="zh-CN" altLang="en-US" sz="1000" kern="1200" dirty="0">
                          <a:solidFill>
                            <a:schemeClr val="tx1"/>
                          </a:solidFill>
                          <a:latin typeface="宋体" panose="02010600030101010101" pitchFamily="2" charset="-122"/>
                          <a:ea typeface="宋体" panose="02010600030101010101" pitchFamily="2" charset="-122"/>
                          <a:cs typeface="+mn-cs"/>
                        </a:rPr>
                        <a:t>总经理预评审</a:t>
                      </a:r>
                      <a:endParaRPr kumimoji="1" lang="en-US" altLang="zh-CN" sz="1000" kern="1200" dirty="0">
                        <a:solidFill>
                          <a:schemeClr val="tx1"/>
                        </a:solidFill>
                        <a:latin typeface="宋体" panose="02010600030101010101" pitchFamily="2" charset="-122"/>
                        <a:ea typeface="宋体" panose="02010600030101010101" pitchFamily="2" charset="-122"/>
                        <a:cs typeface="+mn-cs"/>
                      </a:endParaRPr>
                    </a:p>
                    <a:p>
                      <a:pPr marL="171450" indent="-171450" algn="l">
                        <a:buFont typeface="Wingdings" panose="05000000000000000000" pitchFamily="2" charset="2"/>
                        <a:buChar char="l"/>
                      </a:pPr>
                      <a:r>
                        <a:rPr kumimoji="1" lang="zh-CN" altLang="en-US" sz="1000" kern="1200" dirty="0">
                          <a:solidFill>
                            <a:schemeClr val="tx1"/>
                          </a:solidFill>
                          <a:latin typeface="宋体" panose="02010600030101010101" pitchFamily="2" charset="-122"/>
                          <a:ea typeface="宋体" panose="02010600030101010101" pitchFamily="2" charset="-122"/>
                          <a:cs typeface="+mn-cs"/>
                        </a:rPr>
                        <a:t>召开管理评审会议，形成决议</a:t>
                      </a:r>
                      <a:endParaRPr kumimoji="1" lang="en-US" altLang="zh-CN" sz="1000" kern="1200" dirty="0">
                        <a:solidFill>
                          <a:schemeClr val="tx1"/>
                        </a:solidFill>
                        <a:latin typeface="宋体" panose="02010600030101010101" pitchFamily="2" charset="-122"/>
                        <a:ea typeface="宋体" panose="02010600030101010101" pitchFamily="2" charset="-122"/>
                        <a:cs typeface="+mn-cs"/>
                      </a:endParaRPr>
                    </a:p>
                    <a:p>
                      <a:pPr marL="171450" indent="-171450" algn="l">
                        <a:buFont typeface="Wingdings" panose="05000000000000000000" pitchFamily="2" charset="2"/>
                        <a:buChar char="l"/>
                      </a:pPr>
                      <a:r>
                        <a:rPr kumimoji="1" lang="zh-CN" altLang="en-US" sz="1000" kern="1200" dirty="0">
                          <a:solidFill>
                            <a:schemeClr val="tx1"/>
                          </a:solidFill>
                          <a:latin typeface="宋体" panose="02010600030101010101" pitchFamily="2" charset="-122"/>
                          <a:ea typeface="宋体" panose="02010600030101010101" pitchFamily="2" charset="-122"/>
                          <a:cs typeface="+mn-cs"/>
                        </a:rPr>
                        <a:t>制定措施计划，实施并跟踪</a:t>
                      </a:r>
                      <a:endParaRPr kumimoji="1" lang="en-US" altLang="zh-CN" sz="1000" kern="1200" dirty="0">
                        <a:solidFill>
                          <a:schemeClr val="tx1"/>
                        </a:solidFill>
                        <a:latin typeface="宋体" panose="02010600030101010101" pitchFamily="2" charset="-122"/>
                        <a:ea typeface="宋体" panose="02010600030101010101" pitchFamily="2" charset="-122"/>
                        <a:cs typeface="+mn-cs"/>
                      </a:endParaRPr>
                    </a:p>
                  </a:txBody>
                  <a:tcPr marL="91457" marR="91457" marT="45712" marB="4571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CFFFF"/>
                    </a:solidFill>
                  </a:tcPr>
                </a:tc>
                <a:extLst>
                  <a:ext uri="{0D108BD9-81ED-4DB2-BD59-A6C34878D82A}">
                    <a16:rowId xmlns:a16="http://schemas.microsoft.com/office/drawing/2014/main" val="10001"/>
                  </a:ext>
                </a:extLst>
              </a:tr>
            </a:tbl>
          </a:graphicData>
        </a:graphic>
      </p:graphicFrame>
      <p:sp>
        <p:nvSpPr>
          <p:cNvPr id="22" name="页脚占位符 13379"/>
          <p:cNvSpPr>
            <a:spLocks noGrp="1"/>
          </p:cNvSpPr>
          <p:nvPr>
            <p:ph type="ftr" sz="quarter" idx="11"/>
          </p:nvPr>
        </p:nvSpPr>
        <p:spPr>
          <a:xfrm>
            <a:off x="250825" y="6492875"/>
            <a:ext cx="873125" cy="365125"/>
          </a:xfrm>
        </p:spPr>
        <p:txBody>
          <a:bodyPr/>
          <a:lstStyle/>
          <a:p>
            <a:pPr>
              <a:defRPr/>
            </a:pPr>
            <a:r>
              <a:rPr lang="en-US" altLang="zh-CN" dirty="0"/>
              <a:t>36/39</a:t>
            </a:r>
            <a:endParaRPr lang="zh-CN" altLang="en-US" dirty="0"/>
          </a:p>
        </p:txBody>
      </p:sp>
    </p:spTree>
  </p:cSld>
  <p:clrMapOvr>
    <a:masterClrMapping/>
  </p:clrMapOvr>
  <p:transition spd="slow"/>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肘形连接符 5"/>
          <p:cNvCxnSpPr>
            <a:stCxn id="15" idx="3"/>
            <a:endCxn id="18" idx="1"/>
          </p:cNvCxnSpPr>
          <p:nvPr/>
        </p:nvCxnSpPr>
        <p:spPr bwMode="auto">
          <a:xfrm flipV="1">
            <a:off x="2627313" y="5265738"/>
            <a:ext cx="542925" cy="503237"/>
          </a:xfrm>
          <a:prstGeom prst="bentConnector3">
            <a:avLst>
              <a:gd name="adj1" fmla="val 50000"/>
            </a:avLst>
          </a:prstGeom>
          <a:ln w="28575">
            <a:tailEnd type="triangle"/>
          </a:ln>
        </p:spPr>
        <p:style>
          <a:lnRef idx="1">
            <a:schemeClr val="dk1"/>
          </a:lnRef>
          <a:fillRef idx="0">
            <a:schemeClr val="dk1"/>
          </a:fillRef>
          <a:effectRef idx="0">
            <a:schemeClr val="dk1"/>
          </a:effectRef>
          <a:fontRef idx="minor">
            <a:schemeClr val="tx1"/>
          </a:fontRef>
        </p:style>
      </p:cxnSp>
      <p:cxnSp>
        <p:nvCxnSpPr>
          <p:cNvPr id="5" name="肘形连接符 55"/>
          <p:cNvCxnSpPr>
            <a:stCxn id="13" idx="3"/>
            <a:endCxn id="18" idx="1"/>
          </p:cNvCxnSpPr>
          <p:nvPr/>
        </p:nvCxnSpPr>
        <p:spPr bwMode="auto">
          <a:xfrm>
            <a:off x="2625725" y="3789363"/>
            <a:ext cx="544513" cy="1476375"/>
          </a:xfrm>
          <a:prstGeom prst="bentConnector3">
            <a:avLst>
              <a:gd name="adj1" fmla="val 50000"/>
            </a:avLst>
          </a:prstGeom>
          <a:ln w="28575">
            <a:tailEnd type="triangle"/>
          </a:ln>
        </p:spPr>
        <p:style>
          <a:lnRef idx="1">
            <a:schemeClr val="dk1"/>
          </a:lnRef>
          <a:fillRef idx="0">
            <a:schemeClr val="dk1"/>
          </a:fillRef>
          <a:effectRef idx="0">
            <a:schemeClr val="dk1"/>
          </a:effectRef>
          <a:fontRef idx="minor">
            <a:schemeClr val="tx1"/>
          </a:fontRef>
        </p:style>
      </p:cxnSp>
      <p:cxnSp>
        <p:nvCxnSpPr>
          <p:cNvPr id="6" name="肘形连接符 56"/>
          <p:cNvCxnSpPr>
            <a:stCxn id="11" idx="3"/>
            <a:endCxn id="18" idx="1"/>
          </p:cNvCxnSpPr>
          <p:nvPr/>
        </p:nvCxnSpPr>
        <p:spPr bwMode="auto">
          <a:xfrm>
            <a:off x="2627313" y="2009775"/>
            <a:ext cx="542925" cy="3255963"/>
          </a:xfrm>
          <a:prstGeom prst="bentConnector3">
            <a:avLst>
              <a:gd name="adj1" fmla="val 50000"/>
            </a:avLst>
          </a:prstGeom>
          <a:ln w="28575">
            <a:tailEnd type="triangle"/>
          </a:ln>
        </p:spPr>
        <p:style>
          <a:lnRef idx="1">
            <a:schemeClr val="dk1"/>
          </a:lnRef>
          <a:fillRef idx="0">
            <a:schemeClr val="dk1"/>
          </a:fillRef>
          <a:effectRef idx="0">
            <a:schemeClr val="dk1"/>
          </a:effectRef>
          <a:fontRef idx="minor">
            <a:schemeClr val="tx1"/>
          </a:fontRef>
        </p:style>
      </p:cxnSp>
      <p:cxnSp>
        <p:nvCxnSpPr>
          <p:cNvPr id="7" name="肘形连接符 59"/>
          <p:cNvCxnSpPr/>
          <p:nvPr/>
        </p:nvCxnSpPr>
        <p:spPr bwMode="auto">
          <a:xfrm flipV="1">
            <a:off x="6084888" y="4365625"/>
            <a:ext cx="431800" cy="935038"/>
          </a:xfrm>
          <a:prstGeom prst="bentConnector3">
            <a:avLst>
              <a:gd name="adj1" fmla="val 50000"/>
            </a:avLst>
          </a:prstGeom>
          <a:ln w="28575">
            <a:tailEnd type="triangle"/>
          </a:ln>
        </p:spPr>
        <p:style>
          <a:lnRef idx="1">
            <a:schemeClr val="dk1"/>
          </a:lnRef>
          <a:fillRef idx="0">
            <a:schemeClr val="dk1"/>
          </a:fillRef>
          <a:effectRef idx="0">
            <a:schemeClr val="dk1"/>
          </a:effectRef>
          <a:fontRef idx="minor">
            <a:schemeClr val="tx1"/>
          </a:fontRef>
        </p:style>
      </p:cxnSp>
      <p:cxnSp>
        <p:nvCxnSpPr>
          <p:cNvPr id="8" name="肘形连接符 60"/>
          <p:cNvCxnSpPr>
            <a:endCxn id="16" idx="1"/>
          </p:cNvCxnSpPr>
          <p:nvPr/>
        </p:nvCxnSpPr>
        <p:spPr bwMode="auto">
          <a:xfrm>
            <a:off x="6078538" y="5786438"/>
            <a:ext cx="444500" cy="234950"/>
          </a:xfrm>
          <a:prstGeom prst="bentConnector3">
            <a:avLst>
              <a:gd name="adj1" fmla="val 50000"/>
            </a:avLst>
          </a:prstGeom>
          <a:ln w="28575">
            <a:solidFill>
              <a:srgbClr val="FF0000"/>
            </a:solidFill>
            <a:headEnd type="triangle"/>
            <a:tailEnd type="triangle"/>
          </a:ln>
        </p:spPr>
        <p:style>
          <a:lnRef idx="1">
            <a:schemeClr val="dk1"/>
          </a:lnRef>
          <a:fillRef idx="0">
            <a:schemeClr val="dk1"/>
          </a:fillRef>
          <a:effectRef idx="0">
            <a:schemeClr val="dk1"/>
          </a:effectRef>
          <a:fontRef idx="minor">
            <a:schemeClr val="tx1"/>
          </a:fontRef>
        </p:style>
      </p:cxnSp>
      <p:cxnSp>
        <p:nvCxnSpPr>
          <p:cNvPr id="9" name="肘形连接符 98"/>
          <p:cNvCxnSpPr/>
          <p:nvPr/>
        </p:nvCxnSpPr>
        <p:spPr bwMode="auto">
          <a:xfrm flipV="1">
            <a:off x="6084888" y="2133600"/>
            <a:ext cx="431800" cy="1952625"/>
          </a:xfrm>
          <a:prstGeom prst="bentConnector3">
            <a:avLst>
              <a:gd name="adj1" fmla="val 50000"/>
            </a:avLst>
          </a:prstGeom>
          <a:ln w="28575">
            <a:headEnd type="triangle"/>
            <a:tailEnd type="none"/>
          </a:ln>
        </p:spPr>
        <p:style>
          <a:lnRef idx="1">
            <a:schemeClr val="dk1"/>
          </a:lnRef>
          <a:fillRef idx="0">
            <a:schemeClr val="dk1"/>
          </a:fillRef>
          <a:effectRef idx="0">
            <a:schemeClr val="dk1"/>
          </a:effectRef>
          <a:fontRef idx="minor">
            <a:schemeClr val="tx1"/>
          </a:fontRef>
        </p:style>
      </p:cxnSp>
      <p:graphicFrame>
        <p:nvGraphicFramePr>
          <p:cNvPr id="10" name="表格 9"/>
          <p:cNvGraphicFramePr>
            <a:graphicFrameLocks noGrp="1"/>
          </p:cNvGraphicFramePr>
          <p:nvPr/>
        </p:nvGraphicFramePr>
        <p:xfrm>
          <a:off x="176213" y="836613"/>
          <a:ext cx="8788400" cy="371475"/>
        </p:xfrm>
        <a:graphic>
          <a:graphicData uri="http://schemas.openxmlformats.org/drawingml/2006/table">
            <a:tbl>
              <a:tblPr firstRow="1" bandRow="1">
                <a:tableStyleId>{5C22544A-7EE6-4342-B048-85BDC9FD1C3A}</a:tableStyleId>
              </a:tblPr>
              <a:tblGrid>
                <a:gridCol w="4394200">
                  <a:extLst>
                    <a:ext uri="{9D8B030D-6E8A-4147-A177-3AD203B41FA5}">
                      <a16:colId xmlns:a16="http://schemas.microsoft.com/office/drawing/2014/main" val="20000"/>
                    </a:ext>
                  </a:extLst>
                </a:gridCol>
                <a:gridCol w="4394200">
                  <a:extLst>
                    <a:ext uri="{9D8B030D-6E8A-4147-A177-3AD203B41FA5}">
                      <a16:colId xmlns:a16="http://schemas.microsoft.com/office/drawing/2014/main" val="20001"/>
                    </a:ext>
                  </a:extLst>
                </a:gridCol>
              </a:tblGrid>
              <a:tr h="371475">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zh-CN" altLang="en-US" sz="1400" b="0" dirty="0">
                          <a:solidFill>
                            <a:schemeClr val="tx1"/>
                          </a:solidFill>
                          <a:latin typeface="宋体" panose="02010600030101010101" pitchFamily="2" charset="-122"/>
                          <a:ea typeface="宋体" panose="02010600030101010101" pitchFamily="2" charset="-122"/>
                        </a:rPr>
                        <a:t>过程：</a:t>
                      </a:r>
                      <a:r>
                        <a:rPr lang="en-US" altLang="zh-CN" sz="1400" b="0" dirty="0">
                          <a:solidFill>
                            <a:schemeClr val="tx1"/>
                          </a:solidFill>
                          <a:latin typeface="仿宋" pitchFamily="49" charset="-122"/>
                          <a:ea typeface="仿宋" pitchFamily="49" charset="-122"/>
                        </a:rPr>
                        <a:t>C4</a:t>
                      </a:r>
                      <a:r>
                        <a:rPr lang="zh-CN" altLang="en-US" sz="1400" b="0" dirty="0">
                          <a:solidFill>
                            <a:schemeClr val="tx1"/>
                          </a:solidFill>
                          <a:latin typeface="仿宋" pitchFamily="49" charset="-122"/>
                          <a:ea typeface="仿宋" pitchFamily="49" charset="-122"/>
                        </a:rPr>
                        <a:t>工程变更</a:t>
                      </a:r>
                    </a:p>
                  </a:txBody>
                  <a:tcPr marL="91449" marR="91449" marT="45798" marB="4579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CFFFF"/>
                    </a:solidFill>
                  </a:tcPr>
                </a:tc>
                <a:tc>
                  <a:txBody>
                    <a:bodyPr/>
                    <a:lstStyle/>
                    <a:p>
                      <a:r>
                        <a:rPr lang="zh-CN" altLang="en-US" sz="1400" b="0" dirty="0">
                          <a:solidFill>
                            <a:schemeClr val="tx1"/>
                          </a:solidFill>
                          <a:latin typeface="宋体" panose="02010600030101010101" pitchFamily="2" charset="-122"/>
                          <a:ea typeface="宋体" panose="02010600030101010101" pitchFamily="2" charset="-122"/>
                        </a:rPr>
                        <a:t>过程所有者：制造技术部部长</a:t>
                      </a:r>
                    </a:p>
                  </a:txBody>
                  <a:tcPr marL="91449" marR="91449" marT="45798" marB="4579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CFFFF"/>
                    </a:solidFill>
                  </a:tcPr>
                </a:tc>
                <a:extLst>
                  <a:ext uri="{0D108BD9-81ED-4DB2-BD59-A6C34878D82A}">
                    <a16:rowId xmlns:a16="http://schemas.microsoft.com/office/drawing/2014/main" val="10000"/>
                  </a:ext>
                </a:extLst>
              </a:tr>
            </a:tbl>
          </a:graphicData>
        </a:graphic>
      </p:graphicFrame>
      <p:graphicFrame>
        <p:nvGraphicFramePr>
          <p:cNvPr id="11" name="表格 10"/>
          <p:cNvGraphicFramePr>
            <a:graphicFrameLocks noGrp="1"/>
          </p:cNvGraphicFramePr>
          <p:nvPr/>
        </p:nvGraphicFramePr>
        <p:xfrm>
          <a:off x="179388" y="1412875"/>
          <a:ext cx="2447925" cy="1193800"/>
        </p:xfrm>
        <a:graphic>
          <a:graphicData uri="http://schemas.openxmlformats.org/drawingml/2006/table">
            <a:tbl>
              <a:tblPr firstRow="1" bandRow="1">
                <a:tableStyleId>{5C22544A-7EE6-4342-B048-85BDC9FD1C3A}</a:tableStyleId>
              </a:tblPr>
              <a:tblGrid>
                <a:gridCol w="2447925">
                  <a:extLst>
                    <a:ext uri="{9D8B030D-6E8A-4147-A177-3AD203B41FA5}">
                      <a16:colId xmlns:a16="http://schemas.microsoft.com/office/drawing/2014/main" val="20000"/>
                    </a:ext>
                  </a:extLst>
                </a:gridCol>
              </a:tblGrid>
              <a:tr h="243869">
                <a:tc>
                  <a:txBody>
                    <a:bodyPr/>
                    <a:lstStyle/>
                    <a:p>
                      <a:r>
                        <a:rPr kumimoji="1" lang="zh-CN" altLang="en-US" sz="1000" b="1" kern="1200" dirty="0">
                          <a:solidFill>
                            <a:srgbClr val="0000FF"/>
                          </a:solidFill>
                          <a:latin typeface="宋体" panose="02010600030101010101" pitchFamily="2" charset="-122"/>
                          <a:ea typeface="宋体" panose="02010600030101010101" pitchFamily="2" charset="-122"/>
                          <a:cs typeface="Tahoma" panose="020B0604030504040204" pitchFamily="34" charset="0"/>
                        </a:rPr>
                        <a:t>用什么做？（硬件和软件资源）</a:t>
                      </a:r>
                    </a:p>
                  </a:txBody>
                  <a:tcPr marL="91427" marR="91427" marT="45726" marB="4572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0"/>
                  </a:ext>
                </a:extLst>
              </a:tr>
              <a:tr h="949931">
                <a:tc>
                  <a:txBody>
                    <a:bodyPr/>
                    <a:lstStyle/>
                    <a:p>
                      <a:pPr marL="171450" indent="-171450" algn="just">
                        <a:spcAft>
                          <a:spcPts val="0"/>
                        </a:spcAft>
                        <a:buFont typeface="Wingdings" panose="05000000000000000000" pitchFamily="2" charset="2"/>
                        <a:buChar char="l"/>
                      </a:pPr>
                      <a:r>
                        <a:rPr lang="zh-CN" altLang="zh-CN" sz="1000" kern="100" dirty="0">
                          <a:effectLst/>
                          <a:latin typeface="Times New Roman" panose="02020603050405020304" pitchFamily="18" charset="0"/>
                          <a:ea typeface="宋体" panose="02010600030101010101" pitchFamily="2" charset="-122"/>
                        </a:rPr>
                        <a:t>电脑、网络系统、电话、传真</a:t>
                      </a:r>
                      <a:r>
                        <a:rPr lang="zh-CN" altLang="en-US" sz="1000" kern="100" dirty="0">
                          <a:effectLst/>
                          <a:latin typeface="Times New Roman" panose="02020603050405020304" pitchFamily="18" charset="0"/>
                          <a:ea typeface="宋体" panose="02010600030101010101" pitchFamily="2" charset="-122"/>
                        </a:rPr>
                        <a:t>、</a:t>
                      </a:r>
                      <a:r>
                        <a:rPr lang="en-US" altLang="zh-CN" sz="1000" kern="100" dirty="0">
                          <a:effectLst/>
                          <a:latin typeface="Times New Roman" panose="02020603050405020304" pitchFamily="18" charset="0"/>
                          <a:ea typeface="宋体" panose="02010600030101010101" pitchFamily="2" charset="-122"/>
                        </a:rPr>
                        <a:t>AutoCAD</a:t>
                      </a:r>
                      <a:r>
                        <a:rPr lang="zh-CN" altLang="en-US" sz="1000" kern="100" dirty="0">
                          <a:effectLst/>
                          <a:latin typeface="Times New Roman" panose="02020603050405020304" pitchFamily="18" charset="0"/>
                          <a:ea typeface="宋体" panose="02010600030101010101" pitchFamily="2" charset="-122"/>
                        </a:rPr>
                        <a:t>软件、</a:t>
                      </a:r>
                      <a:r>
                        <a:rPr lang="en-US" altLang="zh-CN" sz="1000" kern="100" dirty="0" err="1">
                          <a:effectLst/>
                          <a:latin typeface="Times New Roman" panose="02020603050405020304" pitchFamily="18" charset="0"/>
                          <a:ea typeface="宋体" panose="02010600030101010101" pitchFamily="2" charset="-122"/>
                        </a:rPr>
                        <a:t>Catia</a:t>
                      </a:r>
                      <a:r>
                        <a:rPr lang="zh-CN" altLang="en-US" sz="1000" kern="100" dirty="0">
                          <a:effectLst/>
                          <a:latin typeface="Times New Roman" panose="02020603050405020304" pitchFamily="18" charset="0"/>
                          <a:ea typeface="宋体" panose="02010600030101010101" pitchFamily="2" charset="-122"/>
                        </a:rPr>
                        <a:t>软件、</a:t>
                      </a:r>
                      <a:r>
                        <a:rPr lang="en-US" altLang="zh-CN" sz="1000" kern="100" dirty="0">
                          <a:effectLst/>
                          <a:latin typeface="Times New Roman" panose="02020603050405020304" pitchFamily="18" charset="0"/>
                          <a:ea typeface="宋体" panose="02010600030101010101" pitchFamily="2" charset="-122"/>
                        </a:rPr>
                        <a:t>UG</a:t>
                      </a:r>
                      <a:r>
                        <a:rPr lang="zh-CN" altLang="en-US" sz="1000" kern="100" dirty="0">
                          <a:effectLst/>
                          <a:latin typeface="Times New Roman" panose="02020603050405020304" pitchFamily="18" charset="0"/>
                          <a:ea typeface="宋体" panose="02010600030101010101" pitchFamily="2" charset="-122"/>
                        </a:rPr>
                        <a:t>软件、</a:t>
                      </a:r>
                      <a:r>
                        <a:rPr lang="en-US" altLang="zh-CN" sz="1000" kern="100" dirty="0" err="1">
                          <a:effectLst/>
                          <a:latin typeface="Times New Roman" panose="02020603050405020304" pitchFamily="18" charset="0"/>
                          <a:ea typeface="宋体" panose="02010600030101010101" pitchFamily="2" charset="-122"/>
                        </a:rPr>
                        <a:t>Solidworks</a:t>
                      </a:r>
                      <a:r>
                        <a:rPr lang="zh-CN" altLang="en-US" sz="1000" kern="100" dirty="0">
                          <a:effectLst/>
                          <a:latin typeface="Times New Roman" panose="02020603050405020304" pitchFamily="18" charset="0"/>
                          <a:ea typeface="宋体" panose="02010600030101010101" pitchFamily="2" charset="-122"/>
                        </a:rPr>
                        <a:t>软件、</a:t>
                      </a:r>
                      <a:r>
                        <a:rPr lang="en-US" altLang="zh-CN" sz="1000" kern="100" dirty="0" err="1">
                          <a:effectLst/>
                          <a:latin typeface="Times New Roman" panose="02020603050405020304" pitchFamily="18" charset="0"/>
                          <a:ea typeface="宋体" panose="02010600030101010101" pitchFamily="2" charset="-122"/>
                        </a:rPr>
                        <a:t>Speos</a:t>
                      </a:r>
                      <a:r>
                        <a:rPr lang="zh-CN" altLang="en-US" sz="1000" kern="100" dirty="0">
                          <a:effectLst/>
                          <a:latin typeface="Times New Roman" panose="02020603050405020304" pitchFamily="18" charset="0"/>
                          <a:ea typeface="宋体" panose="02010600030101010101" pitchFamily="2" charset="-122"/>
                        </a:rPr>
                        <a:t>软件、</a:t>
                      </a:r>
                      <a:r>
                        <a:rPr lang="en-US" altLang="zh-CN" sz="1000" kern="100" dirty="0">
                          <a:effectLst/>
                          <a:latin typeface="Times New Roman" panose="02020603050405020304" pitchFamily="18" charset="0"/>
                          <a:ea typeface="宋体" panose="02010600030101010101" pitchFamily="2" charset="-122"/>
                        </a:rPr>
                        <a:t>PLEX</a:t>
                      </a:r>
                      <a:r>
                        <a:rPr lang="zh-CN" altLang="en-US" sz="1000" kern="100" dirty="0">
                          <a:effectLst/>
                          <a:latin typeface="Times New Roman" panose="02020603050405020304" pitchFamily="18" charset="0"/>
                          <a:ea typeface="宋体" panose="02010600030101010101" pitchFamily="2" charset="-122"/>
                        </a:rPr>
                        <a:t>、样品和试生产用设备、模具以及检具等</a:t>
                      </a:r>
                      <a:endParaRPr lang="zh-CN" altLang="zh-CN" sz="1000" kern="100" dirty="0">
                        <a:effectLst/>
                        <a:latin typeface="Times New Roman" panose="02020603050405020304" pitchFamily="18" charset="0"/>
                        <a:ea typeface="宋体" panose="02010600030101010101" pitchFamily="2" charset="-122"/>
                      </a:endParaRPr>
                    </a:p>
                  </a:txBody>
                  <a:tcPr marL="91427" marR="91427" marT="45726" marB="4572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1"/>
                  </a:ext>
                </a:extLst>
              </a:tr>
            </a:tbl>
          </a:graphicData>
        </a:graphic>
      </p:graphicFrame>
      <p:graphicFrame>
        <p:nvGraphicFramePr>
          <p:cNvPr id="12" name="表格 11"/>
          <p:cNvGraphicFramePr>
            <a:graphicFrameLocks noGrp="1"/>
          </p:cNvGraphicFramePr>
          <p:nvPr/>
        </p:nvGraphicFramePr>
        <p:xfrm>
          <a:off x="6516688" y="1412875"/>
          <a:ext cx="2447925" cy="1193800"/>
        </p:xfrm>
        <a:graphic>
          <a:graphicData uri="http://schemas.openxmlformats.org/drawingml/2006/table">
            <a:tbl>
              <a:tblPr firstRow="1" bandRow="1">
                <a:tableStyleId>{5C22544A-7EE6-4342-B048-85BDC9FD1C3A}</a:tableStyleId>
              </a:tblPr>
              <a:tblGrid>
                <a:gridCol w="2447925">
                  <a:extLst>
                    <a:ext uri="{9D8B030D-6E8A-4147-A177-3AD203B41FA5}">
                      <a16:colId xmlns:a16="http://schemas.microsoft.com/office/drawing/2014/main" val="20000"/>
                    </a:ext>
                  </a:extLst>
                </a:gridCol>
              </a:tblGrid>
              <a:tr h="243869">
                <a:tc>
                  <a:txBody>
                    <a:bodyPr/>
                    <a:lstStyle/>
                    <a:p>
                      <a:r>
                        <a:rPr kumimoji="1" lang="zh-CN" altLang="en-US" sz="1000" b="1" kern="1200" dirty="0">
                          <a:solidFill>
                            <a:srgbClr val="0000FF"/>
                          </a:solidFill>
                          <a:latin typeface="宋体" panose="02010600030101010101" pitchFamily="2" charset="-122"/>
                          <a:ea typeface="宋体" panose="02010600030101010101" pitchFamily="2" charset="-122"/>
                          <a:cs typeface="Tahoma" panose="020B0604030504040204" pitchFamily="34" charset="0"/>
                        </a:rPr>
                        <a:t>谁做？（能力</a:t>
                      </a:r>
                      <a:r>
                        <a:rPr kumimoji="1" lang="en-US" altLang="zh-CN" sz="1000" b="1" kern="1200" dirty="0">
                          <a:solidFill>
                            <a:srgbClr val="0000FF"/>
                          </a:solidFill>
                          <a:latin typeface="宋体" panose="02010600030101010101" pitchFamily="2" charset="-122"/>
                          <a:ea typeface="宋体" panose="02010600030101010101" pitchFamily="2" charset="-122"/>
                          <a:cs typeface="Tahoma" panose="020B0604030504040204" pitchFamily="34" charset="0"/>
                        </a:rPr>
                        <a:t>/</a:t>
                      </a:r>
                      <a:r>
                        <a:rPr kumimoji="1" lang="zh-CN" altLang="en-US" sz="1000" b="1" kern="1200" dirty="0">
                          <a:solidFill>
                            <a:srgbClr val="0000FF"/>
                          </a:solidFill>
                          <a:latin typeface="宋体" panose="02010600030101010101" pitchFamily="2" charset="-122"/>
                          <a:ea typeface="宋体" panose="02010600030101010101" pitchFamily="2" charset="-122"/>
                          <a:cs typeface="Tahoma" panose="020B0604030504040204" pitchFamily="34" charset="0"/>
                        </a:rPr>
                        <a:t>技能</a:t>
                      </a:r>
                      <a:r>
                        <a:rPr kumimoji="1" lang="en-US" altLang="zh-CN" sz="1000" b="1" kern="1200" dirty="0">
                          <a:solidFill>
                            <a:srgbClr val="0000FF"/>
                          </a:solidFill>
                          <a:latin typeface="宋体" panose="02010600030101010101" pitchFamily="2" charset="-122"/>
                          <a:ea typeface="宋体" panose="02010600030101010101" pitchFamily="2" charset="-122"/>
                          <a:cs typeface="Tahoma" panose="020B0604030504040204" pitchFamily="34" charset="0"/>
                        </a:rPr>
                        <a:t>/</a:t>
                      </a:r>
                      <a:r>
                        <a:rPr kumimoji="1" lang="zh-CN" altLang="en-US" sz="1000" b="1" kern="1200" dirty="0">
                          <a:solidFill>
                            <a:srgbClr val="0000FF"/>
                          </a:solidFill>
                          <a:latin typeface="宋体" panose="02010600030101010101" pitchFamily="2" charset="-122"/>
                          <a:ea typeface="宋体" panose="02010600030101010101" pitchFamily="2" charset="-122"/>
                          <a:cs typeface="Tahoma" panose="020B0604030504040204" pitchFamily="34" charset="0"/>
                        </a:rPr>
                        <a:t>培训）</a:t>
                      </a:r>
                    </a:p>
                  </a:txBody>
                  <a:tcPr marL="91427" marR="91427" marT="45726" marB="4572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0"/>
                  </a:ext>
                </a:extLst>
              </a:tr>
              <a:tr h="949931">
                <a:tc>
                  <a:txBody>
                    <a:bodyPr/>
                    <a:lstStyle/>
                    <a:p>
                      <a:pPr marL="171450" indent="-171450">
                        <a:buFont typeface="Wingdings" panose="05000000000000000000" pitchFamily="2" charset="2"/>
                        <a:buChar char="l"/>
                      </a:pPr>
                      <a:r>
                        <a:rPr lang="zh-CN" altLang="en-US" sz="1000" dirty="0">
                          <a:solidFill>
                            <a:schemeClr val="tx1"/>
                          </a:solidFill>
                          <a:latin typeface="宋体" panose="02010600030101010101" pitchFamily="2" charset="-122"/>
                          <a:ea typeface="宋体" panose="02010600030101010101" pitchFamily="2" charset="-122"/>
                        </a:rPr>
                        <a:t>项目经理，销售经理，质量，制造，</a:t>
                      </a:r>
                      <a:r>
                        <a:rPr lang="en-US" altLang="zh-CN" sz="1000" dirty="0">
                          <a:solidFill>
                            <a:schemeClr val="tx1"/>
                          </a:solidFill>
                          <a:latin typeface="宋体" panose="02010600030101010101" pitchFamily="2" charset="-122"/>
                          <a:ea typeface="宋体" panose="02010600030101010101" pitchFamily="2" charset="-122"/>
                        </a:rPr>
                        <a:t>NPI</a:t>
                      </a:r>
                      <a:r>
                        <a:rPr lang="zh-CN" altLang="en-US" sz="1000" dirty="0">
                          <a:solidFill>
                            <a:schemeClr val="tx1"/>
                          </a:solidFill>
                          <a:latin typeface="宋体" panose="02010600030101010101" pitchFamily="2" charset="-122"/>
                          <a:ea typeface="宋体" panose="02010600030101010101" pitchFamily="2" charset="-122"/>
                        </a:rPr>
                        <a:t>工程，</a:t>
                      </a:r>
                      <a:r>
                        <a:rPr lang="en-US" altLang="zh-CN" sz="1000" dirty="0">
                          <a:solidFill>
                            <a:schemeClr val="tx1"/>
                          </a:solidFill>
                          <a:latin typeface="宋体" panose="02010600030101010101" pitchFamily="2" charset="-122"/>
                          <a:ea typeface="宋体" panose="02010600030101010101" pitchFamily="2" charset="-122"/>
                        </a:rPr>
                        <a:t>MPL</a:t>
                      </a:r>
                      <a:r>
                        <a:rPr lang="zh-CN" altLang="en-US" sz="1000" dirty="0">
                          <a:solidFill>
                            <a:schemeClr val="tx1"/>
                          </a:solidFill>
                          <a:latin typeface="宋体" panose="02010600030101010101" pitchFamily="2" charset="-122"/>
                          <a:ea typeface="宋体" panose="02010600030101010101" pitchFamily="2" charset="-122"/>
                        </a:rPr>
                        <a:t>，生产，体系。</a:t>
                      </a:r>
                      <a:endParaRPr lang="en-US" altLang="zh-CN" sz="1000" dirty="0">
                        <a:solidFill>
                          <a:schemeClr val="tx1"/>
                        </a:solidFill>
                        <a:latin typeface="宋体" panose="02010600030101010101" pitchFamily="2" charset="-122"/>
                        <a:ea typeface="宋体" panose="02010600030101010101" pitchFamily="2" charset="-122"/>
                      </a:endParaRPr>
                    </a:p>
                    <a:p>
                      <a:pPr marL="171450" indent="-171450">
                        <a:buFont typeface="Wingdings" panose="05000000000000000000" pitchFamily="2" charset="2"/>
                        <a:buChar char="l"/>
                      </a:pPr>
                      <a:r>
                        <a:rPr lang="zh-CN" altLang="en-US" sz="1000" dirty="0">
                          <a:solidFill>
                            <a:schemeClr val="tx1"/>
                          </a:solidFill>
                          <a:latin typeface="宋体" panose="02010600030101010101" pitchFamily="2" charset="-122"/>
                          <a:ea typeface="宋体" panose="02010600030101010101" pitchFamily="2" charset="-122"/>
                        </a:rPr>
                        <a:t>适当时，包括顾客和供应商</a:t>
                      </a:r>
                    </a:p>
                  </a:txBody>
                  <a:tcPr marL="91427" marR="91427" marT="45726" marB="4572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1"/>
                  </a:ext>
                </a:extLst>
              </a:tr>
            </a:tbl>
          </a:graphicData>
        </a:graphic>
      </p:graphicFrame>
      <p:graphicFrame>
        <p:nvGraphicFramePr>
          <p:cNvPr id="13" name="表格 12"/>
          <p:cNvGraphicFramePr>
            <a:graphicFrameLocks noGrp="1"/>
          </p:cNvGraphicFramePr>
          <p:nvPr/>
        </p:nvGraphicFramePr>
        <p:xfrm>
          <a:off x="176213" y="2708275"/>
          <a:ext cx="2449512" cy="2160588"/>
        </p:xfrm>
        <a:graphic>
          <a:graphicData uri="http://schemas.openxmlformats.org/drawingml/2006/table">
            <a:tbl>
              <a:tblPr firstRow="1" bandRow="1">
                <a:tableStyleId>{5C22544A-7EE6-4342-B048-85BDC9FD1C3A}</a:tableStyleId>
              </a:tblPr>
              <a:tblGrid>
                <a:gridCol w="2449512">
                  <a:extLst>
                    <a:ext uri="{9D8B030D-6E8A-4147-A177-3AD203B41FA5}">
                      <a16:colId xmlns:a16="http://schemas.microsoft.com/office/drawing/2014/main" val="20000"/>
                    </a:ext>
                  </a:extLst>
                </a:gridCol>
              </a:tblGrid>
              <a:tr h="257058">
                <a:tc>
                  <a:txBody>
                    <a:bodyPr/>
                    <a:lstStyle/>
                    <a:p>
                      <a:r>
                        <a:rPr kumimoji="1" lang="zh-CN" altLang="en-US" sz="1000" b="1" kern="1200" dirty="0">
                          <a:solidFill>
                            <a:srgbClr val="0000FF"/>
                          </a:solidFill>
                          <a:latin typeface="宋体" panose="02010600030101010101" pitchFamily="2" charset="-122"/>
                          <a:ea typeface="宋体" panose="02010600030101010101" pitchFamily="2" charset="-122"/>
                          <a:cs typeface="Tahoma" panose="020B0604030504040204" pitchFamily="34" charset="0"/>
                        </a:rPr>
                        <a:t>前过程及其输入</a:t>
                      </a:r>
                    </a:p>
                  </a:txBody>
                  <a:tcPr marL="91486" marR="91486" marT="45727" marB="457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0"/>
                  </a:ext>
                </a:extLst>
              </a:tr>
              <a:tr h="1903530">
                <a:tc>
                  <a:txBody>
                    <a:bodyPr/>
                    <a:lstStyle/>
                    <a:p>
                      <a:pPr marL="171450" indent="-171450" algn="just">
                        <a:spcAft>
                          <a:spcPts val="0"/>
                        </a:spcAft>
                        <a:buFont typeface="Wingdings" panose="05000000000000000000" pitchFamily="2" charset="2"/>
                        <a:buChar char="l"/>
                      </a:pPr>
                      <a:r>
                        <a:rPr lang="zh-CN" altLang="en-US" sz="1000" kern="100" dirty="0">
                          <a:solidFill>
                            <a:srgbClr val="000000"/>
                          </a:solidFill>
                          <a:effectLst/>
                          <a:latin typeface="宋体" panose="02010600030101010101" pitchFamily="2" charset="-122"/>
                          <a:ea typeface="宋体" panose="02010600030101010101" pitchFamily="2" charset="-122"/>
                          <a:cs typeface="Times New Roman" panose="02020603050405020304" pitchFamily="18" charset="0"/>
                        </a:rPr>
                        <a:t>顾客</a:t>
                      </a:r>
                      <a:r>
                        <a:rPr lang="en-US" altLang="zh-CN" sz="1000" kern="100" dirty="0">
                          <a:solidFill>
                            <a:srgbClr val="000000"/>
                          </a:solidFill>
                          <a:effectLst/>
                          <a:latin typeface="宋体" panose="02010600030101010101" pitchFamily="2" charset="-122"/>
                          <a:ea typeface="宋体" panose="02010600030101010101" pitchFamily="2" charset="-122"/>
                          <a:cs typeface="Times New Roman" panose="02020603050405020304" pitchFamily="18" charset="0"/>
                        </a:rPr>
                        <a:t>-</a:t>
                      </a:r>
                      <a:r>
                        <a:rPr lang="zh-CN" altLang="en-US" sz="1000" kern="100" dirty="0">
                          <a:solidFill>
                            <a:srgbClr val="000000"/>
                          </a:solidFill>
                          <a:effectLst/>
                          <a:latin typeface="宋体" panose="02010600030101010101" pitchFamily="2" charset="-122"/>
                          <a:ea typeface="宋体" panose="02010600030101010101" pitchFamily="2" charset="-122"/>
                          <a:cs typeface="Times New Roman" panose="02020603050405020304" pitchFamily="18" charset="0"/>
                        </a:rPr>
                        <a:t>产品和过程的变更通知</a:t>
                      </a:r>
                      <a:endParaRPr lang="en-US" altLang="zh-CN" sz="1000" kern="100" dirty="0">
                        <a:solidFill>
                          <a:srgbClr val="000000"/>
                        </a:solidFill>
                        <a:effectLst/>
                        <a:latin typeface="宋体" panose="02010600030101010101" pitchFamily="2" charset="-122"/>
                        <a:ea typeface="宋体" panose="02010600030101010101" pitchFamily="2" charset="-122"/>
                      </a:endParaRPr>
                    </a:p>
                    <a:p>
                      <a:pPr marL="171450" indent="-171450" algn="just">
                        <a:spcAft>
                          <a:spcPts val="0"/>
                        </a:spcAft>
                        <a:buFont typeface="Wingdings" panose="05000000000000000000" pitchFamily="2" charset="2"/>
                        <a:buChar char="l"/>
                      </a:pPr>
                      <a:r>
                        <a:rPr kumimoji="1" lang="zh-CN" altLang="en-US" sz="1000" kern="1200" dirty="0">
                          <a:solidFill>
                            <a:schemeClr val="dk1"/>
                          </a:solidFill>
                          <a:effectLst/>
                          <a:latin typeface="宋体" panose="02010600030101010101" pitchFamily="2" charset="-122"/>
                          <a:ea typeface="宋体" panose="02010600030101010101" pitchFamily="2" charset="-122"/>
                          <a:cs typeface="+mn-cs"/>
                        </a:rPr>
                        <a:t>供应商</a:t>
                      </a:r>
                      <a:r>
                        <a:rPr kumimoji="1" lang="en-US" altLang="zh-CN" sz="1000" kern="1200" dirty="0">
                          <a:solidFill>
                            <a:schemeClr val="dk1"/>
                          </a:solidFill>
                          <a:effectLst/>
                          <a:latin typeface="宋体" panose="02010600030101010101" pitchFamily="2" charset="-122"/>
                          <a:ea typeface="宋体" panose="02010600030101010101" pitchFamily="2" charset="-122"/>
                          <a:cs typeface="+mn-cs"/>
                        </a:rPr>
                        <a:t>-</a:t>
                      </a:r>
                      <a:r>
                        <a:rPr kumimoji="1" lang="zh-CN" altLang="en-US" sz="1000" kern="1200" dirty="0">
                          <a:solidFill>
                            <a:schemeClr val="dk1"/>
                          </a:solidFill>
                          <a:effectLst/>
                          <a:latin typeface="宋体" panose="02010600030101010101" pitchFamily="2" charset="-122"/>
                          <a:ea typeface="宋体" panose="02010600030101010101" pitchFamily="2" charset="-122"/>
                          <a:cs typeface="+mn-cs"/>
                        </a:rPr>
                        <a:t>产品和过程的变更申请</a:t>
                      </a:r>
                      <a:endParaRPr lang="en-US" altLang="zh-CN"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endParaRPr>
                    </a:p>
                    <a:p>
                      <a:pPr marL="171450" indent="-171450" algn="just">
                        <a:spcAft>
                          <a:spcPts val="0"/>
                        </a:spcAft>
                        <a:buFont typeface="Wingdings" panose="05000000000000000000" pitchFamily="2" charset="2"/>
                        <a:buChar char="l"/>
                      </a:pPr>
                      <a:r>
                        <a:rPr lang="en-US" altLang="zh-CN"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S3-</a:t>
                      </a:r>
                      <a:r>
                        <a:rPr lang="zh-CN" altLang="en-US"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供应商提供的变更后的</a:t>
                      </a:r>
                      <a:r>
                        <a:rPr lang="en-US" altLang="zh-CN"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PPAP</a:t>
                      </a:r>
                      <a:r>
                        <a:rPr lang="zh-CN" altLang="en-US"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报告以及相应的样品</a:t>
                      </a:r>
                      <a:endParaRPr lang="en-US" altLang="zh-CN"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endParaRPr>
                    </a:p>
                    <a:p>
                      <a:pPr marL="171450" indent="-171450" algn="just">
                        <a:spcAft>
                          <a:spcPts val="0"/>
                        </a:spcAft>
                        <a:buFont typeface="Wingdings" panose="05000000000000000000" pitchFamily="2" charset="2"/>
                        <a:buChar char="l"/>
                      </a:pPr>
                      <a:r>
                        <a:rPr lang="en-US" altLang="zh-CN"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M05/M06-</a:t>
                      </a:r>
                      <a:r>
                        <a:rPr lang="zh-CN" altLang="en-US"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改进导致的变更申请</a:t>
                      </a:r>
                      <a:endParaRPr lang="en-US" altLang="zh-CN"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endParaRPr>
                    </a:p>
                    <a:p>
                      <a:pPr marL="171450" indent="-171450" algn="just">
                        <a:spcAft>
                          <a:spcPts val="0"/>
                        </a:spcAft>
                        <a:buFont typeface="Wingdings" panose="05000000000000000000" pitchFamily="2" charset="2"/>
                        <a:buChar char="l"/>
                      </a:pPr>
                      <a:r>
                        <a:rPr kumimoji="1" lang="zh-CN" altLang="en-US" sz="1000" kern="1200" dirty="0">
                          <a:solidFill>
                            <a:schemeClr val="dk1"/>
                          </a:solidFill>
                          <a:effectLst/>
                          <a:latin typeface="宋体" panose="02010600030101010101" pitchFamily="2" charset="-122"/>
                          <a:ea typeface="宋体" panose="02010600030101010101" pitchFamily="2" charset="-122"/>
                          <a:cs typeface="+mn-cs"/>
                        </a:rPr>
                        <a:t>以往类似项目的经验教训（比如</a:t>
                      </a:r>
                      <a:r>
                        <a:rPr kumimoji="1" lang="en-US" altLang="zh-CN" sz="1000" kern="1200" dirty="0">
                          <a:solidFill>
                            <a:schemeClr val="dk1"/>
                          </a:solidFill>
                          <a:effectLst/>
                          <a:latin typeface="宋体" panose="02010600030101010101" pitchFamily="2" charset="-122"/>
                          <a:ea typeface="宋体" panose="02010600030101010101" pitchFamily="2" charset="-122"/>
                          <a:cs typeface="+mn-cs"/>
                        </a:rPr>
                        <a:t>PFMEA</a:t>
                      </a:r>
                      <a:r>
                        <a:rPr kumimoji="1" lang="zh-CN" altLang="en-US" sz="1000" kern="1200" dirty="0">
                          <a:solidFill>
                            <a:schemeClr val="dk1"/>
                          </a:solidFill>
                          <a:effectLst/>
                          <a:latin typeface="宋体" panose="02010600030101010101" pitchFamily="2" charset="-122"/>
                          <a:ea typeface="宋体" panose="02010600030101010101" pitchFamily="2" charset="-122"/>
                          <a:cs typeface="+mn-cs"/>
                        </a:rPr>
                        <a:t>、</a:t>
                      </a:r>
                      <a:r>
                        <a:rPr kumimoji="1" lang="en-US" altLang="zh-CN" sz="1000" kern="1200" dirty="0">
                          <a:solidFill>
                            <a:schemeClr val="dk1"/>
                          </a:solidFill>
                          <a:effectLst/>
                          <a:latin typeface="宋体" panose="02010600030101010101" pitchFamily="2" charset="-122"/>
                          <a:ea typeface="宋体" panose="02010600030101010101" pitchFamily="2" charset="-122"/>
                          <a:cs typeface="+mn-cs"/>
                        </a:rPr>
                        <a:t>Lesson Learn</a:t>
                      </a:r>
                      <a:r>
                        <a:rPr kumimoji="1" lang="zh-CN" altLang="en-US" sz="1000" kern="1200" dirty="0">
                          <a:solidFill>
                            <a:schemeClr val="dk1"/>
                          </a:solidFill>
                          <a:effectLst/>
                          <a:latin typeface="宋体" panose="02010600030101010101" pitchFamily="2" charset="-122"/>
                          <a:ea typeface="宋体" panose="02010600030101010101" pitchFamily="2" charset="-122"/>
                          <a:cs typeface="+mn-cs"/>
                        </a:rPr>
                        <a:t>）</a:t>
                      </a:r>
                      <a:r>
                        <a:rPr lang="zh-CN" altLang="en-US"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a:t>
                      </a:r>
                      <a:endParaRPr lang="en-US" altLang="zh-CN"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endParaRPr>
                    </a:p>
                    <a:p>
                      <a:pPr marL="171450" indent="-171450" algn="just">
                        <a:spcAft>
                          <a:spcPts val="0"/>
                        </a:spcAft>
                        <a:buFont typeface="Wingdings" panose="05000000000000000000" pitchFamily="2" charset="2"/>
                        <a:buChar char="l"/>
                      </a:pPr>
                      <a:r>
                        <a:rPr lang="en-US" altLang="zh-CN"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M01-</a:t>
                      </a:r>
                      <a:r>
                        <a:rPr lang="zh-CN" altLang="zh-CN"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顾客特殊要求</a:t>
                      </a:r>
                      <a:r>
                        <a:rPr lang="zh-CN" altLang="en-US"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清单；</a:t>
                      </a:r>
                      <a:endParaRPr lang="en-US" altLang="zh-CN"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endParaRPr>
                    </a:p>
                    <a:p>
                      <a:pPr marL="171450" indent="-171450" algn="just">
                        <a:spcAft>
                          <a:spcPts val="0"/>
                        </a:spcAft>
                        <a:buFont typeface="Wingdings" panose="05000000000000000000" pitchFamily="2" charset="2"/>
                        <a:buChar char="l"/>
                      </a:pPr>
                      <a:r>
                        <a:rPr lang="zh-CN" altLang="en-US"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政府</a:t>
                      </a:r>
                      <a:r>
                        <a:rPr lang="en-US" altLang="zh-CN"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a:t>
                      </a:r>
                      <a:r>
                        <a:rPr lang="zh-CN" altLang="en-US"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法律法规</a:t>
                      </a:r>
                      <a:endParaRPr lang="en-US" altLang="zh-CN" sz="1000" kern="100" dirty="0">
                        <a:solidFill>
                          <a:srgbClr val="000000"/>
                        </a:solidFill>
                        <a:effectLst/>
                        <a:latin typeface="宋体" panose="02010600030101010101" pitchFamily="2" charset="-122"/>
                        <a:ea typeface="宋体" panose="02010600030101010101" pitchFamily="2" charset="-122"/>
                      </a:endParaRPr>
                    </a:p>
                    <a:p>
                      <a:pPr marL="171450" indent="-171450" algn="just">
                        <a:spcAft>
                          <a:spcPts val="0"/>
                        </a:spcAft>
                        <a:buFont typeface="Wingdings" panose="05000000000000000000" pitchFamily="2" charset="2"/>
                        <a:buChar char="l"/>
                      </a:pPr>
                      <a:endParaRPr lang="en-US" altLang="zh-CN" sz="1000" kern="100" dirty="0">
                        <a:solidFill>
                          <a:srgbClr val="000000"/>
                        </a:solidFill>
                        <a:effectLst/>
                        <a:latin typeface="宋体" panose="02010600030101010101" pitchFamily="2" charset="-122"/>
                        <a:ea typeface="宋体" panose="02010600030101010101" pitchFamily="2" charset="-122"/>
                      </a:endParaRPr>
                    </a:p>
                  </a:txBody>
                  <a:tcPr marL="68615" marR="6861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1"/>
                  </a:ext>
                </a:extLst>
              </a:tr>
            </a:tbl>
          </a:graphicData>
        </a:graphic>
      </p:graphicFrame>
      <p:graphicFrame>
        <p:nvGraphicFramePr>
          <p:cNvPr id="14" name="表格 13"/>
          <p:cNvGraphicFramePr>
            <a:graphicFrameLocks noGrp="1"/>
          </p:cNvGraphicFramePr>
          <p:nvPr/>
        </p:nvGraphicFramePr>
        <p:xfrm>
          <a:off x="6516688" y="2708275"/>
          <a:ext cx="2447925" cy="2665413"/>
        </p:xfrm>
        <a:graphic>
          <a:graphicData uri="http://schemas.openxmlformats.org/drawingml/2006/table">
            <a:tbl>
              <a:tblPr firstRow="1" bandRow="1">
                <a:tableStyleId>{5C22544A-7EE6-4342-B048-85BDC9FD1C3A}</a:tableStyleId>
              </a:tblPr>
              <a:tblGrid>
                <a:gridCol w="2447925">
                  <a:extLst>
                    <a:ext uri="{9D8B030D-6E8A-4147-A177-3AD203B41FA5}">
                      <a16:colId xmlns:a16="http://schemas.microsoft.com/office/drawing/2014/main" val="20000"/>
                    </a:ext>
                  </a:extLst>
                </a:gridCol>
              </a:tblGrid>
              <a:tr h="279186">
                <a:tc>
                  <a:txBody>
                    <a:bodyPr/>
                    <a:lstStyle/>
                    <a:p>
                      <a:r>
                        <a:rPr kumimoji="1" lang="zh-CN" altLang="en-US" sz="1000" b="1" kern="1200" dirty="0">
                          <a:solidFill>
                            <a:srgbClr val="0000FF"/>
                          </a:solidFill>
                          <a:latin typeface="宋体" panose="02010600030101010101" pitchFamily="2" charset="-122"/>
                          <a:ea typeface="宋体" panose="02010600030101010101" pitchFamily="2" charset="-122"/>
                          <a:cs typeface="Tahoma" panose="020B0604030504040204" pitchFamily="34" charset="0"/>
                        </a:rPr>
                        <a:t>期望的结果，输出到下一个过程</a:t>
                      </a:r>
                    </a:p>
                  </a:txBody>
                  <a:tcPr marL="91427" marR="91427" marT="45739" marB="45739">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0"/>
                  </a:ext>
                </a:extLst>
              </a:tr>
              <a:tr h="2386227">
                <a:tc>
                  <a:txBody>
                    <a:bodyPr/>
                    <a:lstStyle/>
                    <a:p>
                      <a:pPr marL="171450" indent="-171450">
                        <a:buFont typeface="Wingdings" panose="05000000000000000000" pitchFamily="2" charset="2"/>
                        <a:buChar char="l"/>
                      </a:pPr>
                      <a:r>
                        <a:rPr lang="zh-CN" altLang="en-US"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按时交付的长期有能力满足顾客所有要求的变更产品的试生产报告及样品</a:t>
                      </a:r>
                      <a:endParaRPr lang="en-US" altLang="zh-CN"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endParaRPr>
                    </a:p>
                    <a:p>
                      <a:pPr marL="171450" indent="-171450">
                        <a:buFont typeface="Wingdings" panose="05000000000000000000" pitchFamily="2" charset="2"/>
                        <a:buChar char="l"/>
                      </a:pPr>
                      <a:r>
                        <a:rPr lang="zh-CN" altLang="en-US"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修订后的</a:t>
                      </a:r>
                      <a:r>
                        <a:rPr lang="en-US" altLang="zh-CN"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PPAP-S01</a:t>
                      </a:r>
                    </a:p>
                    <a:p>
                      <a:pPr marL="171450" indent="-171450">
                        <a:buFont typeface="Wingdings" panose="05000000000000000000" pitchFamily="2" charset="2"/>
                        <a:buChar char="l"/>
                      </a:pPr>
                      <a:r>
                        <a:rPr lang="zh-CN" altLang="en-US"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变更后得到更改的有关工艺文件，适当时包括：过程流程图、</a:t>
                      </a:r>
                      <a:r>
                        <a:rPr lang="en-US" altLang="zh-CN"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PFMEA</a:t>
                      </a:r>
                      <a:r>
                        <a:rPr lang="zh-CN" altLang="en-US"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a:t>
                      </a:r>
                      <a:r>
                        <a:rPr lang="en-US" altLang="zh-CN"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CP</a:t>
                      </a:r>
                      <a:r>
                        <a:rPr lang="zh-CN" altLang="en-US"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a:t>
                      </a:r>
                      <a:r>
                        <a:rPr lang="en-US" altLang="zh-CN"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WI</a:t>
                      </a:r>
                      <a:r>
                        <a:rPr lang="zh-CN" altLang="en-US"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a:t>
                      </a:r>
                      <a:r>
                        <a:rPr lang="zh-CN" altLang="zh-CN" sz="1000" dirty="0">
                          <a:effectLst/>
                          <a:latin typeface="+mn-lt"/>
                          <a:ea typeface="+mn-ea"/>
                          <a:cs typeface="+mn-cs"/>
                        </a:rPr>
                        <a:t>产品制造与控制装置清单</a:t>
                      </a:r>
                      <a:r>
                        <a:rPr lang="zh-CN" altLang="en-US"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、包装规格书</a:t>
                      </a:r>
                      <a:r>
                        <a:rPr lang="en-US" altLang="zh-CN"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-S01</a:t>
                      </a:r>
                      <a:r>
                        <a:rPr lang="zh-CN" altLang="en-US"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a:t>
                      </a:r>
                      <a:r>
                        <a:rPr lang="en-US" altLang="zh-CN"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C05</a:t>
                      </a:r>
                    </a:p>
                    <a:p>
                      <a:pPr marL="171450" indent="-171450">
                        <a:buFont typeface="Wingdings" panose="05000000000000000000" pitchFamily="2" charset="2"/>
                        <a:buChar char="l"/>
                      </a:pPr>
                      <a:r>
                        <a:rPr lang="zh-CN" altLang="en-US"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变更申请表、顾客要求工程变更确认</a:t>
                      </a:r>
                      <a:r>
                        <a:rPr lang="zh-CN" altLang="zh-CN"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表</a:t>
                      </a:r>
                      <a:r>
                        <a:rPr lang="zh-CN" altLang="en-US"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、工程变更申请及试验结果报告书、</a:t>
                      </a:r>
                      <a:r>
                        <a:rPr lang="en-US" altLang="zh-CN" sz="1000" dirty="0">
                          <a:solidFill>
                            <a:schemeClr val="tx1"/>
                          </a:solidFill>
                          <a:latin typeface="宋体" panose="02010600030101010101" pitchFamily="2" charset="-122"/>
                          <a:ea typeface="宋体" panose="02010600030101010101" pitchFamily="2" charset="-122"/>
                        </a:rPr>
                        <a:t>ECN List</a:t>
                      </a:r>
                    </a:p>
                  </a:txBody>
                  <a:tcPr marL="91427" marR="91427" marT="45739" marB="45739">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1"/>
                  </a:ext>
                </a:extLst>
              </a:tr>
            </a:tbl>
          </a:graphicData>
        </a:graphic>
      </p:graphicFrame>
      <p:graphicFrame>
        <p:nvGraphicFramePr>
          <p:cNvPr id="15" name="表格 14"/>
          <p:cNvGraphicFramePr>
            <a:graphicFrameLocks noGrp="1"/>
          </p:cNvGraphicFramePr>
          <p:nvPr/>
        </p:nvGraphicFramePr>
        <p:xfrm>
          <a:off x="179388" y="4941888"/>
          <a:ext cx="2447925" cy="1655762"/>
        </p:xfrm>
        <a:graphic>
          <a:graphicData uri="http://schemas.openxmlformats.org/drawingml/2006/table">
            <a:tbl>
              <a:tblPr firstRow="1" bandRow="1">
                <a:tableStyleId>{5C22544A-7EE6-4342-B048-85BDC9FD1C3A}</a:tableStyleId>
              </a:tblPr>
              <a:tblGrid>
                <a:gridCol w="2447925">
                  <a:extLst>
                    <a:ext uri="{9D8B030D-6E8A-4147-A177-3AD203B41FA5}">
                      <a16:colId xmlns:a16="http://schemas.microsoft.com/office/drawing/2014/main" val="20000"/>
                    </a:ext>
                  </a:extLst>
                </a:gridCol>
              </a:tblGrid>
              <a:tr h="267354">
                <a:tc>
                  <a:txBody>
                    <a:bodyPr/>
                    <a:lstStyle/>
                    <a:p>
                      <a:r>
                        <a:rPr kumimoji="1" lang="zh-CN" altLang="en-US" sz="1000" b="1" kern="1200" dirty="0">
                          <a:solidFill>
                            <a:srgbClr val="0000FF"/>
                          </a:solidFill>
                          <a:latin typeface="宋体" panose="02010600030101010101" pitchFamily="2" charset="-122"/>
                          <a:ea typeface="宋体" panose="02010600030101010101" pitchFamily="2" charset="-122"/>
                          <a:cs typeface="Tahoma" panose="020B0604030504040204" pitchFamily="34" charset="0"/>
                        </a:rPr>
                        <a:t>如何做？（程序、方法、标准、法规）</a:t>
                      </a:r>
                    </a:p>
                  </a:txBody>
                  <a:tcPr marL="91427" marR="91427" marT="45708" marB="4570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0"/>
                  </a:ext>
                </a:extLst>
              </a:tr>
              <a:tr h="1388408">
                <a:tc>
                  <a:txBody>
                    <a:bodyPr/>
                    <a:lstStyle/>
                    <a:p>
                      <a:pPr marL="171450" indent="-171450">
                        <a:buFont typeface="Wingdings" panose="05000000000000000000" pitchFamily="2" charset="2"/>
                        <a:buChar char="l"/>
                      </a:pPr>
                      <a:r>
                        <a:rPr lang="zh-CN" altLang="en-US" sz="1000" b="0" dirty="0">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工程变更管理程序</a:t>
                      </a:r>
                      <a:endParaRPr lang="en-US" altLang="zh-CN" sz="1000" b="0" dirty="0">
                        <a:solidFill>
                          <a:schemeClr val="tx1"/>
                        </a:solidFill>
                        <a:latin typeface="宋体" panose="02010600030101010101" pitchFamily="2" charset="-122"/>
                        <a:ea typeface="宋体" panose="02010600030101010101" pitchFamily="2" charset="-122"/>
                      </a:endParaRPr>
                    </a:p>
                    <a:p>
                      <a:pPr marL="171450" indent="-171450">
                        <a:buFont typeface="Wingdings" panose="05000000000000000000" pitchFamily="2" charset="2"/>
                        <a:buChar char="l"/>
                      </a:pPr>
                      <a:r>
                        <a:rPr lang="en-US" altLang="zh-CN" sz="1000" b="0" dirty="0">
                          <a:solidFill>
                            <a:schemeClr val="tx1"/>
                          </a:solidFill>
                          <a:latin typeface="宋体" panose="02010600030101010101" pitchFamily="2" charset="-122"/>
                          <a:ea typeface="宋体" panose="02010600030101010101" pitchFamily="2" charset="-122"/>
                        </a:rPr>
                        <a:t>APQP\FMEA\SPC\MSA\PPAP</a:t>
                      </a:r>
                      <a:r>
                        <a:rPr lang="zh-CN" altLang="en-US" sz="1000" b="0" dirty="0">
                          <a:solidFill>
                            <a:schemeClr val="tx1"/>
                          </a:solidFill>
                          <a:latin typeface="宋体" panose="02010600030101010101" pitchFamily="2" charset="-122"/>
                          <a:ea typeface="宋体" panose="02010600030101010101" pitchFamily="2" charset="-122"/>
                        </a:rPr>
                        <a:t>参考手册、</a:t>
                      </a:r>
                      <a:r>
                        <a:rPr lang="en-US" altLang="zh-CN" sz="1000" b="0" dirty="0">
                          <a:solidFill>
                            <a:schemeClr val="tx1"/>
                          </a:solidFill>
                          <a:latin typeface="宋体" panose="02010600030101010101" pitchFamily="2" charset="-122"/>
                          <a:ea typeface="宋体" panose="02010600030101010101" pitchFamily="2" charset="-122"/>
                        </a:rPr>
                        <a:t>VDA6.3</a:t>
                      </a:r>
                      <a:r>
                        <a:rPr lang="zh-CN" altLang="en-US" sz="1000" b="0" dirty="0">
                          <a:solidFill>
                            <a:schemeClr val="tx1"/>
                          </a:solidFill>
                          <a:latin typeface="宋体" panose="02010600030101010101" pitchFamily="2" charset="-122"/>
                          <a:ea typeface="宋体" panose="02010600030101010101" pitchFamily="2" charset="-122"/>
                        </a:rPr>
                        <a:t>参考手册。</a:t>
                      </a:r>
                    </a:p>
                  </a:txBody>
                  <a:tcPr marL="91427" marR="91427" marT="45708" marB="4570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1"/>
                  </a:ext>
                </a:extLst>
              </a:tr>
            </a:tbl>
          </a:graphicData>
        </a:graphic>
      </p:graphicFrame>
      <p:graphicFrame>
        <p:nvGraphicFramePr>
          <p:cNvPr id="16" name="表格 15"/>
          <p:cNvGraphicFramePr>
            <a:graphicFrameLocks noGrp="1"/>
          </p:cNvGraphicFramePr>
          <p:nvPr/>
        </p:nvGraphicFramePr>
        <p:xfrm>
          <a:off x="6523038" y="5445125"/>
          <a:ext cx="2449512" cy="1152525"/>
        </p:xfrm>
        <a:graphic>
          <a:graphicData uri="http://schemas.openxmlformats.org/drawingml/2006/table">
            <a:tbl>
              <a:tblPr firstRow="1" bandRow="1">
                <a:tableStyleId>{5C22544A-7EE6-4342-B048-85BDC9FD1C3A}</a:tableStyleId>
              </a:tblPr>
              <a:tblGrid>
                <a:gridCol w="2449512">
                  <a:extLst>
                    <a:ext uri="{9D8B030D-6E8A-4147-A177-3AD203B41FA5}">
                      <a16:colId xmlns:a16="http://schemas.microsoft.com/office/drawing/2014/main" val="20000"/>
                    </a:ext>
                  </a:extLst>
                </a:gridCol>
              </a:tblGrid>
              <a:tr h="284213">
                <a:tc>
                  <a:txBody>
                    <a:bodyPr/>
                    <a:lstStyle/>
                    <a:p>
                      <a:pPr eaLnBrk="1" hangingPunct="1">
                        <a:spcBef>
                          <a:spcPct val="0"/>
                        </a:spcBef>
                        <a:buClrTx/>
                        <a:buSzTx/>
                        <a:buFontTx/>
                        <a:buNone/>
                      </a:pPr>
                      <a:r>
                        <a:rPr lang="zh-CN" altLang="en-US" sz="1000" b="1" dirty="0">
                          <a:solidFill>
                            <a:srgbClr val="0000FF"/>
                          </a:solidFill>
                          <a:latin typeface="宋体" panose="02010600030101010101" pitchFamily="2" charset="-122"/>
                          <a:ea typeface="宋体" panose="02010600030101010101" pitchFamily="2" charset="-122"/>
                          <a:cs typeface="Tahoma" panose="020B0604030504040204" pitchFamily="34" charset="0"/>
                        </a:rPr>
                        <a:t>如何测量？（绩效指标）</a:t>
                      </a:r>
                      <a:endParaRPr lang="en-US" altLang="zh-CN" sz="1000" b="1" dirty="0">
                        <a:solidFill>
                          <a:srgbClr val="0000FF"/>
                        </a:solidFill>
                        <a:latin typeface="宋体" panose="02010600030101010101" pitchFamily="2" charset="-122"/>
                        <a:ea typeface="宋体" panose="02010600030101010101" pitchFamily="2" charset="-122"/>
                        <a:cs typeface="Tahoma" panose="020B0604030504040204" pitchFamily="34" charset="0"/>
                      </a:endParaRPr>
                    </a:p>
                  </a:txBody>
                  <a:tcPr marL="91486" marR="91486" marT="45736" marB="4573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0"/>
                  </a:ext>
                </a:extLst>
              </a:tr>
              <a:tr h="868312">
                <a:tc>
                  <a:txBody>
                    <a:bodyPr/>
                    <a:lstStyle/>
                    <a:p>
                      <a:pPr algn="just">
                        <a:spcAft>
                          <a:spcPts val="0"/>
                        </a:spcAft>
                      </a:pPr>
                      <a:r>
                        <a:rPr lang="en-US" altLang="zh-CN" sz="1000" kern="0" dirty="0">
                          <a:solidFill>
                            <a:srgbClr val="000000"/>
                          </a:solidFill>
                          <a:effectLst/>
                          <a:latin typeface="Times New Roman" panose="02020603050405020304" pitchFamily="18" charset="0"/>
                          <a:ea typeface="宋体" panose="02010600030101010101" pitchFamily="2" charset="-122"/>
                        </a:rPr>
                        <a:t>ECN</a:t>
                      </a:r>
                      <a:r>
                        <a:rPr lang="zh-CN" altLang="en-US" sz="1000" kern="0" dirty="0">
                          <a:solidFill>
                            <a:srgbClr val="000000"/>
                          </a:solidFill>
                          <a:effectLst/>
                          <a:latin typeface="Times New Roman" panose="02020603050405020304" pitchFamily="18" charset="0"/>
                          <a:ea typeface="宋体" panose="02010600030101010101" pitchFamily="2" charset="-122"/>
                        </a:rPr>
                        <a:t>的</a:t>
                      </a:r>
                      <a:r>
                        <a:rPr lang="en-US" altLang="zh-CN" sz="1000" kern="0" dirty="0">
                          <a:solidFill>
                            <a:srgbClr val="000000"/>
                          </a:solidFill>
                          <a:effectLst/>
                          <a:latin typeface="Times New Roman" panose="02020603050405020304" pitchFamily="18" charset="0"/>
                          <a:ea typeface="宋体" panose="02010600030101010101" pitchFamily="2" charset="-122"/>
                        </a:rPr>
                        <a:t>PPAP</a:t>
                      </a:r>
                      <a:r>
                        <a:rPr lang="zh-CN" altLang="en-US" sz="1000" kern="0" dirty="0">
                          <a:solidFill>
                            <a:srgbClr val="000000"/>
                          </a:solidFill>
                          <a:effectLst/>
                          <a:latin typeface="Times New Roman" panose="02020603050405020304" pitchFamily="18" charset="0"/>
                          <a:ea typeface="宋体" panose="02010600030101010101" pitchFamily="2" charset="-122"/>
                        </a:rPr>
                        <a:t>准时通过率</a:t>
                      </a:r>
                      <a:endParaRPr lang="zh-CN" altLang="zh-CN" sz="1000" kern="100" dirty="0">
                        <a:effectLst/>
                        <a:latin typeface="Times New Roman" panose="02020603050405020304" pitchFamily="18" charset="0"/>
                        <a:ea typeface="宋体" panose="02010600030101010101" pitchFamily="2" charset="-122"/>
                      </a:endParaRPr>
                    </a:p>
                  </a:txBody>
                  <a:tcPr marL="91486" marR="91486" marT="45736" marB="4573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1"/>
                  </a:ext>
                </a:extLst>
              </a:tr>
            </a:tbl>
          </a:graphicData>
        </a:graphic>
      </p:graphicFrame>
      <p:graphicFrame>
        <p:nvGraphicFramePr>
          <p:cNvPr id="17" name="表格 16"/>
          <p:cNvGraphicFramePr>
            <a:graphicFrameLocks noGrp="1"/>
          </p:cNvGraphicFramePr>
          <p:nvPr/>
        </p:nvGraphicFramePr>
        <p:xfrm>
          <a:off x="3167063" y="1412875"/>
          <a:ext cx="2919412" cy="2408238"/>
        </p:xfrm>
        <a:graphic>
          <a:graphicData uri="http://schemas.openxmlformats.org/drawingml/2006/table">
            <a:tbl>
              <a:tblPr firstRow="1" bandRow="1">
                <a:tableStyleId>{5C22544A-7EE6-4342-B048-85BDC9FD1C3A}</a:tableStyleId>
              </a:tblPr>
              <a:tblGrid>
                <a:gridCol w="2919412">
                  <a:extLst>
                    <a:ext uri="{9D8B030D-6E8A-4147-A177-3AD203B41FA5}">
                      <a16:colId xmlns:a16="http://schemas.microsoft.com/office/drawing/2014/main" val="20000"/>
                    </a:ext>
                  </a:extLst>
                </a:gridCol>
              </a:tblGrid>
              <a:tr h="243891">
                <a:tc>
                  <a:txBody>
                    <a:bodyPr/>
                    <a:lstStyle/>
                    <a:p>
                      <a:pPr algn="l"/>
                      <a:r>
                        <a:rPr kumimoji="1" lang="zh-CN" altLang="en-US" sz="1000" b="1" kern="1200" dirty="0">
                          <a:solidFill>
                            <a:srgbClr val="0000FF"/>
                          </a:solidFill>
                          <a:latin typeface="宋体" panose="02010600030101010101" pitchFamily="2" charset="-122"/>
                          <a:ea typeface="宋体" panose="02010600030101010101" pitchFamily="2" charset="-122"/>
                          <a:cs typeface="Tahoma" panose="020B0604030504040204" pitchFamily="34" charset="0"/>
                        </a:rPr>
                        <a:t>过程的风险</a:t>
                      </a:r>
                    </a:p>
                  </a:txBody>
                  <a:tcPr marL="91457" marR="91457" marT="45730" marB="4573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0"/>
                  </a:ext>
                </a:extLst>
              </a:tr>
              <a:tr h="2164347">
                <a:tc>
                  <a:txBody>
                    <a:bodyPr/>
                    <a:lstStyle/>
                    <a:p>
                      <a:pPr marL="171450" indent="-171450">
                        <a:buFont typeface="Wingdings" panose="05000000000000000000" pitchFamily="2" charset="2"/>
                        <a:buChar char="l"/>
                      </a:pPr>
                      <a:r>
                        <a:rPr kumimoji="1" lang="zh-CN" altLang="en-US" sz="1000" kern="1200" dirty="0">
                          <a:solidFill>
                            <a:schemeClr val="tx1"/>
                          </a:solidFill>
                          <a:latin typeface="宋体" panose="02010600030101010101" pitchFamily="2" charset="-122"/>
                          <a:ea typeface="宋体" panose="02010600030101010101" pitchFamily="2" charset="-122"/>
                          <a:cs typeface="+mn-cs"/>
                        </a:rPr>
                        <a:t>对变更的影响评审不充分（比如对成本、环境、效率、质量、法律法规、库存品等），导致项目在验证过程中出问题，且会导致延期</a:t>
                      </a:r>
                      <a:endParaRPr kumimoji="1" lang="en-US" altLang="zh-CN" sz="1000" kern="1200" dirty="0">
                        <a:solidFill>
                          <a:schemeClr val="tx1"/>
                        </a:solidFill>
                        <a:latin typeface="宋体" panose="02010600030101010101" pitchFamily="2" charset="-122"/>
                        <a:ea typeface="宋体" panose="02010600030101010101" pitchFamily="2" charset="-122"/>
                        <a:cs typeface="+mn-cs"/>
                      </a:endParaRPr>
                    </a:p>
                    <a:p>
                      <a:pPr marL="171450" indent="-171450">
                        <a:buFont typeface="Wingdings" panose="05000000000000000000" pitchFamily="2" charset="2"/>
                        <a:buChar char="l"/>
                      </a:pPr>
                      <a:r>
                        <a:rPr kumimoji="1" lang="zh-CN" altLang="en-US" sz="1000" kern="1200" dirty="0">
                          <a:solidFill>
                            <a:schemeClr val="tx1"/>
                          </a:solidFill>
                          <a:latin typeface="宋体" panose="02010600030101010101" pitchFamily="2" charset="-122"/>
                          <a:ea typeface="宋体" panose="02010600030101010101" pitchFamily="2" charset="-122"/>
                          <a:cs typeface="+mn-cs"/>
                        </a:rPr>
                        <a:t>变更</a:t>
                      </a:r>
                      <a:r>
                        <a:rPr lang="zh-CN" altLang="en-US" sz="1000" dirty="0">
                          <a:solidFill>
                            <a:schemeClr val="tx1"/>
                          </a:solidFill>
                          <a:latin typeface="宋体" panose="02010600030101010101" pitchFamily="2" charset="-122"/>
                          <a:ea typeface="宋体" panose="02010600030101010101" pitchFamily="2" charset="-122"/>
                        </a:rPr>
                        <a:t>管理人员不熟悉</a:t>
                      </a:r>
                      <a:r>
                        <a:rPr lang="en-US" altLang="zh-CN" sz="1000" dirty="0">
                          <a:solidFill>
                            <a:schemeClr val="tx1"/>
                          </a:solidFill>
                          <a:latin typeface="宋体" panose="02010600030101010101" pitchFamily="2" charset="-122"/>
                          <a:ea typeface="宋体" panose="02010600030101010101" pitchFamily="2" charset="-122"/>
                        </a:rPr>
                        <a:t>APQP</a:t>
                      </a:r>
                      <a:r>
                        <a:rPr lang="zh-CN" altLang="en-US" sz="1000" dirty="0">
                          <a:solidFill>
                            <a:schemeClr val="tx1"/>
                          </a:solidFill>
                          <a:latin typeface="宋体" panose="02010600030101010101" pitchFamily="2" charset="-122"/>
                          <a:ea typeface="宋体" panose="02010600030101010101" pitchFamily="2" charset="-122"/>
                        </a:rPr>
                        <a:t>等核心工具</a:t>
                      </a:r>
                      <a:endParaRPr lang="en-US" altLang="zh-CN" sz="1000" dirty="0">
                        <a:solidFill>
                          <a:schemeClr val="tx1"/>
                        </a:solidFill>
                        <a:latin typeface="宋体" panose="02010600030101010101" pitchFamily="2" charset="-122"/>
                        <a:ea typeface="宋体" panose="02010600030101010101" pitchFamily="2" charset="-122"/>
                      </a:endParaRPr>
                    </a:p>
                    <a:p>
                      <a:pPr marL="171450" indent="-171450">
                        <a:buFont typeface="Wingdings" panose="05000000000000000000" pitchFamily="2" charset="2"/>
                        <a:buChar char="l"/>
                      </a:pPr>
                      <a:r>
                        <a:rPr lang="zh-CN" altLang="en-US" sz="1000" dirty="0">
                          <a:solidFill>
                            <a:schemeClr val="tx1"/>
                          </a:solidFill>
                          <a:latin typeface="宋体" panose="02010600030101010101" pitchFamily="2" charset="-122"/>
                          <a:ea typeface="宋体" panose="02010600030101010101" pitchFamily="2" charset="-122"/>
                        </a:rPr>
                        <a:t>变更没有进行验证就立即实施，导致批量生成后过程能力下降</a:t>
                      </a:r>
                      <a:endParaRPr lang="en-US" altLang="zh-CN" sz="1000" dirty="0">
                        <a:solidFill>
                          <a:schemeClr val="tx1"/>
                        </a:solidFill>
                        <a:latin typeface="宋体" panose="02010600030101010101" pitchFamily="2" charset="-122"/>
                        <a:ea typeface="宋体" panose="02010600030101010101" pitchFamily="2" charset="-122"/>
                      </a:endParaRPr>
                    </a:p>
                    <a:p>
                      <a:pPr marL="171450" indent="-171450">
                        <a:buFont typeface="Wingdings" panose="05000000000000000000" pitchFamily="2" charset="2"/>
                        <a:buChar char="l"/>
                      </a:pPr>
                      <a:r>
                        <a:rPr lang="zh-CN" altLang="en-US" sz="1000" dirty="0">
                          <a:solidFill>
                            <a:schemeClr val="tx1"/>
                          </a:solidFill>
                          <a:latin typeface="宋体" panose="02010600030101010101" pitchFamily="2" charset="-122"/>
                          <a:ea typeface="宋体" panose="02010600030101010101" pitchFamily="2" charset="-122"/>
                        </a:rPr>
                        <a:t>变更后，相关的工艺文件及</a:t>
                      </a:r>
                      <a:r>
                        <a:rPr lang="en-US" altLang="zh-CN" sz="1000" dirty="0">
                          <a:solidFill>
                            <a:schemeClr val="tx1"/>
                          </a:solidFill>
                          <a:latin typeface="宋体" panose="02010600030101010101" pitchFamily="2" charset="-122"/>
                          <a:ea typeface="宋体" panose="02010600030101010101" pitchFamily="2" charset="-122"/>
                        </a:rPr>
                        <a:t>PPAP</a:t>
                      </a:r>
                      <a:r>
                        <a:rPr lang="zh-CN" altLang="en-US" sz="1000" dirty="0">
                          <a:solidFill>
                            <a:schemeClr val="tx1"/>
                          </a:solidFill>
                          <a:latin typeface="宋体" panose="02010600030101010101" pitchFamily="2" charset="-122"/>
                          <a:ea typeface="宋体" panose="02010600030101010101" pitchFamily="2" charset="-122"/>
                        </a:rPr>
                        <a:t>没有更新</a:t>
                      </a:r>
                    </a:p>
                  </a:txBody>
                  <a:tcPr marL="91457" marR="91457" marT="45730" marB="4573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1"/>
                  </a:ext>
                </a:extLst>
              </a:tr>
            </a:tbl>
          </a:graphicData>
        </a:graphic>
      </p:graphicFrame>
      <p:graphicFrame>
        <p:nvGraphicFramePr>
          <p:cNvPr id="18" name="表格 17"/>
          <p:cNvGraphicFramePr>
            <a:graphicFrameLocks noGrp="1"/>
          </p:cNvGraphicFramePr>
          <p:nvPr/>
        </p:nvGraphicFramePr>
        <p:xfrm>
          <a:off x="3170238" y="3933825"/>
          <a:ext cx="2919412" cy="2663825"/>
        </p:xfrm>
        <a:graphic>
          <a:graphicData uri="http://schemas.openxmlformats.org/drawingml/2006/table">
            <a:tbl>
              <a:tblPr firstRow="1" bandRow="1">
                <a:tableStyleId>{5C22544A-7EE6-4342-B048-85BDC9FD1C3A}</a:tableStyleId>
              </a:tblPr>
              <a:tblGrid>
                <a:gridCol w="2919412">
                  <a:extLst>
                    <a:ext uri="{9D8B030D-6E8A-4147-A177-3AD203B41FA5}">
                      <a16:colId xmlns:a16="http://schemas.microsoft.com/office/drawing/2014/main" val="20000"/>
                    </a:ext>
                  </a:extLst>
                </a:gridCol>
              </a:tblGrid>
              <a:tr h="276915">
                <a:tc>
                  <a:txBody>
                    <a:bodyPr/>
                    <a:lstStyle/>
                    <a:p>
                      <a:r>
                        <a:rPr kumimoji="1" lang="zh-CN" altLang="en-US" sz="1000" b="1" kern="1200" dirty="0">
                          <a:solidFill>
                            <a:srgbClr val="0000FF"/>
                          </a:solidFill>
                          <a:latin typeface="宋体" panose="02010600030101010101" pitchFamily="2" charset="-122"/>
                          <a:ea typeface="宋体" panose="02010600030101010101" pitchFamily="2" charset="-122"/>
                          <a:cs typeface="Tahoma" panose="020B0604030504040204" pitchFamily="34" charset="0"/>
                        </a:rPr>
                        <a:t>过程的关键活动</a:t>
                      </a:r>
                    </a:p>
                  </a:txBody>
                  <a:tcPr marL="91457" marR="91457" marT="45712" marB="4571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CFFFF"/>
                    </a:solidFill>
                  </a:tcPr>
                </a:tc>
                <a:extLst>
                  <a:ext uri="{0D108BD9-81ED-4DB2-BD59-A6C34878D82A}">
                    <a16:rowId xmlns:a16="http://schemas.microsoft.com/office/drawing/2014/main" val="10000"/>
                  </a:ext>
                </a:extLst>
              </a:tr>
              <a:tr h="2386910">
                <a:tc>
                  <a:txBody>
                    <a:bodyPr/>
                    <a:lstStyle/>
                    <a:p>
                      <a:pPr marL="171450" indent="-171450" algn="l">
                        <a:buFont typeface="Wingdings" panose="05000000000000000000" pitchFamily="2" charset="2"/>
                        <a:buChar char="l"/>
                      </a:pPr>
                      <a:r>
                        <a:rPr lang="zh-CN" altLang="en-US" sz="1000" dirty="0">
                          <a:solidFill>
                            <a:schemeClr val="tx1"/>
                          </a:solidFill>
                          <a:latin typeface="宋体" panose="02010600030101010101" pitchFamily="2" charset="-122"/>
                          <a:ea typeface="宋体" panose="02010600030101010101" pitchFamily="2" charset="-122"/>
                        </a:rPr>
                        <a:t>工程变更需求的识别</a:t>
                      </a:r>
                      <a:endParaRPr lang="en-US" altLang="zh-CN" sz="1000" dirty="0">
                        <a:solidFill>
                          <a:schemeClr val="tx1"/>
                        </a:solidFill>
                        <a:latin typeface="宋体" panose="02010600030101010101" pitchFamily="2" charset="-122"/>
                        <a:ea typeface="宋体" panose="02010600030101010101" pitchFamily="2" charset="-122"/>
                      </a:endParaRPr>
                    </a:p>
                    <a:p>
                      <a:pPr marL="171450" indent="-171450" algn="l">
                        <a:buFont typeface="Wingdings" panose="05000000000000000000" pitchFamily="2" charset="2"/>
                        <a:buChar char="l"/>
                      </a:pPr>
                      <a:r>
                        <a:rPr lang="zh-CN" altLang="en-US" sz="1000" dirty="0">
                          <a:solidFill>
                            <a:schemeClr val="tx1"/>
                          </a:solidFill>
                          <a:latin typeface="宋体" panose="02010600030101010101" pitchFamily="2" charset="-122"/>
                          <a:ea typeface="宋体" panose="02010600030101010101" pitchFamily="2" charset="-122"/>
                        </a:rPr>
                        <a:t>评审来自顾客、内部、供应商提出的变更的影响</a:t>
                      </a:r>
                      <a:endParaRPr lang="en-US" altLang="zh-CN" sz="1000" dirty="0">
                        <a:solidFill>
                          <a:schemeClr val="tx1"/>
                        </a:solidFill>
                        <a:latin typeface="宋体" panose="02010600030101010101" pitchFamily="2" charset="-122"/>
                        <a:ea typeface="宋体" panose="02010600030101010101" pitchFamily="2" charset="-122"/>
                      </a:endParaRPr>
                    </a:p>
                    <a:p>
                      <a:pPr marL="171450" indent="-171450" algn="l">
                        <a:buFont typeface="Wingdings" panose="05000000000000000000" pitchFamily="2" charset="2"/>
                        <a:buChar char="l"/>
                      </a:pPr>
                      <a:r>
                        <a:rPr lang="zh-CN" altLang="en-US" sz="1000" dirty="0">
                          <a:solidFill>
                            <a:schemeClr val="tx1"/>
                          </a:solidFill>
                          <a:latin typeface="宋体" panose="02010600030101010101" pitchFamily="2" charset="-122"/>
                          <a:ea typeface="宋体" panose="02010600030101010101" pitchFamily="2" charset="-122"/>
                        </a:rPr>
                        <a:t>制定变更的工作内容</a:t>
                      </a:r>
                      <a:endParaRPr lang="en-US" altLang="zh-CN" sz="1000" dirty="0">
                        <a:solidFill>
                          <a:schemeClr val="tx1"/>
                        </a:solidFill>
                        <a:latin typeface="宋体" panose="02010600030101010101" pitchFamily="2" charset="-122"/>
                        <a:ea typeface="宋体" panose="02010600030101010101" pitchFamily="2" charset="-122"/>
                      </a:endParaRPr>
                    </a:p>
                    <a:p>
                      <a:pPr marL="171450" indent="-171450" algn="l">
                        <a:buFont typeface="Wingdings" panose="05000000000000000000" pitchFamily="2" charset="2"/>
                        <a:buChar char="l"/>
                      </a:pPr>
                      <a:r>
                        <a:rPr lang="zh-CN" altLang="en-US" sz="1000" dirty="0">
                          <a:solidFill>
                            <a:schemeClr val="tx1"/>
                          </a:solidFill>
                          <a:latin typeface="宋体" panose="02010600030101010101" pitchFamily="2" charset="-122"/>
                          <a:ea typeface="宋体" panose="02010600030101010101" pitchFamily="2" charset="-122"/>
                        </a:rPr>
                        <a:t>实施变更的工作计划</a:t>
                      </a:r>
                      <a:endParaRPr lang="en-US" altLang="zh-CN" sz="1000" dirty="0">
                        <a:solidFill>
                          <a:schemeClr val="tx1"/>
                        </a:solidFill>
                        <a:latin typeface="宋体" panose="02010600030101010101" pitchFamily="2" charset="-122"/>
                        <a:ea typeface="宋体" panose="02010600030101010101" pitchFamily="2" charset="-122"/>
                      </a:endParaRPr>
                    </a:p>
                    <a:p>
                      <a:pPr marL="171450" indent="-171450" algn="l">
                        <a:buFont typeface="Wingdings" panose="05000000000000000000" pitchFamily="2" charset="2"/>
                        <a:buChar char="l"/>
                      </a:pPr>
                      <a:r>
                        <a:rPr lang="zh-CN" altLang="en-US" sz="1000" dirty="0">
                          <a:solidFill>
                            <a:schemeClr val="tx1"/>
                          </a:solidFill>
                          <a:latin typeface="宋体" panose="02010600030101010101" pitchFamily="2" charset="-122"/>
                          <a:ea typeface="宋体" panose="02010600030101010101" pitchFamily="2" charset="-122"/>
                        </a:rPr>
                        <a:t>必要时开展试生产进行验证</a:t>
                      </a:r>
                      <a:endParaRPr lang="en-US" altLang="zh-CN" sz="1000" dirty="0">
                        <a:solidFill>
                          <a:schemeClr val="tx1"/>
                        </a:solidFill>
                        <a:latin typeface="宋体" panose="02010600030101010101" pitchFamily="2" charset="-122"/>
                        <a:ea typeface="宋体" panose="02010600030101010101" pitchFamily="2" charset="-122"/>
                      </a:endParaRPr>
                    </a:p>
                    <a:p>
                      <a:pPr marL="171450" indent="-171450" algn="l">
                        <a:buFont typeface="Wingdings" panose="05000000000000000000" pitchFamily="2" charset="2"/>
                        <a:buChar char="l"/>
                      </a:pPr>
                      <a:r>
                        <a:rPr lang="zh-CN" altLang="en-US" sz="1000" dirty="0">
                          <a:solidFill>
                            <a:schemeClr val="tx1"/>
                          </a:solidFill>
                          <a:latin typeface="宋体" panose="02010600030101010101" pitchFamily="2" charset="-122"/>
                          <a:ea typeface="宋体" panose="02010600030101010101" pitchFamily="2" charset="-122"/>
                        </a:rPr>
                        <a:t>产品的内部批准和顾客批准</a:t>
                      </a:r>
                      <a:endParaRPr lang="en-US" altLang="zh-CN" sz="1000" dirty="0">
                        <a:solidFill>
                          <a:schemeClr val="tx1"/>
                        </a:solidFill>
                        <a:latin typeface="宋体" panose="02010600030101010101" pitchFamily="2" charset="-122"/>
                        <a:ea typeface="宋体" panose="02010600030101010101" pitchFamily="2" charset="-122"/>
                      </a:endParaRPr>
                    </a:p>
                    <a:p>
                      <a:pPr marL="171450" indent="-171450" algn="l">
                        <a:buFont typeface="Wingdings" panose="05000000000000000000" pitchFamily="2" charset="2"/>
                        <a:buChar char="l"/>
                      </a:pPr>
                      <a:r>
                        <a:rPr lang="zh-CN" altLang="en-US" sz="1000" dirty="0">
                          <a:solidFill>
                            <a:schemeClr val="tx1"/>
                          </a:solidFill>
                          <a:latin typeface="宋体" panose="02010600030101010101" pitchFamily="2" charset="-122"/>
                          <a:ea typeface="宋体" panose="02010600030101010101" pitchFamily="2" charset="-122"/>
                        </a:rPr>
                        <a:t>实施断点切换管理，正式实施变更后的过程</a:t>
                      </a:r>
                      <a:endParaRPr lang="en-US" altLang="zh-CN" sz="1000" dirty="0">
                        <a:solidFill>
                          <a:schemeClr val="tx1"/>
                        </a:solidFill>
                        <a:latin typeface="宋体" panose="02010600030101010101" pitchFamily="2" charset="-122"/>
                        <a:ea typeface="宋体" panose="02010600030101010101" pitchFamily="2" charset="-122"/>
                      </a:endParaRPr>
                    </a:p>
                    <a:p>
                      <a:pPr marL="171450" indent="-171450" algn="l">
                        <a:buFont typeface="Wingdings" panose="05000000000000000000" pitchFamily="2" charset="2"/>
                        <a:buChar char="l"/>
                      </a:pPr>
                      <a:r>
                        <a:rPr lang="zh-CN" altLang="en-US" sz="1000" dirty="0">
                          <a:solidFill>
                            <a:schemeClr val="tx1"/>
                          </a:solidFill>
                          <a:latin typeface="宋体" panose="02010600030101010101" pitchFamily="2" charset="-122"/>
                          <a:ea typeface="宋体" panose="02010600030101010101" pitchFamily="2" charset="-122"/>
                        </a:rPr>
                        <a:t>临时变更的管理</a:t>
                      </a:r>
                      <a:endParaRPr lang="en-US" altLang="zh-CN" sz="1000" dirty="0">
                        <a:solidFill>
                          <a:schemeClr val="tx1"/>
                        </a:solidFill>
                        <a:latin typeface="宋体" panose="02010600030101010101" pitchFamily="2" charset="-122"/>
                        <a:ea typeface="宋体" panose="02010600030101010101" pitchFamily="2" charset="-122"/>
                      </a:endParaRPr>
                    </a:p>
                  </a:txBody>
                  <a:tcPr marL="91457" marR="91457" marT="45712" marB="4571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CFFFF"/>
                    </a:solidFill>
                  </a:tcPr>
                </a:tc>
                <a:extLst>
                  <a:ext uri="{0D108BD9-81ED-4DB2-BD59-A6C34878D82A}">
                    <a16:rowId xmlns:a16="http://schemas.microsoft.com/office/drawing/2014/main" val="10001"/>
                  </a:ext>
                </a:extLst>
              </a:tr>
            </a:tbl>
          </a:graphicData>
        </a:graphic>
      </p:graphicFrame>
      <p:graphicFrame>
        <p:nvGraphicFramePr>
          <p:cNvPr id="19" name="表格 18"/>
          <p:cNvGraphicFramePr>
            <a:graphicFrameLocks noGrp="1"/>
          </p:cNvGraphicFramePr>
          <p:nvPr>
            <p:extLst>
              <p:ext uri="{D42A27DB-BD31-4B8C-83A1-F6EECF244321}">
                <p14:modId xmlns:p14="http://schemas.microsoft.com/office/powerpoint/2010/main" val="1102069652"/>
              </p:ext>
            </p:extLst>
          </p:nvPr>
        </p:nvGraphicFramePr>
        <p:xfrm>
          <a:off x="176213" y="836613"/>
          <a:ext cx="8788400" cy="517525"/>
        </p:xfrm>
        <a:graphic>
          <a:graphicData uri="http://schemas.openxmlformats.org/drawingml/2006/table">
            <a:tbl>
              <a:tblPr firstRow="1" bandRow="1">
                <a:tableStyleId>{5C22544A-7EE6-4342-B048-85BDC9FD1C3A}</a:tableStyleId>
              </a:tblPr>
              <a:tblGrid>
                <a:gridCol w="3603699">
                  <a:extLst>
                    <a:ext uri="{9D8B030D-6E8A-4147-A177-3AD203B41FA5}">
                      <a16:colId xmlns:a16="http://schemas.microsoft.com/office/drawing/2014/main" val="20000"/>
                    </a:ext>
                  </a:extLst>
                </a:gridCol>
                <a:gridCol w="2376264">
                  <a:extLst>
                    <a:ext uri="{9D8B030D-6E8A-4147-A177-3AD203B41FA5}">
                      <a16:colId xmlns:a16="http://schemas.microsoft.com/office/drawing/2014/main" val="20001"/>
                    </a:ext>
                  </a:extLst>
                </a:gridCol>
                <a:gridCol w="2808437">
                  <a:extLst>
                    <a:ext uri="{9D8B030D-6E8A-4147-A177-3AD203B41FA5}">
                      <a16:colId xmlns:a16="http://schemas.microsoft.com/office/drawing/2014/main" val="20002"/>
                    </a:ext>
                  </a:extLst>
                </a:gridCol>
              </a:tblGrid>
              <a:tr h="517525">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zh-CN" altLang="en-US" sz="1400" b="0" dirty="0">
                          <a:solidFill>
                            <a:schemeClr val="tx1"/>
                          </a:solidFill>
                          <a:latin typeface="宋体" panose="02010600030101010101" pitchFamily="2" charset="-122"/>
                          <a:ea typeface="宋体" panose="02010600030101010101" pitchFamily="2" charset="-122"/>
                        </a:rPr>
                        <a:t>过程：</a:t>
                      </a:r>
                      <a:r>
                        <a:rPr lang="en-US" altLang="zh-CN" sz="1400" b="0" dirty="0">
                          <a:solidFill>
                            <a:schemeClr val="tx1"/>
                          </a:solidFill>
                          <a:latin typeface="仿宋" pitchFamily="49" charset="-122"/>
                          <a:ea typeface="仿宋" pitchFamily="49" charset="-122"/>
                        </a:rPr>
                        <a:t>C02</a:t>
                      </a:r>
                      <a:r>
                        <a:rPr lang="zh-CN" altLang="en-US" sz="1400" b="0" dirty="0">
                          <a:solidFill>
                            <a:schemeClr val="tx1"/>
                          </a:solidFill>
                          <a:latin typeface="仿宋" pitchFamily="49" charset="-122"/>
                          <a:ea typeface="仿宋" pitchFamily="49" charset="-122"/>
                        </a:rPr>
                        <a:t>设计与工程变更</a:t>
                      </a:r>
                      <a:endParaRPr lang="en-US" altLang="zh-CN" sz="1400" b="0" dirty="0">
                        <a:solidFill>
                          <a:schemeClr val="tx1"/>
                        </a:solidFill>
                        <a:latin typeface="仿宋" pitchFamily="49" charset="-122"/>
                        <a:ea typeface="仿宋" pitchFamily="49" charset="-122"/>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1400" b="0" kern="1200" dirty="0">
                          <a:solidFill>
                            <a:schemeClr val="tx1"/>
                          </a:solidFill>
                          <a:latin typeface="仿宋" pitchFamily="49" charset="-122"/>
                          <a:ea typeface="仿宋" pitchFamily="49" charset="-122"/>
                          <a:cs typeface="+mn-cs"/>
                        </a:rPr>
                        <a:t>Design and engineering changes</a:t>
                      </a:r>
                      <a:endParaRPr lang="zh-CN" altLang="en-US" sz="1400" b="0" kern="1200" dirty="0">
                        <a:solidFill>
                          <a:schemeClr val="tx1"/>
                        </a:solidFill>
                        <a:latin typeface="仿宋" pitchFamily="49" charset="-122"/>
                        <a:ea typeface="仿宋" pitchFamily="49" charset="-122"/>
                        <a:cs typeface="+mn-cs"/>
                      </a:endParaRPr>
                    </a:p>
                  </a:txBody>
                  <a:tcPr marL="91449" marR="91449" marT="45398" marB="4539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CFFFF"/>
                    </a:solidFill>
                  </a:tcPr>
                </a:tc>
                <a:tc>
                  <a:txBody>
                    <a:bodyPr/>
                    <a:lstStyle/>
                    <a:p>
                      <a:r>
                        <a:rPr lang="zh-CN" altLang="en-US" sz="1400" b="0" dirty="0">
                          <a:solidFill>
                            <a:schemeClr val="tx1"/>
                          </a:solidFill>
                          <a:latin typeface="宋体" panose="02010600030101010101" pitchFamily="2" charset="-122"/>
                          <a:ea typeface="宋体" panose="02010600030101010101" pitchFamily="2" charset="-122"/>
                        </a:rPr>
                        <a:t>过程所有者：项目部经理</a:t>
                      </a:r>
                    </a:p>
                  </a:txBody>
                  <a:tcPr marL="91449" marR="91449" marT="45398" marB="4539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CFFFF"/>
                    </a:solidFill>
                  </a:tcPr>
                </a:tc>
                <a:tc>
                  <a:txBody>
                    <a:bodyPr/>
                    <a:lstStyle/>
                    <a:p>
                      <a:r>
                        <a:rPr lang="zh-CN" altLang="en-US" sz="1400" b="0" dirty="0">
                          <a:solidFill>
                            <a:schemeClr val="tx1"/>
                          </a:solidFill>
                          <a:latin typeface="宋体" panose="02010600030101010101" pitchFamily="2" charset="-122"/>
                          <a:ea typeface="宋体" panose="02010600030101010101" pitchFamily="2" charset="-122"/>
                        </a:rPr>
                        <a:t>支持职能：</a:t>
                      </a:r>
                    </a:p>
                  </a:txBody>
                  <a:tcPr marL="91449" marR="91449" marT="45398" marB="4539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CFFFF"/>
                    </a:solidFill>
                  </a:tcPr>
                </a:tc>
                <a:extLst>
                  <a:ext uri="{0D108BD9-81ED-4DB2-BD59-A6C34878D82A}">
                    <a16:rowId xmlns:a16="http://schemas.microsoft.com/office/drawing/2014/main" val="10000"/>
                  </a:ext>
                </a:extLst>
              </a:tr>
            </a:tbl>
          </a:graphicData>
        </a:graphic>
      </p:graphicFrame>
      <p:sp>
        <p:nvSpPr>
          <p:cNvPr id="23" name="页脚占位符 13379"/>
          <p:cNvSpPr>
            <a:spLocks noGrp="1"/>
          </p:cNvSpPr>
          <p:nvPr>
            <p:ph type="ftr" sz="quarter" idx="11"/>
          </p:nvPr>
        </p:nvSpPr>
        <p:spPr>
          <a:xfrm>
            <a:off x="250825" y="6492875"/>
            <a:ext cx="873125" cy="365125"/>
          </a:xfrm>
        </p:spPr>
        <p:txBody>
          <a:bodyPr/>
          <a:lstStyle/>
          <a:p>
            <a:pPr>
              <a:defRPr/>
            </a:pPr>
            <a:r>
              <a:rPr lang="en-US" altLang="zh-CN" dirty="0"/>
              <a:t>19/39</a:t>
            </a:r>
            <a:endParaRPr lang="zh-CN" altLang="en-US" dirty="0"/>
          </a:p>
        </p:txBody>
      </p:sp>
    </p:spTree>
  </p:cSld>
  <p:clrMapOvr>
    <a:masterClrMapping/>
  </p:clrMapOvr>
  <p:transition spd="slow"/>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肘形连接符 31"/>
          <p:cNvCxnSpPr>
            <a:stCxn id="15" idx="3"/>
            <a:endCxn id="18" idx="1"/>
          </p:cNvCxnSpPr>
          <p:nvPr/>
        </p:nvCxnSpPr>
        <p:spPr bwMode="auto">
          <a:xfrm flipV="1">
            <a:off x="2627313" y="5265738"/>
            <a:ext cx="542925" cy="503237"/>
          </a:xfrm>
          <a:prstGeom prst="bentConnector3">
            <a:avLst>
              <a:gd name="adj1" fmla="val 50000"/>
            </a:avLst>
          </a:prstGeom>
          <a:ln w="28575">
            <a:tailEnd type="triangle"/>
          </a:ln>
        </p:spPr>
        <p:style>
          <a:lnRef idx="1">
            <a:schemeClr val="dk1"/>
          </a:lnRef>
          <a:fillRef idx="0">
            <a:schemeClr val="dk1"/>
          </a:fillRef>
          <a:effectRef idx="0">
            <a:schemeClr val="dk1"/>
          </a:effectRef>
          <a:fontRef idx="minor">
            <a:schemeClr val="tx1"/>
          </a:fontRef>
        </p:style>
      </p:cxnSp>
      <p:cxnSp>
        <p:nvCxnSpPr>
          <p:cNvPr id="5" name="肘形连接符 32"/>
          <p:cNvCxnSpPr>
            <a:stCxn id="13" idx="3"/>
            <a:endCxn id="18" idx="1"/>
          </p:cNvCxnSpPr>
          <p:nvPr/>
        </p:nvCxnSpPr>
        <p:spPr bwMode="auto">
          <a:xfrm>
            <a:off x="2625725" y="3789363"/>
            <a:ext cx="544513" cy="1476375"/>
          </a:xfrm>
          <a:prstGeom prst="bentConnector3">
            <a:avLst>
              <a:gd name="adj1" fmla="val 50000"/>
            </a:avLst>
          </a:prstGeom>
          <a:ln w="28575">
            <a:tailEnd type="triangle"/>
          </a:ln>
        </p:spPr>
        <p:style>
          <a:lnRef idx="1">
            <a:schemeClr val="dk1"/>
          </a:lnRef>
          <a:fillRef idx="0">
            <a:schemeClr val="dk1"/>
          </a:fillRef>
          <a:effectRef idx="0">
            <a:schemeClr val="dk1"/>
          </a:effectRef>
          <a:fontRef idx="minor">
            <a:schemeClr val="tx1"/>
          </a:fontRef>
        </p:style>
      </p:cxnSp>
      <p:cxnSp>
        <p:nvCxnSpPr>
          <p:cNvPr id="6" name="肘形连接符 33"/>
          <p:cNvCxnSpPr>
            <a:stCxn id="11" idx="3"/>
            <a:endCxn id="18" idx="1"/>
          </p:cNvCxnSpPr>
          <p:nvPr/>
        </p:nvCxnSpPr>
        <p:spPr bwMode="auto">
          <a:xfrm>
            <a:off x="2627313" y="2009775"/>
            <a:ext cx="542925" cy="3255963"/>
          </a:xfrm>
          <a:prstGeom prst="bentConnector3">
            <a:avLst>
              <a:gd name="adj1" fmla="val 50000"/>
            </a:avLst>
          </a:prstGeom>
          <a:ln w="28575">
            <a:tailEnd type="triangle"/>
          </a:ln>
        </p:spPr>
        <p:style>
          <a:lnRef idx="1">
            <a:schemeClr val="dk1"/>
          </a:lnRef>
          <a:fillRef idx="0">
            <a:schemeClr val="dk1"/>
          </a:fillRef>
          <a:effectRef idx="0">
            <a:schemeClr val="dk1"/>
          </a:effectRef>
          <a:fontRef idx="minor">
            <a:schemeClr val="tx1"/>
          </a:fontRef>
        </p:style>
      </p:cxnSp>
      <p:cxnSp>
        <p:nvCxnSpPr>
          <p:cNvPr id="7" name="肘形连接符 34"/>
          <p:cNvCxnSpPr/>
          <p:nvPr/>
        </p:nvCxnSpPr>
        <p:spPr bwMode="auto">
          <a:xfrm flipV="1">
            <a:off x="6084888" y="4365625"/>
            <a:ext cx="431800" cy="935038"/>
          </a:xfrm>
          <a:prstGeom prst="bentConnector3">
            <a:avLst>
              <a:gd name="adj1" fmla="val 50000"/>
            </a:avLst>
          </a:prstGeom>
          <a:ln w="28575">
            <a:tailEnd type="triangle"/>
          </a:ln>
        </p:spPr>
        <p:style>
          <a:lnRef idx="1">
            <a:schemeClr val="dk1"/>
          </a:lnRef>
          <a:fillRef idx="0">
            <a:schemeClr val="dk1"/>
          </a:fillRef>
          <a:effectRef idx="0">
            <a:schemeClr val="dk1"/>
          </a:effectRef>
          <a:fontRef idx="minor">
            <a:schemeClr val="tx1"/>
          </a:fontRef>
        </p:style>
      </p:cxnSp>
      <p:cxnSp>
        <p:nvCxnSpPr>
          <p:cNvPr id="8" name="肘形连接符 35"/>
          <p:cNvCxnSpPr>
            <a:endCxn id="16" idx="1"/>
          </p:cNvCxnSpPr>
          <p:nvPr/>
        </p:nvCxnSpPr>
        <p:spPr bwMode="auto">
          <a:xfrm>
            <a:off x="6078538" y="5786438"/>
            <a:ext cx="444500" cy="234950"/>
          </a:xfrm>
          <a:prstGeom prst="bentConnector3">
            <a:avLst>
              <a:gd name="adj1" fmla="val 50000"/>
            </a:avLst>
          </a:prstGeom>
          <a:ln w="28575">
            <a:solidFill>
              <a:srgbClr val="FF0000"/>
            </a:solidFill>
            <a:headEnd type="triangle"/>
            <a:tailEnd type="triangle"/>
          </a:ln>
        </p:spPr>
        <p:style>
          <a:lnRef idx="1">
            <a:schemeClr val="dk1"/>
          </a:lnRef>
          <a:fillRef idx="0">
            <a:schemeClr val="dk1"/>
          </a:fillRef>
          <a:effectRef idx="0">
            <a:schemeClr val="dk1"/>
          </a:effectRef>
          <a:fontRef idx="minor">
            <a:schemeClr val="tx1"/>
          </a:fontRef>
        </p:style>
      </p:cxnSp>
      <p:cxnSp>
        <p:nvCxnSpPr>
          <p:cNvPr id="9" name="肘形连接符 36"/>
          <p:cNvCxnSpPr/>
          <p:nvPr/>
        </p:nvCxnSpPr>
        <p:spPr bwMode="auto">
          <a:xfrm flipV="1">
            <a:off x="6084888" y="2133600"/>
            <a:ext cx="431800" cy="1952625"/>
          </a:xfrm>
          <a:prstGeom prst="bentConnector3">
            <a:avLst>
              <a:gd name="adj1" fmla="val 50000"/>
            </a:avLst>
          </a:prstGeom>
          <a:ln w="28575">
            <a:headEnd type="triangle"/>
            <a:tailEnd type="none"/>
          </a:ln>
        </p:spPr>
        <p:style>
          <a:lnRef idx="1">
            <a:schemeClr val="dk1"/>
          </a:lnRef>
          <a:fillRef idx="0">
            <a:schemeClr val="dk1"/>
          </a:fillRef>
          <a:effectRef idx="0">
            <a:schemeClr val="dk1"/>
          </a:effectRef>
          <a:fontRef idx="minor">
            <a:schemeClr val="tx1"/>
          </a:fontRef>
        </p:style>
      </p:cxnSp>
      <p:graphicFrame>
        <p:nvGraphicFramePr>
          <p:cNvPr id="10" name="表格 9"/>
          <p:cNvGraphicFramePr>
            <a:graphicFrameLocks noGrp="1"/>
          </p:cNvGraphicFramePr>
          <p:nvPr/>
        </p:nvGraphicFramePr>
        <p:xfrm>
          <a:off x="176213" y="836613"/>
          <a:ext cx="8788400" cy="371475"/>
        </p:xfrm>
        <a:graphic>
          <a:graphicData uri="http://schemas.openxmlformats.org/drawingml/2006/table">
            <a:tbl>
              <a:tblPr firstRow="1" bandRow="1">
                <a:tableStyleId>{5C22544A-7EE6-4342-B048-85BDC9FD1C3A}</a:tableStyleId>
              </a:tblPr>
              <a:tblGrid>
                <a:gridCol w="4394200">
                  <a:extLst>
                    <a:ext uri="{9D8B030D-6E8A-4147-A177-3AD203B41FA5}">
                      <a16:colId xmlns:a16="http://schemas.microsoft.com/office/drawing/2014/main" val="20000"/>
                    </a:ext>
                  </a:extLst>
                </a:gridCol>
                <a:gridCol w="4394200">
                  <a:extLst>
                    <a:ext uri="{9D8B030D-6E8A-4147-A177-3AD203B41FA5}">
                      <a16:colId xmlns:a16="http://schemas.microsoft.com/office/drawing/2014/main" val="20001"/>
                    </a:ext>
                  </a:extLst>
                </a:gridCol>
              </a:tblGrid>
              <a:tr h="371475">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zh-CN" altLang="en-US" sz="1400" b="0" dirty="0">
                          <a:solidFill>
                            <a:schemeClr val="tx1"/>
                          </a:solidFill>
                          <a:latin typeface="宋体" panose="02010600030101010101" pitchFamily="2" charset="-122"/>
                          <a:ea typeface="宋体" panose="02010600030101010101" pitchFamily="2" charset="-122"/>
                        </a:rPr>
                        <a:t>过程：</a:t>
                      </a:r>
                      <a:r>
                        <a:rPr lang="en-US" altLang="zh-CN" sz="1400" b="0" dirty="0">
                          <a:solidFill>
                            <a:schemeClr val="tx1"/>
                          </a:solidFill>
                          <a:latin typeface="仿宋" pitchFamily="49" charset="-122"/>
                          <a:ea typeface="仿宋" pitchFamily="49" charset="-122"/>
                        </a:rPr>
                        <a:t>M04</a:t>
                      </a:r>
                      <a:r>
                        <a:rPr lang="zh-CN" altLang="en-US" sz="1400" b="0" dirty="0">
                          <a:solidFill>
                            <a:schemeClr val="tx1"/>
                          </a:solidFill>
                          <a:latin typeface="仿宋" pitchFamily="49" charset="-122"/>
                          <a:ea typeface="仿宋" pitchFamily="49" charset="-122"/>
                        </a:rPr>
                        <a:t>内部审核 </a:t>
                      </a:r>
                      <a:r>
                        <a:rPr lang="en-US" altLang="zh-CN" sz="1400" b="0" dirty="0">
                          <a:solidFill>
                            <a:schemeClr val="tx1"/>
                          </a:solidFill>
                          <a:latin typeface="仿宋" pitchFamily="49" charset="-122"/>
                          <a:ea typeface="仿宋" pitchFamily="49" charset="-122"/>
                        </a:rPr>
                        <a:t>Internal audit</a:t>
                      </a:r>
                      <a:endParaRPr lang="zh-CN" altLang="en-US" sz="1400" b="0" dirty="0">
                        <a:solidFill>
                          <a:schemeClr val="tx1"/>
                        </a:solidFill>
                        <a:latin typeface="仿宋" pitchFamily="49" charset="-122"/>
                        <a:ea typeface="仿宋" pitchFamily="49" charset="-122"/>
                      </a:endParaRPr>
                    </a:p>
                  </a:txBody>
                  <a:tcPr marL="91449" marR="91449" marT="45798" marB="4579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CFFFF"/>
                    </a:solidFill>
                  </a:tcPr>
                </a:tc>
                <a:tc>
                  <a:txBody>
                    <a:bodyPr/>
                    <a:lstStyle/>
                    <a:p>
                      <a:r>
                        <a:rPr lang="zh-CN" altLang="en-US" sz="1400" b="0" dirty="0">
                          <a:solidFill>
                            <a:schemeClr val="tx1"/>
                          </a:solidFill>
                          <a:latin typeface="宋体" panose="02010600030101010101" pitchFamily="2" charset="-122"/>
                          <a:ea typeface="宋体" panose="02010600030101010101" pitchFamily="2" charset="-122"/>
                        </a:rPr>
                        <a:t>过程所有者：质量部经理</a:t>
                      </a:r>
                    </a:p>
                  </a:txBody>
                  <a:tcPr marL="91449" marR="91449" marT="45798" marB="4579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CFFFF"/>
                    </a:solidFill>
                  </a:tcPr>
                </a:tc>
                <a:extLst>
                  <a:ext uri="{0D108BD9-81ED-4DB2-BD59-A6C34878D82A}">
                    <a16:rowId xmlns:a16="http://schemas.microsoft.com/office/drawing/2014/main" val="10000"/>
                  </a:ext>
                </a:extLst>
              </a:tr>
            </a:tbl>
          </a:graphicData>
        </a:graphic>
      </p:graphicFrame>
      <p:graphicFrame>
        <p:nvGraphicFramePr>
          <p:cNvPr id="11" name="表格 10"/>
          <p:cNvGraphicFramePr>
            <a:graphicFrameLocks noGrp="1"/>
          </p:cNvGraphicFramePr>
          <p:nvPr/>
        </p:nvGraphicFramePr>
        <p:xfrm>
          <a:off x="179388" y="1412875"/>
          <a:ext cx="2447925" cy="1193800"/>
        </p:xfrm>
        <a:graphic>
          <a:graphicData uri="http://schemas.openxmlformats.org/drawingml/2006/table">
            <a:tbl>
              <a:tblPr firstRow="1" bandRow="1">
                <a:tableStyleId>{5C22544A-7EE6-4342-B048-85BDC9FD1C3A}</a:tableStyleId>
              </a:tblPr>
              <a:tblGrid>
                <a:gridCol w="2447925">
                  <a:extLst>
                    <a:ext uri="{9D8B030D-6E8A-4147-A177-3AD203B41FA5}">
                      <a16:colId xmlns:a16="http://schemas.microsoft.com/office/drawing/2014/main" val="20000"/>
                    </a:ext>
                  </a:extLst>
                </a:gridCol>
              </a:tblGrid>
              <a:tr h="243869">
                <a:tc>
                  <a:txBody>
                    <a:bodyPr/>
                    <a:lstStyle/>
                    <a:p>
                      <a:r>
                        <a:rPr kumimoji="1" lang="zh-CN" altLang="en-US" sz="1000" b="1" kern="1200" dirty="0">
                          <a:solidFill>
                            <a:srgbClr val="0000FF"/>
                          </a:solidFill>
                          <a:latin typeface="宋体" panose="02010600030101010101" pitchFamily="2" charset="-122"/>
                          <a:ea typeface="宋体" panose="02010600030101010101" pitchFamily="2" charset="-122"/>
                          <a:cs typeface="Tahoma" panose="020B0604030504040204" pitchFamily="34" charset="0"/>
                        </a:rPr>
                        <a:t>用什么做？（硬件和软件资源）</a:t>
                      </a:r>
                    </a:p>
                  </a:txBody>
                  <a:tcPr marL="91427" marR="91427" marT="45726" marB="4572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0"/>
                  </a:ext>
                </a:extLst>
              </a:tr>
              <a:tr h="949931">
                <a:tc>
                  <a:txBody>
                    <a:bodyPr/>
                    <a:lstStyle/>
                    <a:p>
                      <a:pPr marL="171450" indent="-171450" algn="l" defTabSz="914400" rtl="0" eaLnBrk="1" latinLnBrk="0" hangingPunct="1">
                        <a:lnSpc>
                          <a:spcPts val="1500"/>
                        </a:lnSpc>
                        <a:spcAft>
                          <a:spcPts val="0"/>
                        </a:spcAft>
                        <a:buFont typeface="Wingdings" panose="05000000000000000000" pitchFamily="2" charset="2"/>
                        <a:buChar char="l"/>
                      </a:pPr>
                      <a:r>
                        <a:rPr kumimoji="1" lang="zh-CN" altLang="zh-CN"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会议室、文件、电脑</a:t>
                      </a:r>
                    </a:p>
                  </a:txBody>
                  <a:tcPr marL="91427" marR="91427" marT="45726" marB="4572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1"/>
                  </a:ext>
                </a:extLst>
              </a:tr>
            </a:tbl>
          </a:graphicData>
        </a:graphic>
      </p:graphicFrame>
      <p:graphicFrame>
        <p:nvGraphicFramePr>
          <p:cNvPr id="12" name="表格 11"/>
          <p:cNvGraphicFramePr>
            <a:graphicFrameLocks noGrp="1"/>
          </p:cNvGraphicFramePr>
          <p:nvPr/>
        </p:nvGraphicFramePr>
        <p:xfrm>
          <a:off x="6516688" y="1412875"/>
          <a:ext cx="2447925" cy="1193800"/>
        </p:xfrm>
        <a:graphic>
          <a:graphicData uri="http://schemas.openxmlformats.org/drawingml/2006/table">
            <a:tbl>
              <a:tblPr firstRow="1" bandRow="1">
                <a:tableStyleId>{5C22544A-7EE6-4342-B048-85BDC9FD1C3A}</a:tableStyleId>
              </a:tblPr>
              <a:tblGrid>
                <a:gridCol w="2447925">
                  <a:extLst>
                    <a:ext uri="{9D8B030D-6E8A-4147-A177-3AD203B41FA5}">
                      <a16:colId xmlns:a16="http://schemas.microsoft.com/office/drawing/2014/main" val="20000"/>
                    </a:ext>
                  </a:extLst>
                </a:gridCol>
              </a:tblGrid>
              <a:tr h="243869">
                <a:tc>
                  <a:txBody>
                    <a:bodyPr/>
                    <a:lstStyle/>
                    <a:p>
                      <a:r>
                        <a:rPr kumimoji="1" lang="zh-CN" altLang="en-US" sz="1000" b="1" kern="1200" dirty="0">
                          <a:solidFill>
                            <a:srgbClr val="0000FF"/>
                          </a:solidFill>
                          <a:latin typeface="宋体" panose="02010600030101010101" pitchFamily="2" charset="-122"/>
                          <a:ea typeface="宋体" panose="02010600030101010101" pitchFamily="2" charset="-122"/>
                          <a:cs typeface="Tahoma" panose="020B0604030504040204" pitchFamily="34" charset="0"/>
                        </a:rPr>
                        <a:t>谁做？（能力</a:t>
                      </a:r>
                      <a:r>
                        <a:rPr kumimoji="1" lang="en-US" altLang="zh-CN" sz="1000" b="1" kern="1200" dirty="0">
                          <a:solidFill>
                            <a:srgbClr val="0000FF"/>
                          </a:solidFill>
                          <a:latin typeface="宋体" panose="02010600030101010101" pitchFamily="2" charset="-122"/>
                          <a:ea typeface="宋体" panose="02010600030101010101" pitchFamily="2" charset="-122"/>
                          <a:cs typeface="Tahoma" panose="020B0604030504040204" pitchFamily="34" charset="0"/>
                        </a:rPr>
                        <a:t>/</a:t>
                      </a:r>
                      <a:r>
                        <a:rPr kumimoji="1" lang="zh-CN" altLang="en-US" sz="1000" b="1" kern="1200" dirty="0">
                          <a:solidFill>
                            <a:srgbClr val="0000FF"/>
                          </a:solidFill>
                          <a:latin typeface="宋体" panose="02010600030101010101" pitchFamily="2" charset="-122"/>
                          <a:ea typeface="宋体" panose="02010600030101010101" pitchFamily="2" charset="-122"/>
                          <a:cs typeface="Tahoma" panose="020B0604030504040204" pitchFamily="34" charset="0"/>
                        </a:rPr>
                        <a:t>技能</a:t>
                      </a:r>
                      <a:r>
                        <a:rPr kumimoji="1" lang="en-US" altLang="zh-CN" sz="1000" b="1" kern="1200" dirty="0">
                          <a:solidFill>
                            <a:srgbClr val="0000FF"/>
                          </a:solidFill>
                          <a:latin typeface="宋体" panose="02010600030101010101" pitchFamily="2" charset="-122"/>
                          <a:ea typeface="宋体" panose="02010600030101010101" pitchFamily="2" charset="-122"/>
                          <a:cs typeface="Tahoma" panose="020B0604030504040204" pitchFamily="34" charset="0"/>
                        </a:rPr>
                        <a:t>/</a:t>
                      </a:r>
                      <a:r>
                        <a:rPr kumimoji="1" lang="zh-CN" altLang="en-US" sz="1000" b="1" kern="1200" dirty="0">
                          <a:solidFill>
                            <a:srgbClr val="0000FF"/>
                          </a:solidFill>
                          <a:latin typeface="宋体" panose="02010600030101010101" pitchFamily="2" charset="-122"/>
                          <a:ea typeface="宋体" panose="02010600030101010101" pitchFamily="2" charset="-122"/>
                          <a:cs typeface="Tahoma" panose="020B0604030504040204" pitchFamily="34" charset="0"/>
                        </a:rPr>
                        <a:t>培训）</a:t>
                      </a:r>
                    </a:p>
                  </a:txBody>
                  <a:tcPr marL="91427" marR="91427" marT="45726" marB="4572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0"/>
                  </a:ext>
                </a:extLst>
              </a:tr>
              <a:tr h="949931">
                <a:tc>
                  <a:txBody>
                    <a:bodyPr/>
                    <a:lstStyle/>
                    <a:p>
                      <a:pPr marL="171450" indent="-171450" algn="l" defTabSz="914400" rtl="0" eaLnBrk="1" latinLnBrk="0" hangingPunct="1">
                        <a:spcAft>
                          <a:spcPts val="0"/>
                        </a:spcAft>
                        <a:buFont typeface="Wingdings" panose="05000000000000000000" pitchFamily="2" charset="2"/>
                        <a:buChar char="l"/>
                      </a:pPr>
                      <a:r>
                        <a:rPr kumimoji="1" lang="zh-CN" altLang="en-US"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审核组长、审核小组、被审核人员</a:t>
                      </a:r>
                    </a:p>
                  </a:txBody>
                  <a:tcPr marL="91427" marR="91427" marT="45726" marB="4572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1"/>
                  </a:ext>
                </a:extLst>
              </a:tr>
            </a:tbl>
          </a:graphicData>
        </a:graphic>
      </p:graphicFrame>
      <p:graphicFrame>
        <p:nvGraphicFramePr>
          <p:cNvPr id="13" name="表格 12"/>
          <p:cNvGraphicFramePr>
            <a:graphicFrameLocks noGrp="1"/>
          </p:cNvGraphicFramePr>
          <p:nvPr/>
        </p:nvGraphicFramePr>
        <p:xfrm>
          <a:off x="176213" y="2708275"/>
          <a:ext cx="2449512" cy="2162175"/>
        </p:xfrm>
        <a:graphic>
          <a:graphicData uri="http://schemas.openxmlformats.org/drawingml/2006/table">
            <a:tbl>
              <a:tblPr firstRow="1" bandRow="1">
                <a:tableStyleId>{5C22544A-7EE6-4342-B048-85BDC9FD1C3A}</a:tableStyleId>
              </a:tblPr>
              <a:tblGrid>
                <a:gridCol w="2449512">
                  <a:extLst>
                    <a:ext uri="{9D8B030D-6E8A-4147-A177-3AD203B41FA5}">
                      <a16:colId xmlns:a16="http://schemas.microsoft.com/office/drawing/2014/main" val="20000"/>
                    </a:ext>
                  </a:extLst>
                </a:gridCol>
              </a:tblGrid>
              <a:tr h="257035">
                <a:tc>
                  <a:txBody>
                    <a:bodyPr/>
                    <a:lstStyle/>
                    <a:p>
                      <a:r>
                        <a:rPr kumimoji="1" lang="zh-CN" altLang="en-US" sz="1000" b="1" kern="1200" dirty="0">
                          <a:solidFill>
                            <a:srgbClr val="0000FF"/>
                          </a:solidFill>
                          <a:latin typeface="宋体" panose="02010600030101010101" pitchFamily="2" charset="-122"/>
                          <a:ea typeface="宋体" panose="02010600030101010101" pitchFamily="2" charset="-122"/>
                          <a:cs typeface="Tahoma" panose="020B0604030504040204" pitchFamily="34" charset="0"/>
                        </a:rPr>
                        <a:t>前过程及其输入</a:t>
                      </a:r>
                    </a:p>
                  </a:txBody>
                  <a:tcPr marL="91486" marR="91486" marT="45723" marB="4572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0"/>
                  </a:ext>
                </a:extLst>
              </a:tr>
              <a:tr h="1905140">
                <a:tc>
                  <a:txBody>
                    <a:bodyPr/>
                    <a:lstStyle/>
                    <a:p>
                      <a:pPr marL="171450" indent="-171450" algn="l" defTabSz="914400" rtl="0" eaLnBrk="1" latinLnBrk="0" hangingPunct="1">
                        <a:lnSpc>
                          <a:spcPts val="1500"/>
                        </a:lnSpc>
                        <a:spcAft>
                          <a:spcPts val="0"/>
                        </a:spcAft>
                        <a:buFont typeface="Wingdings" panose="05000000000000000000" pitchFamily="2" charset="2"/>
                        <a:buChar char="l"/>
                      </a:pPr>
                      <a:r>
                        <a:rPr kumimoji="1" lang="zh-CN" altLang="zh-CN"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年度产品、体系、过程内审计划</a:t>
                      </a:r>
                    </a:p>
                    <a:p>
                      <a:pPr marL="171450" indent="-171450" algn="l" defTabSz="914400" rtl="0" eaLnBrk="1" latinLnBrk="0" hangingPunct="1">
                        <a:lnSpc>
                          <a:spcPts val="1500"/>
                        </a:lnSpc>
                        <a:spcAft>
                          <a:spcPts val="0"/>
                        </a:spcAft>
                        <a:buFont typeface="Wingdings" panose="05000000000000000000" pitchFamily="2" charset="2"/>
                        <a:buChar char="l"/>
                      </a:pPr>
                      <a:r>
                        <a:rPr kumimoji="1" lang="zh-CN" altLang="zh-CN"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体系文件（管理手册、程序文件）</a:t>
                      </a:r>
                    </a:p>
                    <a:p>
                      <a:pPr marL="171450" indent="-171450" algn="l" defTabSz="914400" rtl="0" eaLnBrk="1" latinLnBrk="0" hangingPunct="1">
                        <a:lnSpc>
                          <a:spcPts val="1500"/>
                        </a:lnSpc>
                        <a:spcAft>
                          <a:spcPts val="0"/>
                        </a:spcAft>
                        <a:buFont typeface="Wingdings" panose="05000000000000000000" pitchFamily="2" charset="2"/>
                        <a:buChar char="l"/>
                      </a:pPr>
                      <a:r>
                        <a:rPr kumimoji="1" lang="zh-CN" altLang="zh-CN"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外部审核及其改进的结果</a:t>
                      </a:r>
                    </a:p>
                    <a:p>
                      <a:pPr marL="171450" indent="-171450" algn="l" defTabSz="914400" rtl="0" eaLnBrk="1" latinLnBrk="0" hangingPunct="1">
                        <a:lnSpc>
                          <a:spcPts val="1500"/>
                        </a:lnSpc>
                        <a:spcAft>
                          <a:spcPts val="0"/>
                        </a:spcAft>
                        <a:buFont typeface="Wingdings" panose="05000000000000000000" pitchFamily="2" charset="2"/>
                        <a:buChar char="l"/>
                      </a:pPr>
                      <a:r>
                        <a:rPr kumimoji="1" lang="zh-CN" altLang="zh-CN"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以往内部审核问题点的改进结果</a:t>
                      </a:r>
                    </a:p>
                    <a:p>
                      <a:pPr marL="171450" indent="-171450" algn="l" defTabSz="914400" rtl="0" eaLnBrk="1" latinLnBrk="0" hangingPunct="1">
                        <a:lnSpc>
                          <a:spcPts val="1500"/>
                        </a:lnSpc>
                        <a:spcAft>
                          <a:spcPts val="0"/>
                        </a:spcAft>
                        <a:buFont typeface="Wingdings" panose="05000000000000000000" pitchFamily="2" charset="2"/>
                        <a:buChar char="l"/>
                      </a:pPr>
                      <a:r>
                        <a:rPr kumimoji="1" lang="en-US" altLang="zh-CN" sz="1000" kern="100" dirty="0">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IATF16949</a:t>
                      </a:r>
                      <a:r>
                        <a:rPr kumimoji="1" lang="zh-CN" altLang="zh-CN" sz="1000" kern="100" dirty="0">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标准</a:t>
                      </a:r>
                    </a:p>
                    <a:p>
                      <a:pPr marL="171450" indent="-171450" algn="l" defTabSz="914400" rtl="0" eaLnBrk="1" latinLnBrk="0" hangingPunct="1">
                        <a:lnSpc>
                          <a:spcPts val="1500"/>
                        </a:lnSpc>
                        <a:spcAft>
                          <a:spcPts val="0"/>
                        </a:spcAft>
                        <a:buFont typeface="Wingdings" panose="05000000000000000000" pitchFamily="2" charset="2"/>
                        <a:buChar char="l"/>
                      </a:pPr>
                      <a:r>
                        <a:rPr kumimoji="1" lang="zh-CN" altLang="zh-CN" sz="1000" kern="100" dirty="0">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顾客特殊要求</a:t>
                      </a:r>
                      <a:r>
                        <a:rPr kumimoji="1" lang="en-US" altLang="zh-CN" sz="1000" kern="100" dirty="0" err="1">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Formel</a:t>
                      </a:r>
                      <a:r>
                        <a:rPr kumimoji="1" lang="en-US" altLang="zh-CN" sz="1000" kern="100" dirty="0">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 Q 5,6 GM QSB Layered Process Audits</a:t>
                      </a:r>
                    </a:p>
                    <a:p>
                      <a:pPr marL="171450" indent="-171450" algn="l" defTabSz="914400" rtl="0" eaLnBrk="1" latinLnBrk="0" hangingPunct="1">
                        <a:lnSpc>
                          <a:spcPts val="1500"/>
                        </a:lnSpc>
                        <a:spcAft>
                          <a:spcPts val="0"/>
                        </a:spcAft>
                        <a:buFont typeface="Wingdings" panose="05000000000000000000" pitchFamily="2" charset="2"/>
                        <a:buChar char="l"/>
                      </a:pPr>
                      <a:r>
                        <a:rPr kumimoji="1" lang="en-US" altLang="zh-CN" sz="1000" kern="100" dirty="0">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ISO17025</a:t>
                      </a:r>
                      <a:r>
                        <a:rPr kumimoji="1" lang="zh-CN" altLang="en-US" sz="1000" kern="100" dirty="0">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a:t>
                      </a:r>
                      <a:r>
                        <a:rPr kumimoji="1" lang="en-US" altLang="zh-CN" sz="1000" kern="100" dirty="0">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2005  4.14</a:t>
                      </a:r>
                      <a:r>
                        <a:rPr kumimoji="1" lang="zh-CN" altLang="en-US" sz="1000" kern="100" dirty="0">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要求</a:t>
                      </a:r>
                      <a:endParaRPr kumimoji="1" lang="zh-CN" altLang="zh-CN" sz="1000" kern="100" dirty="0">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endParaRPr>
                    </a:p>
                    <a:p>
                      <a:pPr marL="171450" indent="-171450" algn="l" defTabSz="914400" rtl="0" eaLnBrk="1" latinLnBrk="0" hangingPunct="1">
                        <a:lnSpc>
                          <a:spcPts val="1500"/>
                        </a:lnSpc>
                        <a:spcAft>
                          <a:spcPts val="0"/>
                        </a:spcAft>
                        <a:buFont typeface="Wingdings" panose="05000000000000000000" pitchFamily="2" charset="2"/>
                        <a:buChar char="l"/>
                      </a:pPr>
                      <a:r>
                        <a:rPr kumimoji="1" lang="zh-CN" altLang="zh-CN" sz="1000" kern="100" dirty="0">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过程绩效监控结果</a:t>
                      </a:r>
                    </a:p>
                    <a:p>
                      <a:pPr marL="171450" indent="-171450" algn="l" defTabSz="914400" rtl="0" eaLnBrk="1" latinLnBrk="0" hangingPunct="1">
                        <a:lnSpc>
                          <a:spcPts val="1500"/>
                        </a:lnSpc>
                        <a:spcAft>
                          <a:spcPts val="0"/>
                        </a:spcAft>
                        <a:buFont typeface="Wingdings" panose="05000000000000000000" pitchFamily="2" charset="2"/>
                        <a:buChar char="l"/>
                      </a:pPr>
                      <a:r>
                        <a:rPr kumimoji="1" lang="zh-CN" altLang="zh-CN"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顾客抱怨信息</a:t>
                      </a:r>
                    </a:p>
                  </a:txBody>
                  <a:tcPr marL="68615" marR="6861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1"/>
                  </a:ext>
                </a:extLst>
              </a:tr>
            </a:tbl>
          </a:graphicData>
        </a:graphic>
      </p:graphicFrame>
      <p:graphicFrame>
        <p:nvGraphicFramePr>
          <p:cNvPr id="14" name="表格 13"/>
          <p:cNvGraphicFramePr>
            <a:graphicFrameLocks noGrp="1"/>
          </p:cNvGraphicFramePr>
          <p:nvPr/>
        </p:nvGraphicFramePr>
        <p:xfrm>
          <a:off x="6516688" y="2708275"/>
          <a:ext cx="2447925" cy="2673350"/>
        </p:xfrm>
        <a:graphic>
          <a:graphicData uri="http://schemas.openxmlformats.org/drawingml/2006/table">
            <a:tbl>
              <a:tblPr firstRow="1" bandRow="1">
                <a:tableStyleId>{5C22544A-7EE6-4342-B048-85BDC9FD1C3A}</a:tableStyleId>
              </a:tblPr>
              <a:tblGrid>
                <a:gridCol w="2447925">
                  <a:extLst>
                    <a:ext uri="{9D8B030D-6E8A-4147-A177-3AD203B41FA5}">
                      <a16:colId xmlns:a16="http://schemas.microsoft.com/office/drawing/2014/main" val="20000"/>
                    </a:ext>
                  </a:extLst>
                </a:gridCol>
              </a:tblGrid>
              <a:tr h="288041">
                <a:tc>
                  <a:txBody>
                    <a:bodyPr/>
                    <a:lstStyle/>
                    <a:p>
                      <a:r>
                        <a:rPr kumimoji="1" lang="zh-CN" altLang="en-US" sz="1000" b="1" kern="1200" dirty="0">
                          <a:solidFill>
                            <a:srgbClr val="0000FF"/>
                          </a:solidFill>
                          <a:latin typeface="宋体" panose="02010600030101010101" pitchFamily="2" charset="-122"/>
                          <a:ea typeface="宋体" panose="02010600030101010101" pitchFamily="2" charset="-122"/>
                          <a:cs typeface="Tahoma" panose="020B0604030504040204" pitchFamily="34" charset="0"/>
                        </a:rPr>
                        <a:t>期望的结果，输出到下一个过程</a:t>
                      </a:r>
                    </a:p>
                  </a:txBody>
                  <a:tcPr marL="91427" marR="91427" marT="45722" marB="4572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0"/>
                  </a:ext>
                </a:extLst>
              </a:tr>
              <a:tr h="2385309">
                <a:tc>
                  <a:txBody>
                    <a:bodyPr/>
                    <a:lstStyle/>
                    <a:p>
                      <a:pPr marL="171450" indent="-171450" algn="l" defTabSz="914400" rtl="0" eaLnBrk="1" latinLnBrk="0" hangingPunct="1">
                        <a:lnSpc>
                          <a:spcPts val="1500"/>
                        </a:lnSpc>
                        <a:spcAft>
                          <a:spcPts val="0"/>
                        </a:spcAft>
                        <a:buFont typeface="Wingdings" panose="05000000000000000000" pitchFamily="2" charset="2"/>
                        <a:buChar char="l"/>
                      </a:pPr>
                      <a:r>
                        <a:rPr kumimoji="1" lang="zh-CN" altLang="zh-CN"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体系内审实施计划</a:t>
                      </a:r>
                    </a:p>
                    <a:p>
                      <a:pPr marL="171450" indent="-171450" algn="l" defTabSz="914400" rtl="0" eaLnBrk="1" latinLnBrk="0" hangingPunct="1">
                        <a:lnSpc>
                          <a:spcPts val="1500"/>
                        </a:lnSpc>
                        <a:spcAft>
                          <a:spcPts val="0"/>
                        </a:spcAft>
                        <a:buFont typeface="Wingdings" panose="05000000000000000000" pitchFamily="2" charset="2"/>
                        <a:buChar char="l"/>
                      </a:pPr>
                      <a:r>
                        <a:rPr kumimoji="1" lang="zh-CN" altLang="zh-CN"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内部审核审核报告</a:t>
                      </a:r>
                    </a:p>
                    <a:p>
                      <a:pPr marL="171450" indent="-171450" algn="l" defTabSz="914400" rtl="0" eaLnBrk="1" latinLnBrk="0" hangingPunct="1">
                        <a:lnSpc>
                          <a:spcPts val="1500"/>
                        </a:lnSpc>
                        <a:spcAft>
                          <a:spcPts val="0"/>
                        </a:spcAft>
                        <a:buFont typeface="Wingdings" panose="05000000000000000000" pitchFamily="2" charset="2"/>
                        <a:buChar char="l"/>
                      </a:pPr>
                      <a:r>
                        <a:rPr kumimoji="1" lang="zh-CN" altLang="zh-CN"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内部体系审核检查表或乌龟图（需要时）</a:t>
                      </a:r>
                    </a:p>
                    <a:p>
                      <a:pPr marL="171450" indent="-171450" algn="l" defTabSz="914400" rtl="0" eaLnBrk="1" latinLnBrk="0" hangingPunct="1">
                        <a:lnSpc>
                          <a:spcPts val="1500"/>
                        </a:lnSpc>
                        <a:spcAft>
                          <a:spcPts val="0"/>
                        </a:spcAft>
                        <a:buFont typeface="Wingdings" panose="05000000000000000000" pitchFamily="2" charset="2"/>
                        <a:buChar char="l"/>
                      </a:pPr>
                      <a:r>
                        <a:rPr kumimoji="1" lang="zh-CN" altLang="zh-CN"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内部体系不符合报告</a:t>
                      </a:r>
                    </a:p>
                    <a:p>
                      <a:pPr marL="171450" indent="-171450" algn="l" defTabSz="914400" rtl="0" eaLnBrk="1" latinLnBrk="0" hangingPunct="1">
                        <a:lnSpc>
                          <a:spcPts val="1500"/>
                        </a:lnSpc>
                        <a:spcAft>
                          <a:spcPts val="0"/>
                        </a:spcAft>
                        <a:buFont typeface="Wingdings" panose="05000000000000000000" pitchFamily="2" charset="2"/>
                        <a:buChar char="l"/>
                      </a:pPr>
                      <a:r>
                        <a:rPr kumimoji="1" lang="zh-CN" altLang="zh-CN"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过程审核流程计划</a:t>
                      </a:r>
                    </a:p>
                    <a:p>
                      <a:pPr marL="171450" indent="-171450" algn="l" defTabSz="914400" rtl="0" eaLnBrk="1" latinLnBrk="0" hangingPunct="1">
                        <a:lnSpc>
                          <a:spcPts val="1500"/>
                        </a:lnSpc>
                        <a:spcAft>
                          <a:spcPts val="0"/>
                        </a:spcAft>
                        <a:buFont typeface="Wingdings" panose="05000000000000000000" pitchFamily="2" charset="2"/>
                        <a:buChar char="l"/>
                      </a:pPr>
                      <a:r>
                        <a:rPr kumimoji="1" lang="zh-CN" altLang="zh-CN"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过程审核报告及改进计划</a:t>
                      </a:r>
                    </a:p>
                    <a:p>
                      <a:pPr marL="171450" indent="-171450" algn="l" defTabSz="914400" rtl="0" eaLnBrk="1" latinLnBrk="0" hangingPunct="1">
                        <a:lnSpc>
                          <a:spcPts val="1500"/>
                        </a:lnSpc>
                        <a:spcAft>
                          <a:spcPts val="0"/>
                        </a:spcAft>
                        <a:buFont typeface="Wingdings" panose="05000000000000000000" pitchFamily="2" charset="2"/>
                        <a:buChar char="l"/>
                      </a:pPr>
                      <a:r>
                        <a:rPr kumimoji="1" lang="zh-CN" altLang="zh-CN"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产品审核检验记录、报告及改进计划</a:t>
                      </a:r>
                      <a:endParaRPr kumimoji="1" lang="en-US" altLang="zh-CN"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endParaRPr>
                    </a:p>
                    <a:p>
                      <a:pPr marL="171450" indent="-171450" algn="l" defTabSz="914400" rtl="0" eaLnBrk="1" latinLnBrk="0" hangingPunct="1">
                        <a:lnSpc>
                          <a:spcPts val="1500"/>
                        </a:lnSpc>
                        <a:spcAft>
                          <a:spcPts val="0"/>
                        </a:spcAft>
                        <a:buFont typeface="Wingdings" panose="05000000000000000000" pitchFamily="2" charset="2"/>
                        <a:buChar char="l"/>
                      </a:pPr>
                      <a:r>
                        <a:rPr kumimoji="1" lang="zh-CN" altLang="en-US" sz="1000" kern="100" dirty="0">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分层审核计划</a:t>
                      </a:r>
                      <a:endParaRPr kumimoji="1" lang="zh-CN" altLang="zh-CN" sz="1000" kern="100" dirty="0">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endParaRPr>
                    </a:p>
                    <a:p>
                      <a:pPr marL="171450" indent="-171450" algn="l" defTabSz="914400" rtl="0" eaLnBrk="1" latinLnBrk="0" hangingPunct="1">
                        <a:lnSpc>
                          <a:spcPts val="1500"/>
                        </a:lnSpc>
                        <a:spcAft>
                          <a:spcPts val="0"/>
                        </a:spcAft>
                        <a:buFont typeface="Wingdings" panose="05000000000000000000" pitchFamily="2" charset="2"/>
                        <a:buChar char="l"/>
                        <a:tabLst>
                          <a:tab pos="800100" algn="l"/>
                        </a:tabLst>
                      </a:pPr>
                      <a:r>
                        <a:rPr kumimoji="1" lang="zh-CN" altLang="zh-CN"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得到改进的产品、过程、体系</a:t>
                      </a:r>
                      <a:r>
                        <a:rPr kumimoji="1" lang="en-US" altLang="zh-CN"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a:t>
                      </a:r>
                      <a:r>
                        <a:rPr kumimoji="1" lang="zh-CN" altLang="en-US"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其他所有过程</a:t>
                      </a:r>
                      <a:endParaRPr kumimoji="1" lang="zh-CN" altLang="zh-CN"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endParaRPr>
                    </a:p>
                  </a:txBody>
                  <a:tcPr marL="91427" marR="91427" marT="45722" marB="4572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1"/>
                  </a:ext>
                </a:extLst>
              </a:tr>
            </a:tbl>
          </a:graphicData>
        </a:graphic>
      </p:graphicFrame>
      <p:graphicFrame>
        <p:nvGraphicFramePr>
          <p:cNvPr id="15" name="表格 14"/>
          <p:cNvGraphicFramePr>
            <a:graphicFrameLocks noGrp="1"/>
          </p:cNvGraphicFramePr>
          <p:nvPr/>
        </p:nvGraphicFramePr>
        <p:xfrm>
          <a:off x="179388" y="4941888"/>
          <a:ext cx="2447925" cy="1655762"/>
        </p:xfrm>
        <a:graphic>
          <a:graphicData uri="http://schemas.openxmlformats.org/drawingml/2006/table">
            <a:tbl>
              <a:tblPr firstRow="1" bandRow="1">
                <a:tableStyleId>{5C22544A-7EE6-4342-B048-85BDC9FD1C3A}</a:tableStyleId>
              </a:tblPr>
              <a:tblGrid>
                <a:gridCol w="2447925">
                  <a:extLst>
                    <a:ext uri="{9D8B030D-6E8A-4147-A177-3AD203B41FA5}">
                      <a16:colId xmlns:a16="http://schemas.microsoft.com/office/drawing/2014/main" val="20000"/>
                    </a:ext>
                  </a:extLst>
                </a:gridCol>
              </a:tblGrid>
              <a:tr h="267354">
                <a:tc>
                  <a:txBody>
                    <a:bodyPr/>
                    <a:lstStyle/>
                    <a:p>
                      <a:r>
                        <a:rPr kumimoji="1" lang="zh-CN" altLang="en-US" sz="1000" b="1" kern="1200" dirty="0">
                          <a:solidFill>
                            <a:srgbClr val="0000FF"/>
                          </a:solidFill>
                          <a:latin typeface="宋体" panose="02010600030101010101" pitchFamily="2" charset="-122"/>
                          <a:ea typeface="宋体" panose="02010600030101010101" pitchFamily="2" charset="-122"/>
                          <a:cs typeface="Tahoma" panose="020B0604030504040204" pitchFamily="34" charset="0"/>
                        </a:rPr>
                        <a:t>如何做？（程序、方法、标准、法规）</a:t>
                      </a:r>
                    </a:p>
                  </a:txBody>
                  <a:tcPr marL="91427" marR="91427" marT="45708" marB="4570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0"/>
                  </a:ext>
                </a:extLst>
              </a:tr>
              <a:tr h="1388408">
                <a:tc>
                  <a:txBody>
                    <a:bodyPr/>
                    <a:lstStyle/>
                    <a:p>
                      <a:pPr marL="171450" indent="-171450" algn="l" defTabSz="914400" rtl="0" eaLnBrk="1" latinLnBrk="0" hangingPunct="1">
                        <a:spcAft>
                          <a:spcPts val="0"/>
                        </a:spcAft>
                        <a:buFont typeface="Wingdings" panose="05000000000000000000" pitchFamily="2" charset="2"/>
                        <a:buChar char="l"/>
                      </a:pPr>
                      <a:r>
                        <a:rPr kumimoji="1" lang="zh-CN" altLang="en-US"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内部审核控制程序</a:t>
                      </a:r>
                      <a:endParaRPr kumimoji="1" lang="en-US" altLang="zh-CN"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endParaRPr>
                    </a:p>
                  </a:txBody>
                  <a:tcPr marL="91427" marR="91427" marT="45708" marB="4570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1"/>
                  </a:ext>
                </a:extLst>
              </a:tr>
            </a:tbl>
          </a:graphicData>
        </a:graphic>
      </p:graphicFrame>
      <p:graphicFrame>
        <p:nvGraphicFramePr>
          <p:cNvPr id="16" name="表格 15"/>
          <p:cNvGraphicFramePr>
            <a:graphicFrameLocks noGrp="1"/>
          </p:cNvGraphicFramePr>
          <p:nvPr/>
        </p:nvGraphicFramePr>
        <p:xfrm>
          <a:off x="6523038" y="5445125"/>
          <a:ext cx="2449512" cy="1152525"/>
        </p:xfrm>
        <a:graphic>
          <a:graphicData uri="http://schemas.openxmlformats.org/drawingml/2006/table">
            <a:tbl>
              <a:tblPr firstRow="1" bandRow="1">
                <a:tableStyleId>{5C22544A-7EE6-4342-B048-85BDC9FD1C3A}</a:tableStyleId>
              </a:tblPr>
              <a:tblGrid>
                <a:gridCol w="2449512">
                  <a:extLst>
                    <a:ext uri="{9D8B030D-6E8A-4147-A177-3AD203B41FA5}">
                      <a16:colId xmlns:a16="http://schemas.microsoft.com/office/drawing/2014/main" val="20000"/>
                    </a:ext>
                  </a:extLst>
                </a:gridCol>
              </a:tblGrid>
              <a:tr h="284213">
                <a:tc>
                  <a:txBody>
                    <a:bodyPr/>
                    <a:lstStyle/>
                    <a:p>
                      <a:pPr eaLnBrk="1" hangingPunct="1">
                        <a:spcBef>
                          <a:spcPct val="0"/>
                        </a:spcBef>
                        <a:buClrTx/>
                        <a:buSzTx/>
                        <a:buFontTx/>
                        <a:buNone/>
                      </a:pPr>
                      <a:r>
                        <a:rPr lang="zh-CN" altLang="en-US" sz="1000" b="1" dirty="0">
                          <a:solidFill>
                            <a:srgbClr val="0000FF"/>
                          </a:solidFill>
                          <a:latin typeface="宋体" panose="02010600030101010101" pitchFamily="2" charset="-122"/>
                          <a:ea typeface="宋体" panose="02010600030101010101" pitchFamily="2" charset="-122"/>
                          <a:cs typeface="Tahoma" panose="020B0604030504040204" pitchFamily="34" charset="0"/>
                        </a:rPr>
                        <a:t>如何测量？（绩效指标）</a:t>
                      </a:r>
                      <a:endParaRPr lang="en-US" altLang="zh-CN" sz="1000" b="1" dirty="0">
                        <a:solidFill>
                          <a:srgbClr val="0000FF"/>
                        </a:solidFill>
                        <a:latin typeface="宋体" panose="02010600030101010101" pitchFamily="2" charset="-122"/>
                        <a:ea typeface="宋体" panose="02010600030101010101" pitchFamily="2" charset="-122"/>
                        <a:cs typeface="Tahoma" panose="020B0604030504040204" pitchFamily="34" charset="0"/>
                      </a:endParaRPr>
                    </a:p>
                  </a:txBody>
                  <a:tcPr marL="91486" marR="91486" marT="45736" marB="4573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0"/>
                  </a:ext>
                </a:extLst>
              </a:tr>
              <a:tr h="868312">
                <a:tc>
                  <a:txBody>
                    <a:bodyPr/>
                    <a:lstStyle/>
                    <a:p>
                      <a:pPr marL="171450" indent="-171450" algn="l" defTabSz="914400" rtl="0" eaLnBrk="1" latinLnBrk="0" hangingPunct="1">
                        <a:spcAft>
                          <a:spcPts val="0"/>
                        </a:spcAft>
                        <a:buFont typeface="Wingdings" panose="05000000000000000000" pitchFamily="2" charset="2"/>
                        <a:buChar char="l"/>
                      </a:pPr>
                      <a:r>
                        <a:rPr kumimoji="1" lang="zh-CN" altLang="en-US"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改进计划按时完成率</a:t>
                      </a:r>
                      <a:endParaRPr kumimoji="1" lang="zh-CN" altLang="zh-CN"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endParaRPr>
                    </a:p>
                  </a:txBody>
                  <a:tcPr marL="91486" marR="91486" marT="45736" marB="4573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1"/>
                  </a:ext>
                </a:extLst>
              </a:tr>
            </a:tbl>
          </a:graphicData>
        </a:graphic>
      </p:graphicFrame>
      <p:graphicFrame>
        <p:nvGraphicFramePr>
          <p:cNvPr id="17" name="表格 16"/>
          <p:cNvGraphicFramePr>
            <a:graphicFrameLocks noGrp="1"/>
          </p:cNvGraphicFramePr>
          <p:nvPr/>
        </p:nvGraphicFramePr>
        <p:xfrm>
          <a:off x="3167063" y="1412875"/>
          <a:ext cx="2919412" cy="2408238"/>
        </p:xfrm>
        <a:graphic>
          <a:graphicData uri="http://schemas.openxmlformats.org/drawingml/2006/table">
            <a:tbl>
              <a:tblPr firstRow="1" bandRow="1">
                <a:tableStyleId>{5C22544A-7EE6-4342-B048-85BDC9FD1C3A}</a:tableStyleId>
              </a:tblPr>
              <a:tblGrid>
                <a:gridCol w="2919412">
                  <a:extLst>
                    <a:ext uri="{9D8B030D-6E8A-4147-A177-3AD203B41FA5}">
                      <a16:colId xmlns:a16="http://schemas.microsoft.com/office/drawing/2014/main" val="20000"/>
                    </a:ext>
                  </a:extLst>
                </a:gridCol>
              </a:tblGrid>
              <a:tr h="243891">
                <a:tc>
                  <a:txBody>
                    <a:bodyPr/>
                    <a:lstStyle/>
                    <a:p>
                      <a:pPr algn="l"/>
                      <a:r>
                        <a:rPr kumimoji="1" lang="zh-CN" altLang="en-US" sz="1000" b="1" kern="1200" dirty="0">
                          <a:solidFill>
                            <a:srgbClr val="0000FF"/>
                          </a:solidFill>
                          <a:latin typeface="宋体" panose="02010600030101010101" pitchFamily="2" charset="-122"/>
                          <a:ea typeface="宋体" panose="02010600030101010101" pitchFamily="2" charset="-122"/>
                          <a:cs typeface="Tahoma" panose="020B0604030504040204" pitchFamily="34" charset="0"/>
                        </a:rPr>
                        <a:t>过程的风险</a:t>
                      </a:r>
                    </a:p>
                  </a:txBody>
                  <a:tcPr marL="91457" marR="91457" marT="45730" marB="4573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0"/>
                  </a:ext>
                </a:extLst>
              </a:tr>
              <a:tr h="2164347">
                <a:tc>
                  <a:txBody>
                    <a:bodyPr/>
                    <a:lstStyle/>
                    <a:p>
                      <a:pPr marL="171450" indent="-171450">
                        <a:buFont typeface="Wingdings" panose="05000000000000000000" pitchFamily="2" charset="2"/>
                        <a:buChar char="l"/>
                      </a:pPr>
                      <a:r>
                        <a:rPr lang="zh-CN" altLang="en-US" sz="1000" dirty="0">
                          <a:solidFill>
                            <a:schemeClr val="tx1"/>
                          </a:solidFill>
                          <a:latin typeface="宋体" panose="02010600030101010101" pitchFamily="2" charset="-122"/>
                          <a:ea typeface="宋体" panose="02010600030101010101" pitchFamily="2" charset="-122"/>
                        </a:rPr>
                        <a:t>审核方案制定依据不充分；</a:t>
                      </a:r>
                      <a:endParaRPr lang="en-US" altLang="zh-CN" sz="1000" dirty="0">
                        <a:solidFill>
                          <a:schemeClr val="tx1"/>
                        </a:solidFill>
                        <a:latin typeface="宋体" panose="02010600030101010101" pitchFamily="2" charset="-122"/>
                        <a:ea typeface="宋体" panose="02010600030101010101" pitchFamily="2" charset="-122"/>
                      </a:endParaRPr>
                    </a:p>
                    <a:p>
                      <a:pPr marL="171450" indent="-171450">
                        <a:buFont typeface="Wingdings" panose="05000000000000000000" pitchFamily="2" charset="2"/>
                        <a:buChar char="l"/>
                      </a:pPr>
                      <a:r>
                        <a:rPr lang="zh-CN" altLang="en-US" sz="1000" dirty="0">
                          <a:solidFill>
                            <a:schemeClr val="tx1"/>
                          </a:solidFill>
                          <a:latin typeface="宋体" panose="02010600030101010101" pitchFamily="2" charset="-122"/>
                          <a:ea typeface="宋体" panose="02010600030101010101" pitchFamily="2" charset="-122"/>
                        </a:rPr>
                        <a:t>审核员能力不足；</a:t>
                      </a:r>
                      <a:endParaRPr lang="en-US" altLang="zh-CN" sz="1000" dirty="0">
                        <a:solidFill>
                          <a:schemeClr val="tx1"/>
                        </a:solidFill>
                        <a:latin typeface="宋体" panose="02010600030101010101" pitchFamily="2" charset="-122"/>
                        <a:ea typeface="宋体" panose="02010600030101010101" pitchFamily="2" charset="-122"/>
                      </a:endParaRPr>
                    </a:p>
                    <a:p>
                      <a:pPr marL="171450" indent="-171450">
                        <a:buFont typeface="Wingdings" panose="05000000000000000000" pitchFamily="2" charset="2"/>
                        <a:buChar char="l"/>
                      </a:pPr>
                      <a:r>
                        <a:rPr lang="zh-CN" altLang="en-US" sz="1000" dirty="0">
                          <a:solidFill>
                            <a:schemeClr val="tx1"/>
                          </a:solidFill>
                          <a:latin typeface="宋体" panose="02010600030101010101" pitchFamily="2" charset="-122"/>
                          <a:ea typeface="宋体" panose="02010600030101010101" pitchFamily="2" charset="-122"/>
                        </a:rPr>
                        <a:t>审核计划没有覆盖所有班次；</a:t>
                      </a:r>
                      <a:endParaRPr lang="en-US" altLang="zh-CN" sz="1000" dirty="0">
                        <a:solidFill>
                          <a:schemeClr val="tx1"/>
                        </a:solidFill>
                        <a:latin typeface="宋体" panose="02010600030101010101" pitchFamily="2" charset="-122"/>
                        <a:ea typeface="宋体" panose="02010600030101010101" pitchFamily="2" charset="-122"/>
                      </a:endParaRPr>
                    </a:p>
                    <a:p>
                      <a:pPr marL="171450" indent="-171450">
                        <a:buFont typeface="Wingdings" panose="05000000000000000000" pitchFamily="2" charset="2"/>
                        <a:buChar char="l"/>
                      </a:pPr>
                      <a:r>
                        <a:rPr lang="zh-CN" altLang="en-US" sz="1000" dirty="0">
                          <a:solidFill>
                            <a:schemeClr val="tx1"/>
                          </a:solidFill>
                          <a:latin typeface="宋体" panose="02010600030101010101" pitchFamily="2" charset="-122"/>
                          <a:ea typeface="宋体" panose="02010600030101010101" pitchFamily="2" charset="-122"/>
                        </a:rPr>
                        <a:t>审核输入信息不充分，没有关注高风险产品和过程；</a:t>
                      </a:r>
                      <a:endParaRPr lang="en-US" altLang="zh-CN" sz="1000" dirty="0">
                        <a:solidFill>
                          <a:schemeClr val="tx1"/>
                        </a:solidFill>
                        <a:latin typeface="宋体" panose="02010600030101010101" pitchFamily="2" charset="-122"/>
                        <a:ea typeface="宋体" panose="02010600030101010101" pitchFamily="2" charset="-122"/>
                      </a:endParaRPr>
                    </a:p>
                    <a:p>
                      <a:pPr marL="171450" indent="-171450">
                        <a:buFont typeface="Wingdings" panose="05000000000000000000" pitchFamily="2" charset="2"/>
                        <a:buChar char="l"/>
                      </a:pPr>
                      <a:r>
                        <a:rPr lang="zh-CN" altLang="en-US" sz="1000" dirty="0">
                          <a:solidFill>
                            <a:schemeClr val="tx1"/>
                          </a:solidFill>
                          <a:latin typeface="宋体" panose="02010600030101010101" pitchFamily="2" charset="-122"/>
                          <a:ea typeface="宋体" panose="02010600030101010101" pitchFamily="2" charset="-122"/>
                        </a:rPr>
                        <a:t>审核不符合项没有有效关闭</a:t>
                      </a:r>
                    </a:p>
                  </a:txBody>
                  <a:tcPr marL="91457" marR="91457" marT="45730" marB="4573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1"/>
                  </a:ext>
                </a:extLst>
              </a:tr>
            </a:tbl>
          </a:graphicData>
        </a:graphic>
      </p:graphicFrame>
      <p:graphicFrame>
        <p:nvGraphicFramePr>
          <p:cNvPr id="18" name="表格 17"/>
          <p:cNvGraphicFramePr>
            <a:graphicFrameLocks noGrp="1"/>
          </p:cNvGraphicFramePr>
          <p:nvPr/>
        </p:nvGraphicFramePr>
        <p:xfrm>
          <a:off x="3170238" y="3933825"/>
          <a:ext cx="2919412" cy="2663825"/>
        </p:xfrm>
        <a:graphic>
          <a:graphicData uri="http://schemas.openxmlformats.org/drawingml/2006/table">
            <a:tbl>
              <a:tblPr firstRow="1" bandRow="1">
                <a:tableStyleId>{5C22544A-7EE6-4342-B048-85BDC9FD1C3A}</a:tableStyleId>
              </a:tblPr>
              <a:tblGrid>
                <a:gridCol w="2919412">
                  <a:extLst>
                    <a:ext uri="{9D8B030D-6E8A-4147-A177-3AD203B41FA5}">
                      <a16:colId xmlns:a16="http://schemas.microsoft.com/office/drawing/2014/main" val="20000"/>
                    </a:ext>
                  </a:extLst>
                </a:gridCol>
              </a:tblGrid>
              <a:tr h="276915">
                <a:tc>
                  <a:txBody>
                    <a:bodyPr/>
                    <a:lstStyle/>
                    <a:p>
                      <a:r>
                        <a:rPr kumimoji="1" lang="zh-CN" altLang="en-US" sz="1000" b="1" kern="1200" dirty="0">
                          <a:solidFill>
                            <a:srgbClr val="0000FF"/>
                          </a:solidFill>
                          <a:latin typeface="宋体" panose="02010600030101010101" pitchFamily="2" charset="-122"/>
                          <a:ea typeface="宋体" panose="02010600030101010101" pitchFamily="2" charset="-122"/>
                          <a:cs typeface="Tahoma" panose="020B0604030504040204" pitchFamily="34" charset="0"/>
                        </a:rPr>
                        <a:t>过程的关键活动</a:t>
                      </a:r>
                    </a:p>
                  </a:txBody>
                  <a:tcPr marL="91457" marR="91457" marT="45712" marB="4571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CFFFF"/>
                    </a:solidFill>
                  </a:tcPr>
                </a:tc>
                <a:extLst>
                  <a:ext uri="{0D108BD9-81ED-4DB2-BD59-A6C34878D82A}">
                    <a16:rowId xmlns:a16="http://schemas.microsoft.com/office/drawing/2014/main" val="10000"/>
                  </a:ext>
                </a:extLst>
              </a:tr>
              <a:tr h="2386910">
                <a:tc>
                  <a:txBody>
                    <a:bodyPr/>
                    <a:lstStyle/>
                    <a:p>
                      <a:pPr marL="171450" indent="-171450" algn="l">
                        <a:buFont typeface="Wingdings" panose="05000000000000000000" pitchFamily="2" charset="2"/>
                        <a:buChar char="l"/>
                      </a:pPr>
                      <a:r>
                        <a:rPr kumimoji="1" lang="zh-CN" altLang="en-US" sz="1000" kern="1200" dirty="0">
                          <a:solidFill>
                            <a:schemeClr val="tx1"/>
                          </a:solidFill>
                          <a:latin typeface="宋体" panose="02010600030101010101" pitchFamily="2" charset="-122"/>
                          <a:ea typeface="宋体" panose="02010600030101010101" pitchFamily="2" charset="-122"/>
                          <a:cs typeface="+mn-cs"/>
                        </a:rPr>
                        <a:t>收集相关信息</a:t>
                      </a:r>
                      <a:endParaRPr kumimoji="1" lang="en-US" altLang="zh-CN" sz="1000" kern="1200" dirty="0">
                        <a:solidFill>
                          <a:schemeClr val="tx1"/>
                        </a:solidFill>
                        <a:latin typeface="宋体" panose="02010600030101010101" pitchFamily="2" charset="-122"/>
                        <a:ea typeface="宋体" panose="02010600030101010101" pitchFamily="2" charset="-122"/>
                        <a:cs typeface="+mn-cs"/>
                      </a:endParaRPr>
                    </a:p>
                    <a:p>
                      <a:pPr marL="171450" indent="-171450" algn="l">
                        <a:buFont typeface="Wingdings" panose="05000000000000000000" pitchFamily="2" charset="2"/>
                        <a:buChar char="l"/>
                      </a:pPr>
                      <a:r>
                        <a:rPr kumimoji="1" lang="zh-CN" altLang="en-US" sz="1000" kern="1200" dirty="0">
                          <a:solidFill>
                            <a:schemeClr val="tx1"/>
                          </a:solidFill>
                          <a:latin typeface="宋体" panose="02010600030101010101" pitchFamily="2" charset="-122"/>
                          <a:ea typeface="宋体" panose="02010600030101010101" pitchFamily="2" charset="-122"/>
                          <a:cs typeface="+mn-cs"/>
                        </a:rPr>
                        <a:t>内审方案策划</a:t>
                      </a:r>
                      <a:endParaRPr kumimoji="1" lang="en-US" altLang="zh-CN" sz="1000" kern="1200" dirty="0">
                        <a:solidFill>
                          <a:schemeClr val="tx1"/>
                        </a:solidFill>
                        <a:latin typeface="宋体" panose="02010600030101010101" pitchFamily="2" charset="-122"/>
                        <a:ea typeface="宋体" panose="02010600030101010101" pitchFamily="2" charset="-122"/>
                        <a:cs typeface="+mn-cs"/>
                      </a:endParaRPr>
                    </a:p>
                    <a:p>
                      <a:pPr marL="171450" indent="-171450" algn="l">
                        <a:buFont typeface="Wingdings" panose="05000000000000000000" pitchFamily="2" charset="2"/>
                        <a:buChar char="l"/>
                      </a:pPr>
                      <a:r>
                        <a:rPr kumimoji="1" lang="zh-CN" altLang="en-US" sz="1000" kern="1200" dirty="0">
                          <a:solidFill>
                            <a:schemeClr val="tx1"/>
                          </a:solidFill>
                          <a:latin typeface="宋体" panose="02010600030101010101" pitchFamily="2" charset="-122"/>
                          <a:ea typeface="宋体" panose="02010600030101010101" pitchFamily="2" charset="-122"/>
                          <a:cs typeface="+mn-cs"/>
                        </a:rPr>
                        <a:t>内审实施</a:t>
                      </a:r>
                      <a:endParaRPr kumimoji="1" lang="en-US" altLang="zh-CN" sz="1000" kern="1200" dirty="0">
                        <a:solidFill>
                          <a:schemeClr val="tx1"/>
                        </a:solidFill>
                        <a:latin typeface="宋体" panose="02010600030101010101" pitchFamily="2" charset="-122"/>
                        <a:ea typeface="宋体" panose="02010600030101010101" pitchFamily="2" charset="-122"/>
                        <a:cs typeface="+mn-cs"/>
                      </a:endParaRPr>
                    </a:p>
                    <a:p>
                      <a:pPr marL="171450" indent="-171450" algn="l">
                        <a:buFont typeface="Wingdings" panose="05000000000000000000" pitchFamily="2" charset="2"/>
                        <a:buChar char="l"/>
                      </a:pPr>
                      <a:r>
                        <a:rPr kumimoji="1" lang="zh-CN" altLang="en-US" sz="1000" kern="1200" dirty="0">
                          <a:solidFill>
                            <a:schemeClr val="tx1"/>
                          </a:solidFill>
                          <a:latin typeface="宋体" panose="02010600030101010101" pitchFamily="2" charset="-122"/>
                          <a:ea typeface="宋体" panose="02010600030101010101" pitchFamily="2" charset="-122"/>
                          <a:cs typeface="+mn-cs"/>
                        </a:rPr>
                        <a:t>内审报告</a:t>
                      </a:r>
                      <a:endParaRPr kumimoji="1" lang="en-US" altLang="zh-CN" sz="1000" kern="1200" dirty="0">
                        <a:solidFill>
                          <a:schemeClr val="tx1"/>
                        </a:solidFill>
                        <a:latin typeface="宋体" panose="02010600030101010101" pitchFamily="2" charset="-122"/>
                        <a:ea typeface="宋体" panose="02010600030101010101" pitchFamily="2" charset="-122"/>
                        <a:cs typeface="+mn-cs"/>
                      </a:endParaRPr>
                    </a:p>
                    <a:p>
                      <a:pPr marL="171450" indent="-171450" algn="l">
                        <a:buFont typeface="Wingdings" panose="05000000000000000000" pitchFamily="2" charset="2"/>
                        <a:buChar char="l"/>
                      </a:pPr>
                      <a:r>
                        <a:rPr kumimoji="1" lang="zh-CN" altLang="en-US" sz="1000" kern="1200" dirty="0">
                          <a:solidFill>
                            <a:schemeClr val="tx1"/>
                          </a:solidFill>
                          <a:latin typeface="宋体" panose="02010600030101010101" pitchFamily="2" charset="-122"/>
                          <a:ea typeface="宋体" panose="02010600030101010101" pitchFamily="2" charset="-122"/>
                          <a:cs typeface="+mn-cs"/>
                        </a:rPr>
                        <a:t>改进措施的制定与实施</a:t>
                      </a:r>
                      <a:endParaRPr kumimoji="1" lang="en-US" altLang="zh-CN" sz="1000" kern="1200" dirty="0">
                        <a:solidFill>
                          <a:schemeClr val="tx1"/>
                        </a:solidFill>
                        <a:latin typeface="宋体" panose="02010600030101010101" pitchFamily="2" charset="-122"/>
                        <a:ea typeface="宋体" panose="02010600030101010101" pitchFamily="2" charset="-122"/>
                        <a:cs typeface="+mn-cs"/>
                      </a:endParaRPr>
                    </a:p>
                    <a:p>
                      <a:pPr marL="171450" indent="-171450" algn="l">
                        <a:buFont typeface="Wingdings" panose="05000000000000000000" pitchFamily="2" charset="2"/>
                        <a:buChar char="l"/>
                      </a:pPr>
                      <a:r>
                        <a:rPr kumimoji="1" lang="zh-CN" altLang="en-US" sz="1000" kern="1200" dirty="0">
                          <a:solidFill>
                            <a:schemeClr val="tx1"/>
                          </a:solidFill>
                          <a:latin typeface="宋体" panose="02010600030101010101" pitchFamily="2" charset="-122"/>
                          <a:ea typeface="宋体" panose="02010600030101010101" pitchFamily="2" charset="-122"/>
                          <a:cs typeface="+mn-cs"/>
                        </a:rPr>
                        <a:t>改进跟踪与标准化</a:t>
                      </a:r>
                      <a:endParaRPr kumimoji="1" lang="en-US" altLang="zh-CN" sz="1000" kern="1200" dirty="0">
                        <a:solidFill>
                          <a:schemeClr val="tx1"/>
                        </a:solidFill>
                        <a:latin typeface="宋体" panose="02010600030101010101" pitchFamily="2" charset="-122"/>
                        <a:ea typeface="宋体" panose="02010600030101010101" pitchFamily="2" charset="-122"/>
                        <a:cs typeface="+mn-cs"/>
                      </a:endParaRPr>
                    </a:p>
                  </a:txBody>
                  <a:tcPr marL="91457" marR="91457" marT="45712" marB="4571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CFFFF"/>
                    </a:solidFill>
                  </a:tcPr>
                </a:tc>
                <a:extLst>
                  <a:ext uri="{0D108BD9-81ED-4DB2-BD59-A6C34878D82A}">
                    <a16:rowId xmlns:a16="http://schemas.microsoft.com/office/drawing/2014/main" val="10001"/>
                  </a:ext>
                </a:extLst>
              </a:tr>
            </a:tbl>
          </a:graphicData>
        </a:graphic>
      </p:graphicFrame>
      <p:sp>
        <p:nvSpPr>
          <p:cNvPr id="22" name="页脚占位符 13379"/>
          <p:cNvSpPr>
            <a:spLocks noGrp="1"/>
          </p:cNvSpPr>
          <p:nvPr>
            <p:ph type="ftr" sz="quarter" idx="11"/>
          </p:nvPr>
        </p:nvSpPr>
        <p:spPr>
          <a:xfrm>
            <a:off x="250825" y="6492875"/>
            <a:ext cx="873125" cy="365125"/>
          </a:xfrm>
        </p:spPr>
        <p:txBody>
          <a:bodyPr/>
          <a:lstStyle/>
          <a:p>
            <a:pPr>
              <a:defRPr/>
            </a:pPr>
            <a:r>
              <a:rPr lang="en-US" altLang="zh-CN" dirty="0"/>
              <a:t>37/39</a:t>
            </a:r>
            <a:endParaRPr lang="zh-CN" altLang="en-US" dirty="0"/>
          </a:p>
        </p:txBody>
      </p:sp>
    </p:spTree>
  </p:cSld>
  <p:clrMapOvr>
    <a:masterClrMapping/>
  </p:clrMapOvr>
  <p:transition spd="slow"/>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肘形连接符 3"/>
          <p:cNvCxnSpPr>
            <a:stCxn id="15" idx="3"/>
            <a:endCxn id="18" idx="1"/>
          </p:cNvCxnSpPr>
          <p:nvPr/>
        </p:nvCxnSpPr>
        <p:spPr bwMode="auto">
          <a:xfrm flipV="1">
            <a:off x="2627313" y="5265738"/>
            <a:ext cx="542925" cy="503237"/>
          </a:xfrm>
          <a:prstGeom prst="bentConnector3">
            <a:avLst>
              <a:gd name="adj1" fmla="val 50000"/>
            </a:avLst>
          </a:prstGeom>
          <a:ln w="28575">
            <a:tailEnd type="triangle"/>
          </a:ln>
        </p:spPr>
        <p:style>
          <a:lnRef idx="1">
            <a:schemeClr val="dk1"/>
          </a:lnRef>
          <a:fillRef idx="0">
            <a:schemeClr val="dk1"/>
          </a:fillRef>
          <a:effectRef idx="0">
            <a:schemeClr val="dk1"/>
          </a:effectRef>
          <a:fontRef idx="minor">
            <a:schemeClr val="tx1"/>
          </a:fontRef>
        </p:style>
      </p:cxnSp>
      <p:cxnSp>
        <p:nvCxnSpPr>
          <p:cNvPr id="5" name="肘形连接符 4"/>
          <p:cNvCxnSpPr>
            <a:stCxn id="13" idx="3"/>
            <a:endCxn id="18" idx="1"/>
          </p:cNvCxnSpPr>
          <p:nvPr/>
        </p:nvCxnSpPr>
        <p:spPr bwMode="auto">
          <a:xfrm>
            <a:off x="2625725" y="3789363"/>
            <a:ext cx="544513" cy="1476375"/>
          </a:xfrm>
          <a:prstGeom prst="bentConnector3">
            <a:avLst>
              <a:gd name="adj1" fmla="val 50000"/>
            </a:avLst>
          </a:prstGeom>
          <a:ln w="28575">
            <a:tailEnd type="triangle"/>
          </a:ln>
        </p:spPr>
        <p:style>
          <a:lnRef idx="1">
            <a:schemeClr val="dk1"/>
          </a:lnRef>
          <a:fillRef idx="0">
            <a:schemeClr val="dk1"/>
          </a:fillRef>
          <a:effectRef idx="0">
            <a:schemeClr val="dk1"/>
          </a:effectRef>
          <a:fontRef idx="minor">
            <a:schemeClr val="tx1"/>
          </a:fontRef>
        </p:style>
      </p:cxnSp>
      <p:cxnSp>
        <p:nvCxnSpPr>
          <p:cNvPr id="6" name="肘形连接符 5"/>
          <p:cNvCxnSpPr>
            <a:stCxn id="11" idx="3"/>
            <a:endCxn id="18" idx="1"/>
          </p:cNvCxnSpPr>
          <p:nvPr/>
        </p:nvCxnSpPr>
        <p:spPr bwMode="auto">
          <a:xfrm>
            <a:off x="2627313" y="2009775"/>
            <a:ext cx="542925" cy="3255963"/>
          </a:xfrm>
          <a:prstGeom prst="bentConnector3">
            <a:avLst>
              <a:gd name="adj1" fmla="val 50000"/>
            </a:avLst>
          </a:prstGeom>
          <a:ln w="28575">
            <a:tailEnd type="triangle"/>
          </a:ln>
        </p:spPr>
        <p:style>
          <a:lnRef idx="1">
            <a:schemeClr val="dk1"/>
          </a:lnRef>
          <a:fillRef idx="0">
            <a:schemeClr val="dk1"/>
          </a:fillRef>
          <a:effectRef idx="0">
            <a:schemeClr val="dk1"/>
          </a:effectRef>
          <a:fontRef idx="minor">
            <a:schemeClr val="tx1"/>
          </a:fontRef>
        </p:style>
      </p:cxnSp>
      <p:cxnSp>
        <p:nvCxnSpPr>
          <p:cNvPr id="7" name="肘形连接符 6"/>
          <p:cNvCxnSpPr/>
          <p:nvPr/>
        </p:nvCxnSpPr>
        <p:spPr bwMode="auto">
          <a:xfrm flipV="1">
            <a:off x="6084888" y="4365625"/>
            <a:ext cx="431800" cy="935038"/>
          </a:xfrm>
          <a:prstGeom prst="bentConnector3">
            <a:avLst>
              <a:gd name="adj1" fmla="val 50000"/>
            </a:avLst>
          </a:prstGeom>
          <a:ln w="28575">
            <a:tailEnd type="triangle"/>
          </a:ln>
        </p:spPr>
        <p:style>
          <a:lnRef idx="1">
            <a:schemeClr val="dk1"/>
          </a:lnRef>
          <a:fillRef idx="0">
            <a:schemeClr val="dk1"/>
          </a:fillRef>
          <a:effectRef idx="0">
            <a:schemeClr val="dk1"/>
          </a:effectRef>
          <a:fontRef idx="minor">
            <a:schemeClr val="tx1"/>
          </a:fontRef>
        </p:style>
      </p:cxnSp>
      <p:cxnSp>
        <p:nvCxnSpPr>
          <p:cNvPr id="8" name="肘形连接符 7"/>
          <p:cNvCxnSpPr>
            <a:endCxn id="16" idx="1"/>
          </p:cNvCxnSpPr>
          <p:nvPr/>
        </p:nvCxnSpPr>
        <p:spPr bwMode="auto">
          <a:xfrm>
            <a:off x="6078538" y="5786438"/>
            <a:ext cx="444500" cy="234950"/>
          </a:xfrm>
          <a:prstGeom prst="bentConnector3">
            <a:avLst>
              <a:gd name="adj1" fmla="val 50000"/>
            </a:avLst>
          </a:prstGeom>
          <a:ln w="28575">
            <a:solidFill>
              <a:srgbClr val="FF0000"/>
            </a:solidFill>
            <a:headEnd type="triangle"/>
            <a:tailEnd type="triangle"/>
          </a:ln>
        </p:spPr>
        <p:style>
          <a:lnRef idx="1">
            <a:schemeClr val="dk1"/>
          </a:lnRef>
          <a:fillRef idx="0">
            <a:schemeClr val="dk1"/>
          </a:fillRef>
          <a:effectRef idx="0">
            <a:schemeClr val="dk1"/>
          </a:effectRef>
          <a:fontRef idx="minor">
            <a:schemeClr val="tx1"/>
          </a:fontRef>
        </p:style>
      </p:cxnSp>
      <p:cxnSp>
        <p:nvCxnSpPr>
          <p:cNvPr id="9" name="肘形连接符 8"/>
          <p:cNvCxnSpPr/>
          <p:nvPr/>
        </p:nvCxnSpPr>
        <p:spPr bwMode="auto">
          <a:xfrm flipV="1">
            <a:off x="6084888" y="2133600"/>
            <a:ext cx="431800" cy="1952625"/>
          </a:xfrm>
          <a:prstGeom prst="bentConnector3">
            <a:avLst>
              <a:gd name="adj1" fmla="val 50000"/>
            </a:avLst>
          </a:prstGeom>
          <a:ln w="28575">
            <a:headEnd type="triangle"/>
            <a:tailEnd type="none"/>
          </a:ln>
        </p:spPr>
        <p:style>
          <a:lnRef idx="1">
            <a:schemeClr val="dk1"/>
          </a:lnRef>
          <a:fillRef idx="0">
            <a:schemeClr val="dk1"/>
          </a:fillRef>
          <a:effectRef idx="0">
            <a:schemeClr val="dk1"/>
          </a:effectRef>
          <a:fontRef idx="minor">
            <a:schemeClr val="tx1"/>
          </a:fontRef>
        </p:style>
      </p:cxnSp>
      <p:graphicFrame>
        <p:nvGraphicFramePr>
          <p:cNvPr id="10" name="表格 9"/>
          <p:cNvGraphicFramePr>
            <a:graphicFrameLocks noGrp="1"/>
          </p:cNvGraphicFramePr>
          <p:nvPr/>
        </p:nvGraphicFramePr>
        <p:xfrm>
          <a:off x="176213" y="836613"/>
          <a:ext cx="8788400" cy="371475"/>
        </p:xfrm>
        <a:graphic>
          <a:graphicData uri="http://schemas.openxmlformats.org/drawingml/2006/table">
            <a:tbl>
              <a:tblPr firstRow="1" bandRow="1">
                <a:tableStyleId>{5C22544A-7EE6-4342-B048-85BDC9FD1C3A}</a:tableStyleId>
              </a:tblPr>
              <a:tblGrid>
                <a:gridCol w="4394200">
                  <a:extLst>
                    <a:ext uri="{9D8B030D-6E8A-4147-A177-3AD203B41FA5}">
                      <a16:colId xmlns:a16="http://schemas.microsoft.com/office/drawing/2014/main" val="20000"/>
                    </a:ext>
                  </a:extLst>
                </a:gridCol>
                <a:gridCol w="4394200">
                  <a:extLst>
                    <a:ext uri="{9D8B030D-6E8A-4147-A177-3AD203B41FA5}">
                      <a16:colId xmlns:a16="http://schemas.microsoft.com/office/drawing/2014/main" val="20001"/>
                    </a:ext>
                  </a:extLst>
                </a:gridCol>
              </a:tblGrid>
              <a:tr h="371475">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zh-CN" altLang="en-US" sz="1400" b="0" dirty="0">
                          <a:solidFill>
                            <a:schemeClr val="tx1"/>
                          </a:solidFill>
                          <a:latin typeface="宋体" panose="02010600030101010101" pitchFamily="2" charset="-122"/>
                          <a:ea typeface="宋体" panose="02010600030101010101" pitchFamily="2" charset="-122"/>
                        </a:rPr>
                        <a:t>过程：</a:t>
                      </a:r>
                      <a:r>
                        <a:rPr lang="en-US" altLang="zh-CN" sz="1400" b="0" dirty="0">
                          <a:solidFill>
                            <a:schemeClr val="tx1"/>
                          </a:solidFill>
                          <a:latin typeface="仿宋" pitchFamily="49" charset="-122"/>
                          <a:ea typeface="仿宋" pitchFamily="49" charset="-122"/>
                        </a:rPr>
                        <a:t>M05</a:t>
                      </a:r>
                      <a:r>
                        <a:rPr lang="zh-CN" altLang="en-US" sz="1400" b="0" dirty="0">
                          <a:solidFill>
                            <a:schemeClr val="tx1"/>
                          </a:solidFill>
                          <a:latin typeface="仿宋" pitchFamily="49" charset="-122"/>
                          <a:ea typeface="仿宋" pitchFamily="49" charset="-122"/>
                        </a:rPr>
                        <a:t>纠正和预防 </a:t>
                      </a:r>
                      <a:r>
                        <a:rPr lang="en-US" altLang="zh-CN" sz="1400" b="0" kern="1200" dirty="0">
                          <a:solidFill>
                            <a:schemeClr val="tx1"/>
                          </a:solidFill>
                          <a:latin typeface="仿宋" pitchFamily="49" charset="-122"/>
                          <a:ea typeface="仿宋" pitchFamily="49" charset="-122"/>
                          <a:cs typeface="+mn-cs"/>
                        </a:rPr>
                        <a:t>Correction and prevention</a:t>
                      </a:r>
                      <a:endParaRPr lang="zh-CN" altLang="en-US" sz="1400" b="0" kern="1200" dirty="0">
                        <a:solidFill>
                          <a:schemeClr val="tx1"/>
                        </a:solidFill>
                        <a:latin typeface="仿宋" pitchFamily="49" charset="-122"/>
                        <a:ea typeface="仿宋" pitchFamily="49" charset="-122"/>
                        <a:cs typeface="+mn-cs"/>
                      </a:endParaRPr>
                    </a:p>
                  </a:txBody>
                  <a:tcPr marL="91449" marR="91449" marT="45798" marB="4579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CFFFF"/>
                    </a:solidFill>
                  </a:tcPr>
                </a:tc>
                <a:tc>
                  <a:txBody>
                    <a:bodyPr/>
                    <a:lstStyle/>
                    <a:p>
                      <a:r>
                        <a:rPr lang="zh-CN" altLang="en-US" sz="1400" b="0" dirty="0">
                          <a:solidFill>
                            <a:schemeClr val="tx1"/>
                          </a:solidFill>
                          <a:latin typeface="宋体" panose="02010600030101010101" pitchFamily="2" charset="-122"/>
                          <a:ea typeface="宋体" panose="02010600030101010101" pitchFamily="2" charset="-122"/>
                        </a:rPr>
                        <a:t>过程所有者：质量部经理</a:t>
                      </a:r>
                    </a:p>
                  </a:txBody>
                  <a:tcPr marL="91449" marR="91449" marT="45798" marB="4579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CFFFF"/>
                    </a:solidFill>
                  </a:tcPr>
                </a:tc>
                <a:extLst>
                  <a:ext uri="{0D108BD9-81ED-4DB2-BD59-A6C34878D82A}">
                    <a16:rowId xmlns:a16="http://schemas.microsoft.com/office/drawing/2014/main" val="10000"/>
                  </a:ext>
                </a:extLst>
              </a:tr>
            </a:tbl>
          </a:graphicData>
        </a:graphic>
      </p:graphicFrame>
      <p:graphicFrame>
        <p:nvGraphicFramePr>
          <p:cNvPr id="11" name="表格 10"/>
          <p:cNvGraphicFramePr>
            <a:graphicFrameLocks noGrp="1"/>
          </p:cNvGraphicFramePr>
          <p:nvPr/>
        </p:nvGraphicFramePr>
        <p:xfrm>
          <a:off x="179388" y="1412875"/>
          <a:ext cx="2447925" cy="1193800"/>
        </p:xfrm>
        <a:graphic>
          <a:graphicData uri="http://schemas.openxmlformats.org/drawingml/2006/table">
            <a:tbl>
              <a:tblPr firstRow="1" bandRow="1">
                <a:tableStyleId>{5C22544A-7EE6-4342-B048-85BDC9FD1C3A}</a:tableStyleId>
              </a:tblPr>
              <a:tblGrid>
                <a:gridCol w="2447925">
                  <a:extLst>
                    <a:ext uri="{9D8B030D-6E8A-4147-A177-3AD203B41FA5}">
                      <a16:colId xmlns:a16="http://schemas.microsoft.com/office/drawing/2014/main" val="20000"/>
                    </a:ext>
                  </a:extLst>
                </a:gridCol>
              </a:tblGrid>
              <a:tr h="243869">
                <a:tc>
                  <a:txBody>
                    <a:bodyPr/>
                    <a:lstStyle/>
                    <a:p>
                      <a:r>
                        <a:rPr kumimoji="1" lang="zh-CN" altLang="en-US" sz="1000" b="1" kern="1200" dirty="0">
                          <a:solidFill>
                            <a:srgbClr val="0000FF"/>
                          </a:solidFill>
                          <a:latin typeface="宋体" panose="02010600030101010101" pitchFamily="2" charset="-122"/>
                          <a:ea typeface="宋体" panose="02010600030101010101" pitchFamily="2" charset="-122"/>
                          <a:cs typeface="Tahoma" panose="020B0604030504040204" pitchFamily="34" charset="0"/>
                        </a:rPr>
                        <a:t>用什么做？（硬件和软件资源）</a:t>
                      </a:r>
                    </a:p>
                  </a:txBody>
                  <a:tcPr marL="91427" marR="91427" marT="45726" marB="4572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0"/>
                  </a:ext>
                </a:extLst>
              </a:tr>
              <a:tr h="949931">
                <a:tc>
                  <a:txBody>
                    <a:bodyPr/>
                    <a:lstStyle/>
                    <a:p>
                      <a:pPr marL="171450" indent="-171450" algn="l" defTabSz="914400" rtl="0" eaLnBrk="1" latinLnBrk="0" hangingPunct="1">
                        <a:lnSpc>
                          <a:spcPts val="1500"/>
                        </a:lnSpc>
                        <a:spcAft>
                          <a:spcPts val="0"/>
                        </a:spcAft>
                        <a:buFont typeface="Wingdings" panose="05000000000000000000" pitchFamily="2" charset="2"/>
                        <a:buChar char="l"/>
                      </a:pPr>
                      <a:r>
                        <a:rPr kumimoji="1" lang="zh-CN" altLang="zh-CN"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会议室、文件、电脑、统计软件</a:t>
                      </a:r>
                      <a:endParaRPr kumimoji="1" lang="en-US" altLang="zh-CN"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endParaRPr>
                    </a:p>
                    <a:p>
                      <a:pPr marL="171450" indent="-171450" algn="l" defTabSz="914400" rtl="0" eaLnBrk="1" latinLnBrk="0" hangingPunct="1">
                        <a:lnSpc>
                          <a:spcPts val="1500"/>
                        </a:lnSpc>
                        <a:spcAft>
                          <a:spcPts val="0"/>
                        </a:spcAft>
                        <a:buFont typeface="Wingdings" panose="05000000000000000000" pitchFamily="2" charset="2"/>
                        <a:buChar char="l"/>
                      </a:pPr>
                      <a:r>
                        <a:rPr kumimoji="1" lang="zh-CN" altLang="en-US"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试验工具</a:t>
                      </a:r>
                    </a:p>
                    <a:p>
                      <a:pPr marL="171450" indent="-171450" algn="l" defTabSz="914400" rtl="0" eaLnBrk="1" latinLnBrk="0" hangingPunct="1">
                        <a:lnSpc>
                          <a:spcPts val="1500"/>
                        </a:lnSpc>
                        <a:spcAft>
                          <a:spcPts val="0"/>
                        </a:spcAft>
                        <a:buFont typeface="Wingdings" panose="05000000000000000000" pitchFamily="2" charset="2"/>
                        <a:buChar char="l"/>
                      </a:pPr>
                      <a:r>
                        <a:rPr kumimoji="1" lang="zh-CN" altLang="en-US"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生产工具</a:t>
                      </a:r>
                    </a:p>
                    <a:p>
                      <a:pPr marL="171450" indent="-171450" algn="l" defTabSz="914400" rtl="0" eaLnBrk="1" latinLnBrk="0" hangingPunct="1">
                        <a:lnSpc>
                          <a:spcPts val="1500"/>
                        </a:lnSpc>
                        <a:spcAft>
                          <a:spcPts val="0"/>
                        </a:spcAft>
                        <a:buFont typeface="Wingdings" panose="05000000000000000000" pitchFamily="2" charset="2"/>
                        <a:buChar char="l"/>
                      </a:pPr>
                      <a:r>
                        <a:rPr kumimoji="1" lang="zh-CN" altLang="en-US"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生产设施</a:t>
                      </a:r>
                      <a:endParaRPr kumimoji="1" lang="zh-CN" altLang="zh-CN"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endParaRPr>
                    </a:p>
                  </a:txBody>
                  <a:tcPr marL="91427" marR="91427" marT="45726" marB="4572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1"/>
                  </a:ext>
                </a:extLst>
              </a:tr>
            </a:tbl>
          </a:graphicData>
        </a:graphic>
      </p:graphicFrame>
      <p:graphicFrame>
        <p:nvGraphicFramePr>
          <p:cNvPr id="12" name="表格 11"/>
          <p:cNvGraphicFramePr>
            <a:graphicFrameLocks noGrp="1"/>
          </p:cNvGraphicFramePr>
          <p:nvPr/>
        </p:nvGraphicFramePr>
        <p:xfrm>
          <a:off x="6516688" y="1412875"/>
          <a:ext cx="2447925" cy="1193800"/>
        </p:xfrm>
        <a:graphic>
          <a:graphicData uri="http://schemas.openxmlformats.org/drawingml/2006/table">
            <a:tbl>
              <a:tblPr firstRow="1" bandRow="1">
                <a:tableStyleId>{5C22544A-7EE6-4342-B048-85BDC9FD1C3A}</a:tableStyleId>
              </a:tblPr>
              <a:tblGrid>
                <a:gridCol w="2447925">
                  <a:extLst>
                    <a:ext uri="{9D8B030D-6E8A-4147-A177-3AD203B41FA5}">
                      <a16:colId xmlns:a16="http://schemas.microsoft.com/office/drawing/2014/main" val="20000"/>
                    </a:ext>
                  </a:extLst>
                </a:gridCol>
              </a:tblGrid>
              <a:tr h="243869">
                <a:tc>
                  <a:txBody>
                    <a:bodyPr/>
                    <a:lstStyle/>
                    <a:p>
                      <a:r>
                        <a:rPr kumimoji="1" lang="zh-CN" altLang="en-US" sz="1000" b="1" kern="1200" dirty="0">
                          <a:solidFill>
                            <a:srgbClr val="0000FF"/>
                          </a:solidFill>
                          <a:latin typeface="宋体" panose="02010600030101010101" pitchFamily="2" charset="-122"/>
                          <a:ea typeface="宋体" panose="02010600030101010101" pitchFamily="2" charset="-122"/>
                          <a:cs typeface="Tahoma" panose="020B0604030504040204" pitchFamily="34" charset="0"/>
                        </a:rPr>
                        <a:t>谁做？（能力</a:t>
                      </a:r>
                      <a:r>
                        <a:rPr kumimoji="1" lang="en-US" altLang="zh-CN" sz="1000" b="1" kern="1200" dirty="0">
                          <a:solidFill>
                            <a:srgbClr val="0000FF"/>
                          </a:solidFill>
                          <a:latin typeface="宋体" panose="02010600030101010101" pitchFamily="2" charset="-122"/>
                          <a:ea typeface="宋体" panose="02010600030101010101" pitchFamily="2" charset="-122"/>
                          <a:cs typeface="Tahoma" panose="020B0604030504040204" pitchFamily="34" charset="0"/>
                        </a:rPr>
                        <a:t>/</a:t>
                      </a:r>
                      <a:r>
                        <a:rPr kumimoji="1" lang="zh-CN" altLang="en-US" sz="1000" b="1" kern="1200" dirty="0">
                          <a:solidFill>
                            <a:srgbClr val="0000FF"/>
                          </a:solidFill>
                          <a:latin typeface="宋体" panose="02010600030101010101" pitchFamily="2" charset="-122"/>
                          <a:ea typeface="宋体" panose="02010600030101010101" pitchFamily="2" charset="-122"/>
                          <a:cs typeface="Tahoma" panose="020B0604030504040204" pitchFamily="34" charset="0"/>
                        </a:rPr>
                        <a:t>技能</a:t>
                      </a:r>
                      <a:r>
                        <a:rPr kumimoji="1" lang="en-US" altLang="zh-CN" sz="1000" b="1" kern="1200" dirty="0">
                          <a:solidFill>
                            <a:srgbClr val="0000FF"/>
                          </a:solidFill>
                          <a:latin typeface="宋体" panose="02010600030101010101" pitchFamily="2" charset="-122"/>
                          <a:ea typeface="宋体" panose="02010600030101010101" pitchFamily="2" charset="-122"/>
                          <a:cs typeface="Tahoma" panose="020B0604030504040204" pitchFamily="34" charset="0"/>
                        </a:rPr>
                        <a:t>/</a:t>
                      </a:r>
                      <a:r>
                        <a:rPr kumimoji="1" lang="zh-CN" altLang="en-US" sz="1000" b="1" kern="1200" dirty="0">
                          <a:solidFill>
                            <a:srgbClr val="0000FF"/>
                          </a:solidFill>
                          <a:latin typeface="宋体" panose="02010600030101010101" pitchFamily="2" charset="-122"/>
                          <a:ea typeface="宋体" panose="02010600030101010101" pitchFamily="2" charset="-122"/>
                          <a:cs typeface="Tahoma" panose="020B0604030504040204" pitchFamily="34" charset="0"/>
                        </a:rPr>
                        <a:t>培训）</a:t>
                      </a:r>
                    </a:p>
                  </a:txBody>
                  <a:tcPr marL="91427" marR="91427" marT="45726" marB="4572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0"/>
                  </a:ext>
                </a:extLst>
              </a:tr>
              <a:tr h="949931">
                <a:tc>
                  <a:txBody>
                    <a:bodyPr/>
                    <a:lstStyle/>
                    <a:p>
                      <a:pPr marL="171450" indent="-171450" algn="l" defTabSz="914400" rtl="0" eaLnBrk="1" latinLnBrk="0" hangingPunct="1">
                        <a:spcAft>
                          <a:spcPts val="0"/>
                        </a:spcAft>
                        <a:buFont typeface="Wingdings" panose="05000000000000000000" pitchFamily="2" charset="2"/>
                        <a:buChar char="l"/>
                      </a:pPr>
                      <a:r>
                        <a:rPr kumimoji="1" lang="zh-CN" altLang="en-US"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部门经理、过程所有者、过程执行成员</a:t>
                      </a:r>
                    </a:p>
                  </a:txBody>
                  <a:tcPr marL="91427" marR="91427" marT="45726" marB="4572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1"/>
                  </a:ext>
                </a:extLst>
              </a:tr>
            </a:tbl>
          </a:graphicData>
        </a:graphic>
      </p:graphicFrame>
      <p:graphicFrame>
        <p:nvGraphicFramePr>
          <p:cNvPr id="13" name="表格 12"/>
          <p:cNvGraphicFramePr>
            <a:graphicFrameLocks noGrp="1"/>
          </p:cNvGraphicFramePr>
          <p:nvPr/>
        </p:nvGraphicFramePr>
        <p:xfrm>
          <a:off x="176213" y="2708275"/>
          <a:ext cx="2449512" cy="2160588"/>
        </p:xfrm>
        <a:graphic>
          <a:graphicData uri="http://schemas.openxmlformats.org/drawingml/2006/table">
            <a:tbl>
              <a:tblPr firstRow="1" bandRow="1">
                <a:tableStyleId>{5C22544A-7EE6-4342-B048-85BDC9FD1C3A}</a:tableStyleId>
              </a:tblPr>
              <a:tblGrid>
                <a:gridCol w="2449512">
                  <a:extLst>
                    <a:ext uri="{9D8B030D-6E8A-4147-A177-3AD203B41FA5}">
                      <a16:colId xmlns:a16="http://schemas.microsoft.com/office/drawing/2014/main" val="20000"/>
                    </a:ext>
                  </a:extLst>
                </a:gridCol>
              </a:tblGrid>
              <a:tr h="257058">
                <a:tc>
                  <a:txBody>
                    <a:bodyPr/>
                    <a:lstStyle/>
                    <a:p>
                      <a:r>
                        <a:rPr kumimoji="1" lang="zh-CN" altLang="en-US" sz="1000" b="1" kern="1200" dirty="0">
                          <a:solidFill>
                            <a:srgbClr val="0000FF"/>
                          </a:solidFill>
                          <a:latin typeface="宋体" panose="02010600030101010101" pitchFamily="2" charset="-122"/>
                          <a:ea typeface="宋体" panose="02010600030101010101" pitchFamily="2" charset="-122"/>
                          <a:cs typeface="Tahoma" panose="020B0604030504040204" pitchFamily="34" charset="0"/>
                        </a:rPr>
                        <a:t>前过程及其输入</a:t>
                      </a:r>
                    </a:p>
                  </a:txBody>
                  <a:tcPr marL="91486" marR="91486" marT="45727" marB="457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0"/>
                  </a:ext>
                </a:extLst>
              </a:tr>
              <a:tr h="1903530">
                <a:tc>
                  <a:txBody>
                    <a:bodyPr/>
                    <a:lstStyle/>
                    <a:p>
                      <a:pPr marL="171450" indent="-171450" algn="l" defTabSz="914400" rtl="0" eaLnBrk="1" latinLnBrk="0" hangingPunct="1">
                        <a:lnSpc>
                          <a:spcPts val="1500"/>
                        </a:lnSpc>
                        <a:spcAft>
                          <a:spcPts val="0"/>
                        </a:spcAft>
                        <a:buFont typeface="Wingdings" panose="05000000000000000000" pitchFamily="2" charset="2"/>
                        <a:buChar char="l"/>
                      </a:pPr>
                      <a:r>
                        <a:rPr kumimoji="1" lang="zh-CN" altLang="zh-CN"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内部和外部审核</a:t>
                      </a:r>
                      <a:r>
                        <a:rPr kumimoji="1" lang="zh-CN" altLang="en-US"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发现</a:t>
                      </a:r>
                      <a:r>
                        <a:rPr kumimoji="1" lang="zh-CN" altLang="zh-CN"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a:t>
                      </a:r>
                      <a:r>
                        <a:rPr kumimoji="1" lang="zh-CN" altLang="en-US"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体系</a:t>
                      </a:r>
                      <a:r>
                        <a:rPr kumimoji="1" lang="zh-CN" altLang="zh-CN"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过程绩效</a:t>
                      </a:r>
                      <a:r>
                        <a:rPr kumimoji="1" lang="zh-CN" altLang="en-US"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监控的结果</a:t>
                      </a:r>
                      <a:r>
                        <a:rPr kumimoji="1" lang="zh-CN" altLang="zh-CN"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a:t>
                      </a:r>
                      <a:r>
                        <a:rPr kumimoji="1" lang="zh-CN" altLang="en-US"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体系过程中的异常、</a:t>
                      </a:r>
                      <a:r>
                        <a:rPr kumimoji="1" lang="zh-CN" altLang="zh-CN"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现场质量问题</a:t>
                      </a:r>
                      <a:r>
                        <a:rPr kumimoji="1" lang="zh-CN" altLang="en-US"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等</a:t>
                      </a:r>
                      <a:endParaRPr kumimoji="1" lang="en-US" altLang="zh-CN"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endParaRPr>
                    </a:p>
                    <a:p>
                      <a:pPr marL="171450" indent="-171450" algn="l" defTabSz="914400" rtl="0" eaLnBrk="1" latinLnBrk="0" hangingPunct="1">
                        <a:lnSpc>
                          <a:spcPts val="1500"/>
                        </a:lnSpc>
                        <a:spcAft>
                          <a:spcPts val="0"/>
                        </a:spcAft>
                        <a:buFont typeface="Wingdings" panose="05000000000000000000" pitchFamily="2" charset="2"/>
                        <a:buChar char="l"/>
                      </a:pPr>
                      <a:r>
                        <a:rPr kumimoji="1" lang="zh-CN" altLang="en-US"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各体系过程潜在的问题，以及潜在的的机会</a:t>
                      </a:r>
                      <a:endParaRPr kumimoji="1" lang="en-US" altLang="zh-CN"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endParaRPr>
                    </a:p>
                    <a:p>
                      <a:pPr marL="171450" indent="-171450" algn="l" defTabSz="914400" rtl="0" eaLnBrk="1" latinLnBrk="0" hangingPunct="1">
                        <a:lnSpc>
                          <a:spcPts val="1500"/>
                        </a:lnSpc>
                        <a:spcAft>
                          <a:spcPts val="0"/>
                        </a:spcAft>
                        <a:buFont typeface="Wingdings" panose="05000000000000000000" pitchFamily="2" charset="2"/>
                        <a:buChar char="l"/>
                      </a:pPr>
                      <a:r>
                        <a:rPr kumimoji="1" lang="zh-CN" altLang="en-US"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顾客特殊要求</a:t>
                      </a:r>
                      <a:endParaRPr kumimoji="1" lang="zh-CN" altLang="zh-CN"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endParaRPr>
                    </a:p>
                  </a:txBody>
                  <a:tcPr marL="68615" marR="6861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1"/>
                  </a:ext>
                </a:extLst>
              </a:tr>
            </a:tbl>
          </a:graphicData>
        </a:graphic>
      </p:graphicFrame>
      <p:graphicFrame>
        <p:nvGraphicFramePr>
          <p:cNvPr id="14" name="表格 13"/>
          <p:cNvGraphicFramePr>
            <a:graphicFrameLocks noGrp="1"/>
          </p:cNvGraphicFramePr>
          <p:nvPr/>
        </p:nvGraphicFramePr>
        <p:xfrm>
          <a:off x="6516688" y="2708275"/>
          <a:ext cx="2447925" cy="2673350"/>
        </p:xfrm>
        <a:graphic>
          <a:graphicData uri="http://schemas.openxmlformats.org/drawingml/2006/table">
            <a:tbl>
              <a:tblPr firstRow="1" bandRow="1">
                <a:tableStyleId>{5C22544A-7EE6-4342-B048-85BDC9FD1C3A}</a:tableStyleId>
              </a:tblPr>
              <a:tblGrid>
                <a:gridCol w="2447925">
                  <a:extLst>
                    <a:ext uri="{9D8B030D-6E8A-4147-A177-3AD203B41FA5}">
                      <a16:colId xmlns:a16="http://schemas.microsoft.com/office/drawing/2014/main" val="20000"/>
                    </a:ext>
                  </a:extLst>
                </a:gridCol>
              </a:tblGrid>
              <a:tr h="288041">
                <a:tc>
                  <a:txBody>
                    <a:bodyPr/>
                    <a:lstStyle/>
                    <a:p>
                      <a:r>
                        <a:rPr kumimoji="1" lang="zh-CN" altLang="en-US" sz="1000" b="1" kern="1200" dirty="0">
                          <a:solidFill>
                            <a:srgbClr val="0000FF"/>
                          </a:solidFill>
                          <a:latin typeface="宋体" panose="02010600030101010101" pitchFamily="2" charset="-122"/>
                          <a:ea typeface="宋体" panose="02010600030101010101" pitchFamily="2" charset="-122"/>
                          <a:cs typeface="Tahoma" panose="020B0604030504040204" pitchFamily="34" charset="0"/>
                        </a:rPr>
                        <a:t>期望的结果，输出到下一个过程</a:t>
                      </a:r>
                    </a:p>
                  </a:txBody>
                  <a:tcPr marL="91427" marR="91427" marT="45722" marB="4572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0"/>
                  </a:ext>
                </a:extLst>
              </a:tr>
              <a:tr h="2385309">
                <a:tc>
                  <a:txBody>
                    <a:bodyPr/>
                    <a:lstStyle/>
                    <a:p>
                      <a:pPr marL="171450" indent="-171450" algn="l" defTabSz="914400" rtl="0" eaLnBrk="1" latinLnBrk="0" hangingPunct="1">
                        <a:lnSpc>
                          <a:spcPts val="1500"/>
                        </a:lnSpc>
                        <a:spcAft>
                          <a:spcPts val="0"/>
                        </a:spcAft>
                        <a:buFont typeface="Wingdings" panose="05000000000000000000" pitchFamily="2" charset="2"/>
                        <a:buChar char="l"/>
                      </a:pPr>
                      <a:r>
                        <a:rPr kumimoji="1" lang="zh-CN" altLang="en-US"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得到预防和纠正措施改进的过程</a:t>
                      </a:r>
                      <a:endParaRPr kumimoji="1" lang="en-US" altLang="zh-CN"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endParaRPr>
                    </a:p>
                    <a:p>
                      <a:pPr marL="171450" indent="-171450" algn="l" defTabSz="914400" rtl="0" eaLnBrk="1" latinLnBrk="0" hangingPunct="1">
                        <a:lnSpc>
                          <a:spcPts val="1500"/>
                        </a:lnSpc>
                        <a:spcAft>
                          <a:spcPts val="0"/>
                        </a:spcAft>
                        <a:buFont typeface="Wingdings" panose="05000000000000000000" pitchFamily="2" charset="2"/>
                        <a:buChar char="l"/>
                      </a:pPr>
                      <a:r>
                        <a:rPr kumimoji="1" lang="en-US" altLang="zh-CN" sz="1000" kern="100" dirty="0">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SCAR</a:t>
                      </a:r>
                    </a:p>
                    <a:p>
                      <a:pPr marL="171450" indent="-171450" algn="l" defTabSz="914400" rtl="0" eaLnBrk="1" latinLnBrk="0" hangingPunct="1">
                        <a:lnSpc>
                          <a:spcPts val="1500"/>
                        </a:lnSpc>
                        <a:spcAft>
                          <a:spcPts val="0"/>
                        </a:spcAft>
                        <a:buFont typeface="Wingdings" panose="05000000000000000000" pitchFamily="2" charset="2"/>
                        <a:buChar char="l"/>
                      </a:pPr>
                      <a:r>
                        <a:rPr kumimoji="1" lang="en-US" altLang="zh-CN" sz="1000" kern="100" dirty="0">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8D</a:t>
                      </a:r>
                      <a:r>
                        <a:rPr kumimoji="1" lang="zh-CN" altLang="en-US" sz="1000" kern="100" dirty="0">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报告</a:t>
                      </a:r>
                      <a:endParaRPr kumimoji="1" lang="en-US" altLang="zh-CN" sz="1000" kern="100" dirty="0">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endParaRPr>
                    </a:p>
                    <a:p>
                      <a:pPr marL="171450" indent="-171450" algn="l" defTabSz="914400" rtl="0" eaLnBrk="1" latinLnBrk="0" hangingPunct="1">
                        <a:lnSpc>
                          <a:spcPts val="1500"/>
                        </a:lnSpc>
                        <a:spcAft>
                          <a:spcPts val="0"/>
                        </a:spcAft>
                        <a:buFont typeface="Wingdings" panose="05000000000000000000" pitchFamily="2" charset="2"/>
                        <a:buChar char="l"/>
                      </a:pPr>
                      <a:r>
                        <a:rPr kumimoji="1" lang="zh-CN" altLang="en-US" sz="1000" kern="100" dirty="0">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不符合项报告</a:t>
                      </a:r>
                      <a:endParaRPr kumimoji="1" lang="en-US" altLang="zh-CN" sz="1000" kern="100" dirty="0">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endParaRPr>
                    </a:p>
                    <a:p>
                      <a:pPr marL="171450" marR="0" lvl="0" indent="-171450" algn="l" defTabSz="914400" rtl="0" eaLnBrk="1" fontAlgn="auto" latinLnBrk="0" hangingPunct="1">
                        <a:lnSpc>
                          <a:spcPts val="1500"/>
                        </a:lnSpc>
                        <a:spcBef>
                          <a:spcPts val="0"/>
                        </a:spcBef>
                        <a:spcAft>
                          <a:spcPts val="0"/>
                        </a:spcAft>
                        <a:buClrTx/>
                        <a:buSzTx/>
                        <a:buFont typeface="Wingdings" panose="05000000000000000000" pitchFamily="2" charset="2"/>
                        <a:buChar char="l"/>
                        <a:tabLst/>
                        <a:defRPr/>
                      </a:pPr>
                      <a:r>
                        <a:rPr kumimoji="1" lang="zh-CN" altLang="en-US"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更新后的体系文件、</a:t>
                      </a:r>
                      <a:r>
                        <a:rPr kumimoji="1" lang="en-US" altLang="zh-CN"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FMEA\CP\WI</a:t>
                      </a:r>
                      <a:r>
                        <a:rPr kumimoji="1" lang="zh-CN" altLang="en-US"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、表单等。</a:t>
                      </a:r>
                      <a:endParaRPr kumimoji="1" lang="zh-CN" altLang="zh-CN"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endParaRPr>
                    </a:p>
                  </a:txBody>
                  <a:tcPr marL="91427" marR="91427" marT="45722" marB="4572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1"/>
                  </a:ext>
                </a:extLst>
              </a:tr>
            </a:tbl>
          </a:graphicData>
        </a:graphic>
      </p:graphicFrame>
      <p:graphicFrame>
        <p:nvGraphicFramePr>
          <p:cNvPr id="15" name="表格 14"/>
          <p:cNvGraphicFramePr>
            <a:graphicFrameLocks noGrp="1"/>
          </p:cNvGraphicFramePr>
          <p:nvPr/>
        </p:nvGraphicFramePr>
        <p:xfrm>
          <a:off x="179388" y="4941888"/>
          <a:ext cx="2447925" cy="1655762"/>
        </p:xfrm>
        <a:graphic>
          <a:graphicData uri="http://schemas.openxmlformats.org/drawingml/2006/table">
            <a:tbl>
              <a:tblPr firstRow="1" bandRow="1">
                <a:tableStyleId>{5C22544A-7EE6-4342-B048-85BDC9FD1C3A}</a:tableStyleId>
              </a:tblPr>
              <a:tblGrid>
                <a:gridCol w="2447925">
                  <a:extLst>
                    <a:ext uri="{9D8B030D-6E8A-4147-A177-3AD203B41FA5}">
                      <a16:colId xmlns:a16="http://schemas.microsoft.com/office/drawing/2014/main" val="20000"/>
                    </a:ext>
                  </a:extLst>
                </a:gridCol>
              </a:tblGrid>
              <a:tr h="267354">
                <a:tc>
                  <a:txBody>
                    <a:bodyPr/>
                    <a:lstStyle/>
                    <a:p>
                      <a:r>
                        <a:rPr kumimoji="1" lang="zh-CN" altLang="en-US" sz="1000" b="1" kern="1200" dirty="0">
                          <a:solidFill>
                            <a:srgbClr val="0000FF"/>
                          </a:solidFill>
                          <a:latin typeface="宋体" panose="02010600030101010101" pitchFamily="2" charset="-122"/>
                          <a:ea typeface="宋体" panose="02010600030101010101" pitchFamily="2" charset="-122"/>
                          <a:cs typeface="Tahoma" panose="020B0604030504040204" pitchFamily="34" charset="0"/>
                        </a:rPr>
                        <a:t>如何做？（程序、方法、标准、法规）</a:t>
                      </a:r>
                    </a:p>
                  </a:txBody>
                  <a:tcPr marL="91427" marR="91427" marT="45708" marB="4570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0"/>
                  </a:ext>
                </a:extLst>
              </a:tr>
              <a:tr h="1388408">
                <a:tc>
                  <a:txBody>
                    <a:bodyPr/>
                    <a:lstStyle/>
                    <a:p>
                      <a:pPr marL="171450" indent="-171450" algn="l" defTabSz="914400" rtl="0" eaLnBrk="1" latinLnBrk="0" hangingPunct="1">
                        <a:spcAft>
                          <a:spcPts val="0"/>
                        </a:spcAft>
                        <a:buFont typeface="Wingdings" panose="05000000000000000000" pitchFamily="2" charset="2"/>
                        <a:buChar char="l"/>
                      </a:pPr>
                      <a:r>
                        <a:rPr kumimoji="1" lang="zh-CN" altLang="en-US"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纠正和预防措施控制程序</a:t>
                      </a:r>
                      <a:endParaRPr kumimoji="1" lang="en-US" altLang="zh-CN"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endParaRPr>
                    </a:p>
                    <a:p>
                      <a:pPr marL="171450" indent="-171450" algn="l" defTabSz="914400" rtl="0" eaLnBrk="1" latinLnBrk="0" hangingPunct="1">
                        <a:spcAft>
                          <a:spcPts val="0"/>
                        </a:spcAft>
                        <a:buFont typeface="Wingdings" panose="05000000000000000000" pitchFamily="2" charset="2"/>
                        <a:buChar char="l"/>
                      </a:pPr>
                      <a:r>
                        <a:rPr kumimoji="1" lang="zh-CN" altLang="en-US"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统计技术</a:t>
                      </a:r>
                    </a:p>
                    <a:p>
                      <a:pPr marL="171450" marR="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1" lang="en-US" altLang="zh-CN"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APQP  SPC  FMEA</a:t>
                      </a:r>
                      <a:r>
                        <a:rPr kumimoji="1" lang="zh-CN" altLang="en-US"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a:t>
                      </a:r>
                      <a:r>
                        <a:rPr kumimoji="1" lang="en-US" altLang="zh-CN"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8D\5WHY\QC7</a:t>
                      </a:r>
                      <a:r>
                        <a:rPr kumimoji="1" lang="zh-CN" altLang="en-US"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手法等</a:t>
                      </a:r>
                      <a:endParaRPr kumimoji="1" lang="en-US" altLang="zh-CN"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endParaRPr>
                    </a:p>
                    <a:p>
                      <a:pPr marL="171450" indent="-171450" algn="l" defTabSz="914400" rtl="0" eaLnBrk="1" latinLnBrk="0" hangingPunct="1">
                        <a:spcAft>
                          <a:spcPts val="0"/>
                        </a:spcAft>
                        <a:buFont typeface="Wingdings" panose="05000000000000000000" pitchFamily="2" charset="2"/>
                        <a:buNone/>
                      </a:pPr>
                      <a:endParaRPr kumimoji="1" lang="en-US" altLang="zh-CN"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endParaRPr>
                    </a:p>
                  </a:txBody>
                  <a:tcPr marL="91427" marR="91427" marT="45708" marB="4570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1"/>
                  </a:ext>
                </a:extLst>
              </a:tr>
            </a:tbl>
          </a:graphicData>
        </a:graphic>
      </p:graphicFrame>
      <p:graphicFrame>
        <p:nvGraphicFramePr>
          <p:cNvPr id="16" name="表格 15"/>
          <p:cNvGraphicFramePr>
            <a:graphicFrameLocks noGrp="1"/>
          </p:cNvGraphicFramePr>
          <p:nvPr/>
        </p:nvGraphicFramePr>
        <p:xfrm>
          <a:off x="6523038" y="5445125"/>
          <a:ext cx="2449512" cy="1152525"/>
        </p:xfrm>
        <a:graphic>
          <a:graphicData uri="http://schemas.openxmlformats.org/drawingml/2006/table">
            <a:tbl>
              <a:tblPr firstRow="1" bandRow="1">
                <a:tableStyleId>{5C22544A-7EE6-4342-B048-85BDC9FD1C3A}</a:tableStyleId>
              </a:tblPr>
              <a:tblGrid>
                <a:gridCol w="2449512">
                  <a:extLst>
                    <a:ext uri="{9D8B030D-6E8A-4147-A177-3AD203B41FA5}">
                      <a16:colId xmlns:a16="http://schemas.microsoft.com/office/drawing/2014/main" val="20000"/>
                    </a:ext>
                  </a:extLst>
                </a:gridCol>
              </a:tblGrid>
              <a:tr h="284213">
                <a:tc>
                  <a:txBody>
                    <a:bodyPr/>
                    <a:lstStyle/>
                    <a:p>
                      <a:pPr eaLnBrk="1" hangingPunct="1">
                        <a:spcBef>
                          <a:spcPct val="0"/>
                        </a:spcBef>
                        <a:buClrTx/>
                        <a:buSzTx/>
                        <a:buFontTx/>
                        <a:buNone/>
                      </a:pPr>
                      <a:r>
                        <a:rPr lang="zh-CN" altLang="en-US" sz="1000" b="1" dirty="0">
                          <a:solidFill>
                            <a:srgbClr val="0000FF"/>
                          </a:solidFill>
                          <a:latin typeface="宋体" panose="02010600030101010101" pitchFamily="2" charset="-122"/>
                          <a:ea typeface="宋体" panose="02010600030101010101" pitchFamily="2" charset="-122"/>
                          <a:cs typeface="Tahoma" panose="020B0604030504040204" pitchFamily="34" charset="0"/>
                        </a:rPr>
                        <a:t>如何测量？（绩效指标）</a:t>
                      </a:r>
                      <a:endParaRPr lang="en-US" altLang="zh-CN" sz="1000" b="1" dirty="0">
                        <a:solidFill>
                          <a:srgbClr val="0000FF"/>
                        </a:solidFill>
                        <a:latin typeface="宋体" panose="02010600030101010101" pitchFamily="2" charset="-122"/>
                        <a:ea typeface="宋体" panose="02010600030101010101" pitchFamily="2" charset="-122"/>
                        <a:cs typeface="Tahoma" panose="020B0604030504040204" pitchFamily="34" charset="0"/>
                      </a:endParaRPr>
                    </a:p>
                  </a:txBody>
                  <a:tcPr marL="91486" marR="91486" marT="45736" marB="4573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0"/>
                  </a:ext>
                </a:extLst>
              </a:tr>
              <a:tr h="868312">
                <a:tc>
                  <a:txBody>
                    <a:bodyPr/>
                    <a:lstStyle/>
                    <a:p>
                      <a:pPr marL="171450" indent="-171450" algn="l" defTabSz="914400" rtl="0" eaLnBrk="1" latinLnBrk="0" hangingPunct="1">
                        <a:spcAft>
                          <a:spcPts val="0"/>
                        </a:spcAft>
                        <a:buFont typeface="Wingdings" panose="05000000000000000000" pitchFamily="2" charset="2"/>
                        <a:buChar char="l"/>
                      </a:pPr>
                      <a:r>
                        <a:rPr kumimoji="1" lang="zh-CN" altLang="en-US" sz="1000" kern="100" dirty="0">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不符合项改善完成率</a:t>
                      </a:r>
                      <a:endParaRPr kumimoji="1" lang="zh-CN" altLang="zh-CN" sz="1000" kern="100" dirty="0">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endParaRPr>
                    </a:p>
                  </a:txBody>
                  <a:tcPr marL="91486" marR="91486" marT="45736" marB="4573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1"/>
                  </a:ext>
                </a:extLst>
              </a:tr>
            </a:tbl>
          </a:graphicData>
        </a:graphic>
      </p:graphicFrame>
      <p:graphicFrame>
        <p:nvGraphicFramePr>
          <p:cNvPr id="17" name="表格 16"/>
          <p:cNvGraphicFramePr>
            <a:graphicFrameLocks noGrp="1"/>
          </p:cNvGraphicFramePr>
          <p:nvPr/>
        </p:nvGraphicFramePr>
        <p:xfrm>
          <a:off x="3167063" y="1412875"/>
          <a:ext cx="2919412" cy="2408238"/>
        </p:xfrm>
        <a:graphic>
          <a:graphicData uri="http://schemas.openxmlformats.org/drawingml/2006/table">
            <a:tbl>
              <a:tblPr firstRow="1" bandRow="1">
                <a:tableStyleId>{5C22544A-7EE6-4342-B048-85BDC9FD1C3A}</a:tableStyleId>
              </a:tblPr>
              <a:tblGrid>
                <a:gridCol w="2919412">
                  <a:extLst>
                    <a:ext uri="{9D8B030D-6E8A-4147-A177-3AD203B41FA5}">
                      <a16:colId xmlns:a16="http://schemas.microsoft.com/office/drawing/2014/main" val="20000"/>
                    </a:ext>
                  </a:extLst>
                </a:gridCol>
              </a:tblGrid>
              <a:tr h="243891">
                <a:tc>
                  <a:txBody>
                    <a:bodyPr/>
                    <a:lstStyle/>
                    <a:p>
                      <a:pPr algn="l"/>
                      <a:r>
                        <a:rPr kumimoji="1" lang="zh-CN" altLang="en-US" sz="1000" b="1" kern="1200" dirty="0">
                          <a:solidFill>
                            <a:srgbClr val="0000FF"/>
                          </a:solidFill>
                          <a:latin typeface="宋体" panose="02010600030101010101" pitchFamily="2" charset="-122"/>
                          <a:ea typeface="宋体" panose="02010600030101010101" pitchFamily="2" charset="-122"/>
                          <a:cs typeface="Tahoma" panose="020B0604030504040204" pitchFamily="34" charset="0"/>
                        </a:rPr>
                        <a:t>过程的风险</a:t>
                      </a:r>
                    </a:p>
                  </a:txBody>
                  <a:tcPr marL="91457" marR="91457" marT="45730" marB="4573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0"/>
                  </a:ext>
                </a:extLst>
              </a:tr>
              <a:tr h="2164347">
                <a:tc>
                  <a:txBody>
                    <a:bodyPr/>
                    <a:lstStyle/>
                    <a:p>
                      <a:pPr marL="171450" indent="-171450">
                        <a:buFont typeface="Wingdings" panose="05000000000000000000" pitchFamily="2" charset="2"/>
                        <a:buChar char="l"/>
                      </a:pPr>
                      <a:r>
                        <a:rPr lang="zh-CN" altLang="en-US" sz="1000" dirty="0">
                          <a:solidFill>
                            <a:schemeClr val="tx1"/>
                          </a:solidFill>
                          <a:latin typeface="宋体" panose="02010600030101010101" pitchFamily="2" charset="-122"/>
                          <a:ea typeface="宋体" panose="02010600030101010101" pitchFamily="2" charset="-122"/>
                        </a:rPr>
                        <a:t>没有找到根本原因；</a:t>
                      </a:r>
                      <a:endParaRPr lang="en-US" altLang="zh-CN" sz="1000" dirty="0">
                        <a:solidFill>
                          <a:schemeClr val="tx1"/>
                        </a:solidFill>
                        <a:latin typeface="宋体" panose="02010600030101010101" pitchFamily="2" charset="-122"/>
                        <a:ea typeface="宋体" panose="02010600030101010101" pitchFamily="2" charset="-122"/>
                      </a:endParaRPr>
                    </a:p>
                    <a:p>
                      <a:pPr marL="171450" indent="-171450">
                        <a:buFont typeface="Wingdings" panose="05000000000000000000" pitchFamily="2" charset="2"/>
                        <a:buChar char="l"/>
                      </a:pPr>
                      <a:r>
                        <a:rPr lang="zh-CN" altLang="en-US" sz="1000" dirty="0">
                          <a:solidFill>
                            <a:schemeClr val="tx1"/>
                          </a:solidFill>
                          <a:latin typeface="宋体" panose="02010600030101010101" pitchFamily="2" charset="-122"/>
                          <a:ea typeface="宋体" panose="02010600030101010101" pitchFamily="2" charset="-122"/>
                        </a:rPr>
                        <a:t>预防和纠正措施有效性不好；</a:t>
                      </a:r>
                      <a:endParaRPr lang="en-US" altLang="zh-CN" sz="1000" dirty="0">
                        <a:solidFill>
                          <a:schemeClr val="tx1"/>
                        </a:solidFill>
                        <a:latin typeface="宋体" panose="02010600030101010101" pitchFamily="2" charset="-122"/>
                        <a:ea typeface="宋体" panose="02010600030101010101" pitchFamily="2" charset="-122"/>
                      </a:endParaRPr>
                    </a:p>
                    <a:p>
                      <a:pPr marL="171450" indent="-171450">
                        <a:buFont typeface="Wingdings" panose="05000000000000000000" pitchFamily="2" charset="2"/>
                        <a:buChar char="l"/>
                      </a:pPr>
                      <a:r>
                        <a:rPr lang="zh-CN" altLang="en-US" sz="1000" dirty="0">
                          <a:solidFill>
                            <a:schemeClr val="tx1"/>
                          </a:solidFill>
                          <a:latin typeface="宋体" panose="02010600030101010101" pitchFamily="2" charset="-122"/>
                          <a:ea typeface="宋体" panose="02010600030101010101" pitchFamily="2" charset="-122"/>
                        </a:rPr>
                        <a:t>预防和纠正措施实施完成后，没有验证；</a:t>
                      </a:r>
                      <a:endParaRPr lang="en-US" altLang="zh-CN" sz="1000" dirty="0">
                        <a:solidFill>
                          <a:schemeClr val="tx1"/>
                        </a:solidFill>
                        <a:latin typeface="宋体" panose="02010600030101010101" pitchFamily="2" charset="-122"/>
                        <a:ea typeface="宋体" panose="02010600030101010101" pitchFamily="2" charset="-122"/>
                      </a:endParaRPr>
                    </a:p>
                    <a:p>
                      <a:pPr marL="171450" indent="-171450">
                        <a:buFont typeface="Wingdings" panose="05000000000000000000" pitchFamily="2" charset="2"/>
                        <a:buChar char="l"/>
                      </a:pPr>
                      <a:r>
                        <a:rPr lang="zh-CN" altLang="en-US" sz="1000" dirty="0">
                          <a:solidFill>
                            <a:schemeClr val="tx1"/>
                          </a:solidFill>
                          <a:latin typeface="宋体" panose="02010600030101010101" pitchFamily="2" charset="-122"/>
                          <a:ea typeface="宋体" panose="02010600030101010101" pitchFamily="2" charset="-122"/>
                        </a:rPr>
                        <a:t>预防和纠正措施改进后，没有实施标准化；</a:t>
                      </a:r>
                      <a:endParaRPr lang="en-US" altLang="zh-CN" sz="1000" dirty="0">
                        <a:solidFill>
                          <a:schemeClr val="tx1"/>
                        </a:solidFill>
                        <a:latin typeface="宋体" panose="02010600030101010101" pitchFamily="2" charset="-122"/>
                        <a:ea typeface="宋体" panose="02010600030101010101" pitchFamily="2" charset="-122"/>
                      </a:endParaRPr>
                    </a:p>
                    <a:p>
                      <a:pPr marL="171450" indent="-171450">
                        <a:buFont typeface="Wingdings" panose="05000000000000000000" pitchFamily="2" charset="2"/>
                        <a:buChar char="l"/>
                      </a:pPr>
                      <a:r>
                        <a:rPr lang="zh-CN" altLang="en-US" sz="1000" dirty="0">
                          <a:solidFill>
                            <a:schemeClr val="tx1"/>
                          </a:solidFill>
                          <a:latin typeface="宋体" panose="02010600030101010101" pitchFamily="2" charset="-122"/>
                          <a:ea typeface="宋体" panose="02010600030101010101" pitchFamily="2" charset="-122"/>
                        </a:rPr>
                        <a:t>实施纠正预防措施以及持续改进工作的人员，缺乏相应的工具知识，比如</a:t>
                      </a:r>
                      <a:r>
                        <a:rPr lang="en-US" altLang="zh-CN" sz="1000" dirty="0">
                          <a:solidFill>
                            <a:schemeClr val="tx1"/>
                          </a:solidFill>
                          <a:latin typeface="宋体" panose="02010600030101010101" pitchFamily="2" charset="-122"/>
                          <a:ea typeface="宋体" panose="02010600030101010101" pitchFamily="2" charset="-122"/>
                        </a:rPr>
                        <a:t>8D\5WHY\QC\</a:t>
                      </a:r>
                      <a:r>
                        <a:rPr lang="zh-CN" altLang="en-US" sz="1000" dirty="0">
                          <a:solidFill>
                            <a:schemeClr val="tx1"/>
                          </a:solidFill>
                          <a:latin typeface="宋体" panose="02010600030101010101" pitchFamily="2" charset="-122"/>
                          <a:ea typeface="宋体" panose="02010600030101010101" pitchFamily="2" charset="-122"/>
                        </a:rPr>
                        <a:t>等。</a:t>
                      </a:r>
                    </a:p>
                  </a:txBody>
                  <a:tcPr marL="91457" marR="91457" marT="45730" marB="4573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1"/>
                  </a:ext>
                </a:extLst>
              </a:tr>
            </a:tbl>
          </a:graphicData>
        </a:graphic>
      </p:graphicFrame>
      <p:graphicFrame>
        <p:nvGraphicFramePr>
          <p:cNvPr id="18" name="表格 17"/>
          <p:cNvGraphicFramePr>
            <a:graphicFrameLocks noGrp="1"/>
          </p:cNvGraphicFramePr>
          <p:nvPr/>
        </p:nvGraphicFramePr>
        <p:xfrm>
          <a:off x="3170238" y="3933825"/>
          <a:ext cx="2919412" cy="2663825"/>
        </p:xfrm>
        <a:graphic>
          <a:graphicData uri="http://schemas.openxmlformats.org/drawingml/2006/table">
            <a:tbl>
              <a:tblPr firstRow="1" bandRow="1">
                <a:tableStyleId>{5C22544A-7EE6-4342-B048-85BDC9FD1C3A}</a:tableStyleId>
              </a:tblPr>
              <a:tblGrid>
                <a:gridCol w="2919412">
                  <a:extLst>
                    <a:ext uri="{9D8B030D-6E8A-4147-A177-3AD203B41FA5}">
                      <a16:colId xmlns:a16="http://schemas.microsoft.com/office/drawing/2014/main" val="20000"/>
                    </a:ext>
                  </a:extLst>
                </a:gridCol>
              </a:tblGrid>
              <a:tr h="276915">
                <a:tc>
                  <a:txBody>
                    <a:bodyPr/>
                    <a:lstStyle/>
                    <a:p>
                      <a:r>
                        <a:rPr kumimoji="1" lang="zh-CN" altLang="en-US" sz="1000" b="1" kern="1200" dirty="0">
                          <a:solidFill>
                            <a:srgbClr val="0000FF"/>
                          </a:solidFill>
                          <a:latin typeface="宋体" panose="02010600030101010101" pitchFamily="2" charset="-122"/>
                          <a:ea typeface="宋体" panose="02010600030101010101" pitchFamily="2" charset="-122"/>
                          <a:cs typeface="Tahoma" panose="020B0604030504040204" pitchFamily="34" charset="0"/>
                        </a:rPr>
                        <a:t>过程的关键活动</a:t>
                      </a:r>
                    </a:p>
                  </a:txBody>
                  <a:tcPr marL="91457" marR="91457" marT="45712" marB="4571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CFFFF"/>
                    </a:solidFill>
                  </a:tcPr>
                </a:tc>
                <a:extLst>
                  <a:ext uri="{0D108BD9-81ED-4DB2-BD59-A6C34878D82A}">
                    <a16:rowId xmlns:a16="http://schemas.microsoft.com/office/drawing/2014/main" val="10000"/>
                  </a:ext>
                </a:extLst>
              </a:tr>
              <a:tr h="2386910">
                <a:tc>
                  <a:txBody>
                    <a:bodyPr/>
                    <a:lstStyle/>
                    <a:p>
                      <a:pPr marL="171450" indent="-171450" algn="l">
                        <a:buFont typeface="Wingdings" panose="05000000000000000000" pitchFamily="2" charset="2"/>
                        <a:buChar char="l"/>
                      </a:pPr>
                      <a:r>
                        <a:rPr kumimoji="1" lang="zh-CN" altLang="en-US" sz="1000" kern="1200" dirty="0">
                          <a:solidFill>
                            <a:schemeClr val="tx1"/>
                          </a:solidFill>
                          <a:latin typeface="宋体" panose="02010600030101010101" pitchFamily="2" charset="-122"/>
                          <a:ea typeface="宋体" panose="02010600030101010101" pitchFamily="2" charset="-122"/>
                          <a:cs typeface="+mn-cs"/>
                        </a:rPr>
                        <a:t>潜在和实际的问题界定（如内外部审核的发现、内部现场质量问题）</a:t>
                      </a:r>
                      <a:endParaRPr kumimoji="1" lang="en-US" altLang="zh-CN" sz="1000" kern="1200" dirty="0">
                        <a:solidFill>
                          <a:schemeClr val="tx1"/>
                        </a:solidFill>
                        <a:latin typeface="宋体" panose="02010600030101010101" pitchFamily="2" charset="-122"/>
                        <a:ea typeface="宋体" panose="02010600030101010101" pitchFamily="2" charset="-122"/>
                        <a:cs typeface="+mn-cs"/>
                      </a:endParaRPr>
                    </a:p>
                    <a:p>
                      <a:pPr marL="171450" indent="-171450" algn="l">
                        <a:buFont typeface="Wingdings" panose="05000000000000000000" pitchFamily="2" charset="2"/>
                        <a:buChar char="l"/>
                      </a:pPr>
                      <a:r>
                        <a:rPr kumimoji="1" lang="zh-CN" altLang="en-US" sz="1000" kern="1200" dirty="0">
                          <a:solidFill>
                            <a:schemeClr val="tx1"/>
                          </a:solidFill>
                          <a:latin typeface="宋体" panose="02010600030101010101" pitchFamily="2" charset="-122"/>
                          <a:ea typeface="宋体" panose="02010600030101010101" pitchFamily="2" charset="-122"/>
                          <a:cs typeface="+mn-cs"/>
                        </a:rPr>
                        <a:t>采取遏制措施</a:t>
                      </a:r>
                      <a:endParaRPr kumimoji="1" lang="en-US" altLang="zh-CN" sz="1000" kern="1200" dirty="0">
                        <a:solidFill>
                          <a:schemeClr val="tx1"/>
                        </a:solidFill>
                        <a:latin typeface="宋体" panose="02010600030101010101" pitchFamily="2" charset="-122"/>
                        <a:ea typeface="宋体" panose="02010600030101010101" pitchFamily="2" charset="-122"/>
                        <a:cs typeface="+mn-cs"/>
                      </a:endParaRPr>
                    </a:p>
                    <a:p>
                      <a:pPr marL="171450" indent="-171450" algn="l">
                        <a:buFont typeface="Wingdings" panose="05000000000000000000" pitchFamily="2" charset="2"/>
                        <a:buChar char="l"/>
                      </a:pPr>
                      <a:r>
                        <a:rPr kumimoji="1" lang="zh-CN" altLang="en-US" sz="1000" kern="1200" dirty="0">
                          <a:solidFill>
                            <a:schemeClr val="tx1"/>
                          </a:solidFill>
                          <a:latin typeface="宋体" panose="02010600030101010101" pitchFamily="2" charset="-122"/>
                          <a:ea typeface="宋体" panose="02010600030101010101" pitchFamily="2" charset="-122"/>
                          <a:cs typeface="+mn-cs"/>
                        </a:rPr>
                        <a:t>开展原因分析</a:t>
                      </a:r>
                      <a:endParaRPr kumimoji="1" lang="en-US" altLang="zh-CN" sz="1000" kern="1200" dirty="0">
                        <a:solidFill>
                          <a:schemeClr val="tx1"/>
                        </a:solidFill>
                        <a:latin typeface="宋体" panose="02010600030101010101" pitchFamily="2" charset="-122"/>
                        <a:ea typeface="宋体" panose="02010600030101010101" pitchFamily="2" charset="-122"/>
                        <a:cs typeface="+mn-cs"/>
                      </a:endParaRPr>
                    </a:p>
                    <a:p>
                      <a:pPr marL="171450" indent="-171450" algn="l">
                        <a:buFont typeface="Wingdings" panose="05000000000000000000" pitchFamily="2" charset="2"/>
                        <a:buChar char="l"/>
                      </a:pPr>
                      <a:r>
                        <a:rPr kumimoji="1" lang="zh-CN" altLang="en-US" sz="1000" kern="1200" dirty="0">
                          <a:solidFill>
                            <a:schemeClr val="tx1"/>
                          </a:solidFill>
                          <a:latin typeface="宋体" panose="02010600030101010101" pitchFamily="2" charset="-122"/>
                          <a:ea typeface="宋体" panose="02010600030101010101" pitchFamily="2" charset="-122"/>
                          <a:cs typeface="+mn-cs"/>
                        </a:rPr>
                        <a:t>制定预防或纠正措施</a:t>
                      </a:r>
                      <a:endParaRPr kumimoji="1" lang="en-US" altLang="zh-CN" sz="1000" kern="1200" dirty="0">
                        <a:solidFill>
                          <a:schemeClr val="tx1"/>
                        </a:solidFill>
                        <a:latin typeface="宋体" panose="02010600030101010101" pitchFamily="2" charset="-122"/>
                        <a:ea typeface="宋体" panose="02010600030101010101" pitchFamily="2" charset="-122"/>
                        <a:cs typeface="+mn-cs"/>
                      </a:endParaRPr>
                    </a:p>
                    <a:p>
                      <a:pPr marL="171450" indent="-171450" algn="l">
                        <a:buFont typeface="Wingdings" panose="05000000000000000000" pitchFamily="2" charset="2"/>
                        <a:buChar char="l"/>
                      </a:pPr>
                      <a:r>
                        <a:rPr kumimoji="1" lang="zh-CN" altLang="en-US" sz="1000" kern="1200" dirty="0">
                          <a:solidFill>
                            <a:schemeClr val="tx1"/>
                          </a:solidFill>
                          <a:latin typeface="宋体" panose="02010600030101010101" pitchFamily="2" charset="-122"/>
                          <a:ea typeface="宋体" panose="02010600030101010101" pitchFamily="2" charset="-122"/>
                          <a:cs typeface="+mn-cs"/>
                        </a:rPr>
                        <a:t>实施预防或纠正措施</a:t>
                      </a:r>
                      <a:endParaRPr kumimoji="1" lang="en-US" altLang="zh-CN" sz="1000" kern="1200" dirty="0">
                        <a:solidFill>
                          <a:schemeClr val="tx1"/>
                        </a:solidFill>
                        <a:latin typeface="宋体" panose="02010600030101010101" pitchFamily="2" charset="-122"/>
                        <a:ea typeface="宋体" panose="02010600030101010101" pitchFamily="2" charset="-122"/>
                        <a:cs typeface="+mn-cs"/>
                      </a:endParaRPr>
                    </a:p>
                    <a:p>
                      <a:pPr marL="171450" indent="-171450" algn="l">
                        <a:buFont typeface="Wingdings" panose="05000000000000000000" pitchFamily="2" charset="2"/>
                        <a:buChar char="l"/>
                      </a:pPr>
                      <a:r>
                        <a:rPr kumimoji="1" lang="zh-CN" altLang="en-US" sz="1000" kern="1200" dirty="0">
                          <a:solidFill>
                            <a:schemeClr val="tx1"/>
                          </a:solidFill>
                          <a:latin typeface="宋体" panose="02010600030101010101" pitchFamily="2" charset="-122"/>
                          <a:ea typeface="宋体" panose="02010600030101010101" pitchFamily="2" charset="-122"/>
                          <a:cs typeface="+mn-cs"/>
                        </a:rPr>
                        <a:t>跟踪预防或纠正措施的结果</a:t>
                      </a:r>
                      <a:endParaRPr kumimoji="1" lang="en-US" altLang="zh-CN" sz="1000" kern="1200" dirty="0">
                        <a:solidFill>
                          <a:schemeClr val="tx1"/>
                        </a:solidFill>
                        <a:latin typeface="宋体" panose="02010600030101010101" pitchFamily="2" charset="-122"/>
                        <a:ea typeface="宋体" panose="02010600030101010101" pitchFamily="2" charset="-122"/>
                        <a:cs typeface="+mn-cs"/>
                      </a:endParaRPr>
                    </a:p>
                  </a:txBody>
                  <a:tcPr marL="91457" marR="91457" marT="45712" marB="4571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CFFFF"/>
                    </a:solidFill>
                  </a:tcPr>
                </a:tc>
                <a:extLst>
                  <a:ext uri="{0D108BD9-81ED-4DB2-BD59-A6C34878D82A}">
                    <a16:rowId xmlns:a16="http://schemas.microsoft.com/office/drawing/2014/main" val="10001"/>
                  </a:ext>
                </a:extLst>
              </a:tr>
            </a:tbl>
          </a:graphicData>
        </a:graphic>
      </p:graphicFrame>
      <p:sp>
        <p:nvSpPr>
          <p:cNvPr id="22" name="页脚占位符 13379"/>
          <p:cNvSpPr>
            <a:spLocks noGrp="1"/>
          </p:cNvSpPr>
          <p:nvPr>
            <p:ph type="ftr" sz="quarter" idx="11"/>
          </p:nvPr>
        </p:nvSpPr>
        <p:spPr>
          <a:xfrm>
            <a:off x="250825" y="6492875"/>
            <a:ext cx="873125" cy="365125"/>
          </a:xfrm>
        </p:spPr>
        <p:txBody>
          <a:bodyPr/>
          <a:lstStyle/>
          <a:p>
            <a:pPr>
              <a:defRPr/>
            </a:pPr>
            <a:r>
              <a:rPr lang="en-US" altLang="zh-CN" dirty="0"/>
              <a:t>38/39</a:t>
            </a:r>
            <a:endParaRPr lang="zh-CN" altLang="en-US" dirty="0"/>
          </a:p>
        </p:txBody>
      </p:sp>
    </p:spTree>
  </p:cSld>
  <p:clrMapOvr>
    <a:masterClrMapping/>
  </p:clrMapOvr>
  <p:transition spd="slow"/>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肘形连接符 3"/>
          <p:cNvCxnSpPr>
            <a:stCxn id="15" idx="3"/>
            <a:endCxn id="18" idx="1"/>
          </p:cNvCxnSpPr>
          <p:nvPr/>
        </p:nvCxnSpPr>
        <p:spPr bwMode="auto">
          <a:xfrm flipV="1">
            <a:off x="2627313" y="5265738"/>
            <a:ext cx="542925" cy="503237"/>
          </a:xfrm>
          <a:prstGeom prst="bentConnector3">
            <a:avLst>
              <a:gd name="adj1" fmla="val 50000"/>
            </a:avLst>
          </a:prstGeom>
          <a:ln w="28575">
            <a:tailEnd type="triangle"/>
          </a:ln>
        </p:spPr>
        <p:style>
          <a:lnRef idx="1">
            <a:schemeClr val="dk1"/>
          </a:lnRef>
          <a:fillRef idx="0">
            <a:schemeClr val="dk1"/>
          </a:fillRef>
          <a:effectRef idx="0">
            <a:schemeClr val="dk1"/>
          </a:effectRef>
          <a:fontRef idx="minor">
            <a:schemeClr val="tx1"/>
          </a:fontRef>
        </p:style>
      </p:cxnSp>
      <p:cxnSp>
        <p:nvCxnSpPr>
          <p:cNvPr id="5" name="肘形连接符 4"/>
          <p:cNvCxnSpPr>
            <a:stCxn id="13" idx="3"/>
            <a:endCxn id="18" idx="1"/>
          </p:cNvCxnSpPr>
          <p:nvPr/>
        </p:nvCxnSpPr>
        <p:spPr bwMode="auto">
          <a:xfrm>
            <a:off x="2625725" y="3789363"/>
            <a:ext cx="544513" cy="1476375"/>
          </a:xfrm>
          <a:prstGeom prst="bentConnector3">
            <a:avLst>
              <a:gd name="adj1" fmla="val 50000"/>
            </a:avLst>
          </a:prstGeom>
          <a:ln w="28575">
            <a:tailEnd type="triangle"/>
          </a:ln>
        </p:spPr>
        <p:style>
          <a:lnRef idx="1">
            <a:schemeClr val="dk1"/>
          </a:lnRef>
          <a:fillRef idx="0">
            <a:schemeClr val="dk1"/>
          </a:fillRef>
          <a:effectRef idx="0">
            <a:schemeClr val="dk1"/>
          </a:effectRef>
          <a:fontRef idx="minor">
            <a:schemeClr val="tx1"/>
          </a:fontRef>
        </p:style>
      </p:cxnSp>
      <p:cxnSp>
        <p:nvCxnSpPr>
          <p:cNvPr id="6" name="肘形连接符 5"/>
          <p:cNvCxnSpPr>
            <a:stCxn id="11" idx="3"/>
            <a:endCxn id="18" idx="1"/>
          </p:cNvCxnSpPr>
          <p:nvPr/>
        </p:nvCxnSpPr>
        <p:spPr bwMode="auto">
          <a:xfrm>
            <a:off x="2627313" y="2009775"/>
            <a:ext cx="542925" cy="3255963"/>
          </a:xfrm>
          <a:prstGeom prst="bentConnector3">
            <a:avLst>
              <a:gd name="adj1" fmla="val 50000"/>
            </a:avLst>
          </a:prstGeom>
          <a:ln w="28575">
            <a:tailEnd type="triangle"/>
          </a:ln>
        </p:spPr>
        <p:style>
          <a:lnRef idx="1">
            <a:schemeClr val="dk1"/>
          </a:lnRef>
          <a:fillRef idx="0">
            <a:schemeClr val="dk1"/>
          </a:fillRef>
          <a:effectRef idx="0">
            <a:schemeClr val="dk1"/>
          </a:effectRef>
          <a:fontRef idx="minor">
            <a:schemeClr val="tx1"/>
          </a:fontRef>
        </p:style>
      </p:cxnSp>
      <p:cxnSp>
        <p:nvCxnSpPr>
          <p:cNvPr id="7" name="肘形连接符 6"/>
          <p:cNvCxnSpPr/>
          <p:nvPr/>
        </p:nvCxnSpPr>
        <p:spPr bwMode="auto">
          <a:xfrm flipV="1">
            <a:off x="6084888" y="4365625"/>
            <a:ext cx="431800" cy="935038"/>
          </a:xfrm>
          <a:prstGeom prst="bentConnector3">
            <a:avLst>
              <a:gd name="adj1" fmla="val 50000"/>
            </a:avLst>
          </a:prstGeom>
          <a:ln w="28575">
            <a:tailEnd type="triangle"/>
          </a:ln>
        </p:spPr>
        <p:style>
          <a:lnRef idx="1">
            <a:schemeClr val="dk1"/>
          </a:lnRef>
          <a:fillRef idx="0">
            <a:schemeClr val="dk1"/>
          </a:fillRef>
          <a:effectRef idx="0">
            <a:schemeClr val="dk1"/>
          </a:effectRef>
          <a:fontRef idx="minor">
            <a:schemeClr val="tx1"/>
          </a:fontRef>
        </p:style>
      </p:cxnSp>
      <p:cxnSp>
        <p:nvCxnSpPr>
          <p:cNvPr id="8" name="肘形连接符 7"/>
          <p:cNvCxnSpPr>
            <a:endCxn id="16" idx="1"/>
          </p:cNvCxnSpPr>
          <p:nvPr/>
        </p:nvCxnSpPr>
        <p:spPr bwMode="auto">
          <a:xfrm>
            <a:off x="6078538" y="5786438"/>
            <a:ext cx="444500" cy="234950"/>
          </a:xfrm>
          <a:prstGeom prst="bentConnector3">
            <a:avLst>
              <a:gd name="adj1" fmla="val 50000"/>
            </a:avLst>
          </a:prstGeom>
          <a:ln w="28575">
            <a:solidFill>
              <a:srgbClr val="FF0000"/>
            </a:solidFill>
            <a:headEnd type="triangle"/>
            <a:tailEnd type="triangle"/>
          </a:ln>
        </p:spPr>
        <p:style>
          <a:lnRef idx="1">
            <a:schemeClr val="dk1"/>
          </a:lnRef>
          <a:fillRef idx="0">
            <a:schemeClr val="dk1"/>
          </a:fillRef>
          <a:effectRef idx="0">
            <a:schemeClr val="dk1"/>
          </a:effectRef>
          <a:fontRef idx="minor">
            <a:schemeClr val="tx1"/>
          </a:fontRef>
        </p:style>
      </p:cxnSp>
      <p:cxnSp>
        <p:nvCxnSpPr>
          <p:cNvPr id="9" name="肘形连接符 8"/>
          <p:cNvCxnSpPr/>
          <p:nvPr/>
        </p:nvCxnSpPr>
        <p:spPr bwMode="auto">
          <a:xfrm flipV="1">
            <a:off x="6084888" y="2133600"/>
            <a:ext cx="431800" cy="1952625"/>
          </a:xfrm>
          <a:prstGeom prst="bentConnector3">
            <a:avLst>
              <a:gd name="adj1" fmla="val 50000"/>
            </a:avLst>
          </a:prstGeom>
          <a:ln w="28575">
            <a:headEnd type="triangle"/>
            <a:tailEnd type="none"/>
          </a:ln>
        </p:spPr>
        <p:style>
          <a:lnRef idx="1">
            <a:schemeClr val="dk1"/>
          </a:lnRef>
          <a:fillRef idx="0">
            <a:schemeClr val="dk1"/>
          </a:fillRef>
          <a:effectRef idx="0">
            <a:schemeClr val="dk1"/>
          </a:effectRef>
          <a:fontRef idx="minor">
            <a:schemeClr val="tx1"/>
          </a:fontRef>
        </p:style>
      </p:cxnSp>
      <p:graphicFrame>
        <p:nvGraphicFramePr>
          <p:cNvPr id="10" name="表格 9"/>
          <p:cNvGraphicFramePr>
            <a:graphicFrameLocks noGrp="1"/>
          </p:cNvGraphicFramePr>
          <p:nvPr/>
        </p:nvGraphicFramePr>
        <p:xfrm>
          <a:off x="176213" y="836613"/>
          <a:ext cx="8788400" cy="371475"/>
        </p:xfrm>
        <a:graphic>
          <a:graphicData uri="http://schemas.openxmlformats.org/drawingml/2006/table">
            <a:tbl>
              <a:tblPr firstRow="1" bandRow="1">
                <a:tableStyleId>{5C22544A-7EE6-4342-B048-85BDC9FD1C3A}</a:tableStyleId>
              </a:tblPr>
              <a:tblGrid>
                <a:gridCol w="4394200">
                  <a:extLst>
                    <a:ext uri="{9D8B030D-6E8A-4147-A177-3AD203B41FA5}">
                      <a16:colId xmlns:a16="http://schemas.microsoft.com/office/drawing/2014/main" val="20000"/>
                    </a:ext>
                  </a:extLst>
                </a:gridCol>
                <a:gridCol w="4394200">
                  <a:extLst>
                    <a:ext uri="{9D8B030D-6E8A-4147-A177-3AD203B41FA5}">
                      <a16:colId xmlns:a16="http://schemas.microsoft.com/office/drawing/2014/main" val="20001"/>
                    </a:ext>
                  </a:extLst>
                </a:gridCol>
              </a:tblGrid>
              <a:tr h="371475">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zh-CN" altLang="en-US" sz="1400" b="0" dirty="0">
                          <a:solidFill>
                            <a:schemeClr val="tx1"/>
                          </a:solidFill>
                          <a:latin typeface="宋体" panose="02010600030101010101" pitchFamily="2" charset="-122"/>
                          <a:ea typeface="宋体" panose="02010600030101010101" pitchFamily="2" charset="-122"/>
                        </a:rPr>
                        <a:t>过程：</a:t>
                      </a:r>
                      <a:r>
                        <a:rPr lang="en-US" altLang="zh-CN" sz="1400" b="0" dirty="0">
                          <a:solidFill>
                            <a:schemeClr val="tx1"/>
                          </a:solidFill>
                          <a:latin typeface="仿宋" pitchFamily="49" charset="-122"/>
                          <a:ea typeface="仿宋" pitchFamily="49" charset="-122"/>
                        </a:rPr>
                        <a:t>M06</a:t>
                      </a:r>
                      <a:r>
                        <a:rPr lang="zh-CN" altLang="en-US" sz="1400" b="0" dirty="0">
                          <a:solidFill>
                            <a:schemeClr val="tx1"/>
                          </a:solidFill>
                          <a:latin typeface="仿宋" pitchFamily="49" charset="-122"/>
                          <a:ea typeface="仿宋" pitchFamily="49" charset="-122"/>
                        </a:rPr>
                        <a:t>持续改进 </a:t>
                      </a:r>
                      <a:r>
                        <a:rPr lang="en-US" altLang="zh-CN" sz="1400" b="0" kern="1200" dirty="0">
                          <a:solidFill>
                            <a:schemeClr val="tx1"/>
                          </a:solidFill>
                          <a:latin typeface="仿宋" pitchFamily="49" charset="-122"/>
                          <a:ea typeface="仿宋" pitchFamily="49" charset="-122"/>
                          <a:cs typeface="+mn-cs"/>
                        </a:rPr>
                        <a:t>Continuous improvement</a:t>
                      </a:r>
                      <a:endParaRPr lang="zh-CN" altLang="en-US" sz="1400" b="0" kern="1200" dirty="0">
                        <a:solidFill>
                          <a:schemeClr val="tx1"/>
                        </a:solidFill>
                        <a:latin typeface="仿宋" pitchFamily="49" charset="-122"/>
                        <a:ea typeface="仿宋" pitchFamily="49" charset="-122"/>
                        <a:cs typeface="+mn-cs"/>
                      </a:endParaRPr>
                    </a:p>
                  </a:txBody>
                  <a:tcPr marL="91449" marR="91449" marT="45798" marB="4579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CFFFF"/>
                    </a:solidFill>
                  </a:tcPr>
                </a:tc>
                <a:tc>
                  <a:txBody>
                    <a:bodyPr/>
                    <a:lstStyle/>
                    <a:p>
                      <a:r>
                        <a:rPr lang="zh-CN" altLang="en-US" sz="1400" b="0" dirty="0">
                          <a:solidFill>
                            <a:schemeClr val="tx1"/>
                          </a:solidFill>
                          <a:latin typeface="宋体" panose="02010600030101010101" pitchFamily="2" charset="-122"/>
                          <a:ea typeface="宋体" panose="02010600030101010101" pitchFamily="2" charset="-122"/>
                        </a:rPr>
                        <a:t>过程所有者：质量部经理</a:t>
                      </a:r>
                    </a:p>
                  </a:txBody>
                  <a:tcPr marL="91449" marR="91449" marT="45798" marB="4579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CFFFF"/>
                    </a:solidFill>
                  </a:tcPr>
                </a:tc>
                <a:extLst>
                  <a:ext uri="{0D108BD9-81ED-4DB2-BD59-A6C34878D82A}">
                    <a16:rowId xmlns:a16="http://schemas.microsoft.com/office/drawing/2014/main" val="10000"/>
                  </a:ext>
                </a:extLst>
              </a:tr>
            </a:tbl>
          </a:graphicData>
        </a:graphic>
      </p:graphicFrame>
      <p:graphicFrame>
        <p:nvGraphicFramePr>
          <p:cNvPr id="11" name="表格 10"/>
          <p:cNvGraphicFramePr>
            <a:graphicFrameLocks noGrp="1"/>
          </p:cNvGraphicFramePr>
          <p:nvPr/>
        </p:nvGraphicFramePr>
        <p:xfrm>
          <a:off x="179388" y="1412875"/>
          <a:ext cx="2447925" cy="1193800"/>
        </p:xfrm>
        <a:graphic>
          <a:graphicData uri="http://schemas.openxmlformats.org/drawingml/2006/table">
            <a:tbl>
              <a:tblPr firstRow="1" bandRow="1">
                <a:tableStyleId>{5C22544A-7EE6-4342-B048-85BDC9FD1C3A}</a:tableStyleId>
              </a:tblPr>
              <a:tblGrid>
                <a:gridCol w="2447925">
                  <a:extLst>
                    <a:ext uri="{9D8B030D-6E8A-4147-A177-3AD203B41FA5}">
                      <a16:colId xmlns:a16="http://schemas.microsoft.com/office/drawing/2014/main" val="20000"/>
                    </a:ext>
                  </a:extLst>
                </a:gridCol>
              </a:tblGrid>
              <a:tr h="243869">
                <a:tc>
                  <a:txBody>
                    <a:bodyPr/>
                    <a:lstStyle/>
                    <a:p>
                      <a:r>
                        <a:rPr kumimoji="1" lang="zh-CN" altLang="en-US" sz="1000" b="1" kern="1200" dirty="0">
                          <a:solidFill>
                            <a:srgbClr val="0000FF"/>
                          </a:solidFill>
                          <a:latin typeface="宋体" panose="02010600030101010101" pitchFamily="2" charset="-122"/>
                          <a:ea typeface="宋体" panose="02010600030101010101" pitchFamily="2" charset="-122"/>
                          <a:cs typeface="Tahoma" panose="020B0604030504040204" pitchFamily="34" charset="0"/>
                        </a:rPr>
                        <a:t>用什么做？（硬件和软件资源）</a:t>
                      </a:r>
                    </a:p>
                  </a:txBody>
                  <a:tcPr marL="91427" marR="91427" marT="45726" marB="4572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0"/>
                  </a:ext>
                </a:extLst>
              </a:tr>
              <a:tr h="949931">
                <a:tc>
                  <a:txBody>
                    <a:bodyPr/>
                    <a:lstStyle/>
                    <a:p>
                      <a:pPr marL="171450" indent="-171450" algn="l" defTabSz="914400" rtl="0" eaLnBrk="1" latinLnBrk="0" hangingPunct="1">
                        <a:lnSpc>
                          <a:spcPts val="1500"/>
                        </a:lnSpc>
                        <a:spcAft>
                          <a:spcPts val="0"/>
                        </a:spcAft>
                        <a:buFont typeface="Wingdings" panose="05000000000000000000" pitchFamily="2" charset="2"/>
                        <a:buChar char="l"/>
                      </a:pPr>
                      <a:r>
                        <a:rPr kumimoji="1" lang="zh-CN" altLang="zh-CN"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会议室、文件、电脑、统计软件</a:t>
                      </a:r>
                      <a:r>
                        <a:rPr kumimoji="1" lang="en-US" altLang="zh-CN"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a:t>
                      </a:r>
                      <a:r>
                        <a:rPr kumimoji="1" lang="zh-CN" altLang="zh-CN"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工具</a:t>
                      </a:r>
                    </a:p>
                  </a:txBody>
                  <a:tcPr marL="91427" marR="91427" marT="45726" marB="4572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1"/>
                  </a:ext>
                </a:extLst>
              </a:tr>
            </a:tbl>
          </a:graphicData>
        </a:graphic>
      </p:graphicFrame>
      <p:graphicFrame>
        <p:nvGraphicFramePr>
          <p:cNvPr id="12" name="表格 11"/>
          <p:cNvGraphicFramePr>
            <a:graphicFrameLocks noGrp="1"/>
          </p:cNvGraphicFramePr>
          <p:nvPr/>
        </p:nvGraphicFramePr>
        <p:xfrm>
          <a:off x="6516688" y="1412875"/>
          <a:ext cx="2447925" cy="1193800"/>
        </p:xfrm>
        <a:graphic>
          <a:graphicData uri="http://schemas.openxmlformats.org/drawingml/2006/table">
            <a:tbl>
              <a:tblPr firstRow="1" bandRow="1">
                <a:tableStyleId>{5C22544A-7EE6-4342-B048-85BDC9FD1C3A}</a:tableStyleId>
              </a:tblPr>
              <a:tblGrid>
                <a:gridCol w="2447925">
                  <a:extLst>
                    <a:ext uri="{9D8B030D-6E8A-4147-A177-3AD203B41FA5}">
                      <a16:colId xmlns:a16="http://schemas.microsoft.com/office/drawing/2014/main" val="20000"/>
                    </a:ext>
                  </a:extLst>
                </a:gridCol>
              </a:tblGrid>
              <a:tr h="243869">
                <a:tc>
                  <a:txBody>
                    <a:bodyPr/>
                    <a:lstStyle/>
                    <a:p>
                      <a:r>
                        <a:rPr kumimoji="1" lang="zh-CN" altLang="en-US" sz="1000" b="1" kern="1200" dirty="0">
                          <a:solidFill>
                            <a:srgbClr val="0000FF"/>
                          </a:solidFill>
                          <a:latin typeface="宋体" panose="02010600030101010101" pitchFamily="2" charset="-122"/>
                          <a:ea typeface="宋体" panose="02010600030101010101" pitchFamily="2" charset="-122"/>
                          <a:cs typeface="Tahoma" panose="020B0604030504040204" pitchFamily="34" charset="0"/>
                        </a:rPr>
                        <a:t>谁做？（能力</a:t>
                      </a:r>
                      <a:r>
                        <a:rPr kumimoji="1" lang="en-US" altLang="zh-CN" sz="1000" b="1" kern="1200" dirty="0">
                          <a:solidFill>
                            <a:srgbClr val="0000FF"/>
                          </a:solidFill>
                          <a:latin typeface="宋体" panose="02010600030101010101" pitchFamily="2" charset="-122"/>
                          <a:ea typeface="宋体" panose="02010600030101010101" pitchFamily="2" charset="-122"/>
                          <a:cs typeface="Tahoma" panose="020B0604030504040204" pitchFamily="34" charset="0"/>
                        </a:rPr>
                        <a:t>/</a:t>
                      </a:r>
                      <a:r>
                        <a:rPr kumimoji="1" lang="zh-CN" altLang="en-US" sz="1000" b="1" kern="1200" dirty="0">
                          <a:solidFill>
                            <a:srgbClr val="0000FF"/>
                          </a:solidFill>
                          <a:latin typeface="宋体" panose="02010600030101010101" pitchFamily="2" charset="-122"/>
                          <a:ea typeface="宋体" panose="02010600030101010101" pitchFamily="2" charset="-122"/>
                          <a:cs typeface="Tahoma" panose="020B0604030504040204" pitchFamily="34" charset="0"/>
                        </a:rPr>
                        <a:t>技能</a:t>
                      </a:r>
                      <a:r>
                        <a:rPr kumimoji="1" lang="en-US" altLang="zh-CN" sz="1000" b="1" kern="1200" dirty="0">
                          <a:solidFill>
                            <a:srgbClr val="0000FF"/>
                          </a:solidFill>
                          <a:latin typeface="宋体" panose="02010600030101010101" pitchFamily="2" charset="-122"/>
                          <a:ea typeface="宋体" panose="02010600030101010101" pitchFamily="2" charset="-122"/>
                          <a:cs typeface="Tahoma" panose="020B0604030504040204" pitchFamily="34" charset="0"/>
                        </a:rPr>
                        <a:t>/</a:t>
                      </a:r>
                      <a:r>
                        <a:rPr kumimoji="1" lang="zh-CN" altLang="en-US" sz="1000" b="1" kern="1200" dirty="0">
                          <a:solidFill>
                            <a:srgbClr val="0000FF"/>
                          </a:solidFill>
                          <a:latin typeface="宋体" panose="02010600030101010101" pitchFamily="2" charset="-122"/>
                          <a:ea typeface="宋体" panose="02010600030101010101" pitchFamily="2" charset="-122"/>
                          <a:cs typeface="Tahoma" panose="020B0604030504040204" pitchFamily="34" charset="0"/>
                        </a:rPr>
                        <a:t>培训）</a:t>
                      </a:r>
                    </a:p>
                  </a:txBody>
                  <a:tcPr marL="91427" marR="91427" marT="45726" marB="4572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0"/>
                  </a:ext>
                </a:extLst>
              </a:tr>
              <a:tr h="949931">
                <a:tc>
                  <a:txBody>
                    <a:bodyPr/>
                    <a:lstStyle/>
                    <a:p>
                      <a:pPr marL="171450" indent="-171450" algn="l" defTabSz="914400" rtl="0" eaLnBrk="1" latinLnBrk="0" hangingPunct="1">
                        <a:spcAft>
                          <a:spcPts val="0"/>
                        </a:spcAft>
                        <a:buFont typeface="Wingdings" panose="05000000000000000000" pitchFamily="2" charset="2"/>
                        <a:buChar char="l"/>
                      </a:pPr>
                      <a:r>
                        <a:rPr kumimoji="1" lang="zh-CN" altLang="zh-CN"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总经理，</a:t>
                      </a:r>
                      <a:r>
                        <a:rPr kumimoji="1" lang="zh-CN" altLang="en-US"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部门经理、过程所有者、过程执行成员</a:t>
                      </a:r>
                    </a:p>
                  </a:txBody>
                  <a:tcPr marL="91427" marR="91427" marT="45726" marB="4572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1"/>
                  </a:ext>
                </a:extLst>
              </a:tr>
            </a:tbl>
          </a:graphicData>
        </a:graphic>
      </p:graphicFrame>
      <p:graphicFrame>
        <p:nvGraphicFramePr>
          <p:cNvPr id="13" name="表格 12"/>
          <p:cNvGraphicFramePr>
            <a:graphicFrameLocks noGrp="1"/>
          </p:cNvGraphicFramePr>
          <p:nvPr/>
        </p:nvGraphicFramePr>
        <p:xfrm>
          <a:off x="176213" y="2708275"/>
          <a:ext cx="2449512" cy="2160588"/>
        </p:xfrm>
        <a:graphic>
          <a:graphicData uri="http://schemas.openxmlformats.org/drawingml/2006/table">
            <a:tbl>
              <a:tblPr firstRow="1" bandRow="1">
                <a:tableStyleId>{5C22544A-7EE6-4342-B048-85BDC9FD1C3A}</a:tableStyleId>
              </a:tblPr>
              <a:tblGrid>
                <a:gridCol w="2449512">
                  <a:extLst>
                    <a:ext uri="{9D8B030D-6E8A-4147-A177-3AD203B41FA5}">
                      <a16:colId xmlns:a16="http://schemas.microsoft.com/office/drawing/2014/main" val="20000"/>
                    </a:ext>
                  </a:extLst>
                </a:gridCol>
              </a:tblGrid>
              <a:tr h="257058">
                <a:tc>
                  <a:txBody>
                    <a:bodyPr/>
                    <a:lstStyle/>
                    <a:p>
                      <a:r>
                        <a:rPr kumimoji="1" lang="zh-CN" altLang="en-US" sz="1000" b="1" kern="1200" dirty="0">
                          <a:solidFill>
                            <a:srgbClr val="0000FF"/>
                          </a:solidFill>
                          <a:latin typeface="宋体" panose="02010600030101010101" pitchFamily="2" charset="-122"/>
                          <a:ea typeface="宋体" panose="02010600030101010101" pitchFamily="2" charset="-122"/>
                          <a:cs typeface="Tahoma" panose="020B0604030504040204" pitchFamily="34" charset="0"/>
                        </a:rPr>
                        <a:t>前过程及其输入</a:t>
                      </a:r>
                    </a:p>
                  </a:txBody>
                  <a:tcPr marL="91486" marR="91486" marT="45727" marB="457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0"/>
                  </a:ext>
                </a:extLst>
              </a:tr>
              <a:tr h="1903530">
                <a:tc>
                  <a:txBody>
                    <a:bodyPr/>
                    <a:lstStyle/>
                    <a:p>
                      <a:pPr marL="171450" indent="-171450" algn="l" defTabSz="914400" rtl="0" eaLnBrk="1" latinLnBrk="0" hangingPunct="1">
                        <a:lnSpc>
                          <a:spcPts val="1500"/>
                        </a:lnSpc>
                        <a:spcAft>
                          <a:spcPts val="0"/>
                        </a:spcAft>
                        <a:buFont typeface="Wingdings" panose="05000000000000000000" pitchFamily="2" charset="2"/>
                        <a:buChar char="l"/>
                      </a:pPr>
                      <a:r>
                        <a:rPr kumimoji="1" lang="zh-CN" altLang="zh-CN"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内部和外部审核</a:t>
                      </a:r>
                      <a:r>
                        <a:rPr kumimoji="1" lang="zh-CN" altLang="en-US"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发现</a:t>
                      </a:r>
                      <a:r>
                        <a:rPr kumimoji="1" lang="zh-CN" altLang="zh-CN"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a:t>
                      </a:r>
                      <a:r>
                        <a:rPr kumimoji="1" lang="zh-CN" altLang="en-US"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体系</a:t>
                      </a:r>
                      <a:r>
                        <a:rPr kumimoji="1" lang="zh-CN" altLang="zh-CN"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过程绩效</a:t>
                      </a:r>
                      <a:r>
                        <a:rPr kumimoji="1" lang="zh-CN" altLang="en-US"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监控的结果</a:t>
                      </a:r>
                      <a:r>
                        <a:rPr kumimoji="1" lang="zh-CN" altLang="zh-CN"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a:t>
                      </a:r>
                      <a:r>
                        <a:rPr kumimoji="1" lang="zh-CN" altLang="en-US"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体系过程中的异常、</a:t>
                      </a:r>
                      <a:r>
                        <a:rPr kumimoji="1" lang="zh-CN" altLang="zh-CN"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现场质量问题</a:t>
                      </a:r>
                      <a:r>
                        <a:rPr kumimoji="1" lang="zh-CN" altLang="en-US"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等</a:t>
                      </a:r>
                      <a:endParaRPr kumimoji="1" lang="en-US" altLang="zh-CN"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endParaRPr>
                    </a:p>
                    <a:p>
                      <a:pPr marL="171450" indent="-171450" algn="l" defTabSz="914400" rtl="0" eaLnBrk="1" latinLnBrk="0" hangingPunct="1">
                        <a:lnSpc>
                          <a:spcPts val="1500"/>
                        </a:lnSpc>
                        <a:spcAft>
                          <a:spcPts val="0"/>
                        </a:spcAft>
                        <a:buFont typeface="Wingdings" panose="05000000000000000000" pitchFamily="2" charset="2"/>
                        <a:buChar char="l"/>
                      </a:pPr>
                      <a:r>
                        <a:rPr kumimoji="1" lang="zh-CN" altLang="en-US"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各体系过程潜在的问题，以及潜在的持续改进的机会</a:t>
                      </a:r>
                      <a:endParaRPr kumimoji="1" lang="en-US" altLang="zh-CN"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endParaRPr>
                    </a:p>
                    <a:p>
                      <a:pPr marL="171450" indent="-171450" algn="l" defTabSz="914400" rtl="0" eaLnBrk="1" latinLnBrk="0" hangingPunct="1">
                        <a:lnSpc>
                          <a:spcPts val="1500"/>
                        </a:lnSpc>
                        <a:spcAft>
                          <a:spcPts val="0"/>
                        </a:spcAft>
                        <a:buFont typeface="Wingdings" panose="05000000000000000000" pitchFamily="2" charset="2"/>
                        <a:buChar char="l"/>
                      </a:pPr>
                      <a:r>
                        <a:rPr kumimoji="1" lang="zh-CN" altLang="en-US"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经营计划跟踪的结果和</a:t>
                      </a:r>
                      <a:r>
                        <a:rPr kumimoji="1" lang="zh-CN" altLang="zh-CN"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管理评审</a:t>
                      </a:r>
                      <a:r>
                        <a:rPr kumimoji="1" lang="zh-CN" altLang="en-US"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改进决定</a:t>
                      </a:r>
                      <a:endParaRPr kumimoji="1" lang="en-US" altLang="zh-CN"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endParaRPr>
                    </a:p>
                    <a:p>
                      <a:pPr marL="171450" indent="-171450" algn="l" defTabSz="914400" rtl="0" eaLnBrk="1" latinLnBrk="0" hangingPunct="1">
                        <a:lnSpc>
                          <a:spcPts val="1500"/>
                        </a:lnSpc>
                        <a:spcAft>
                          <a:spcPts val="0"/>
                        </a:spcAft>
                        <a:buFont typeface="Wingdings" panose="05000000000000000000" pitchFamily="2" charset="2"/>
                        <a:buChar char="l"/>
                      </a:pPr>
                      <a:r>
                        <a:rPr kumimoji="1" lang="zh-CN" altLang="en-US"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顾客特殊要求</a:t>
                      </a:r>
                      <a:endParaRPr kumimoji="1" lang="en-US" altLang="zh-CN"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endParaRPr>
                    </a:p>
                    <a:p>
                      <a:pPr marL="171450" indent="-171450" algn="l" defTabSz="914400" rtl="0" eaLnBrk="1" latinLnBrk="0" hangingPunct="1">
                        <a:lnSpc>
                          <a:spcPts val="1500"/>
                        </a:lnSpc>
                        <a:spcAft>
                          <a:spcPts val="0"/>
                        </a:spcAft>
                        <a:buFont typeface="Wingdings" panose="05000000000000000000" pitchFamily="2" charset="2"/>
                        <a:buChar char="l"/>
                      </a:pPr>
                      <a:r>
                        <a:rPr kumimoji="1" lang="zh-CN" altLang="en-US"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数据分析结果</a:t>
                      </a:r>
                      <a:endParaRPr kumimoji="1" lang="zh-CN" altLang="zh-CN"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endParaRPr>
                    </a:p>
                  </a:txBody>
                  <a:tcPr marL="68615" marR="6861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1"/>
                  </a:ext>
                </a:extLst>
              </a:tr>
            </a:tbl>
          </a:graphicData>
        </a:graphic>
      </p:graphicFrame>
      <p:graphicFrame>
        <p:nvGraphicFramePr>
          <p:cNvPr id="14" name="表格 13"/>
          <p:cNvGraphicFramePr>
            <a:graphicFrameLocks noGrp="1"/>
          </p:cNvGraphicFramePr>
          <p:nvPr/>
        </p:nvGraphicFramePr>
        <p:xfrm>
          <a:off x="6516688" y="2708275"/>
          <a:ext cx="2447925" cy="2673350"/>
        </p:xfrm>
        <a:graphic>
          <a:graphicData uri="http://schemas.openxmlformats.org/drawingml/2006/table">
            <a:tbl>
              <a:tblPr firstRow="1" bandRow="1">
                <a:tableStyleId>{5C22544A-7EE6-4342-B048-85BDC9FD1C3A}</a:tableStyleId>
              </a:tblPr>
              <a:tblGrid>
                <a:gridCol w="2447925">
                  <a:extLst>
                    <a:ext uri="{9D8B030D-6E8A-4147-A177-3AD203B41FA5}">
                      <a16:colId xmlns:a16="http://schemas.microsoft.com/office/drawing/2014/main" val="20000"/>
                    </a:ext>
                  </a:extLst>
                </a:gridCol>
              </a:tblGrid>
              <a:tr h="288041">
                <a:tc>
                  <a:txBody>
                    <a:bodyPr/>
                    <a:lstStyle/>
                    <a:p>
                      <a:r>
                        <a:rPr kumimoji="1" lang="zh-CN" altLang="en-US" sz="1000" b="1" kern="1200" dirty="0">
                          <a:solidFill>
                            <a:srgbClr val="0000FF"/>
                          </a:solidFill>
                          <a:latin typeface="宋体" panose="02010600030101010101" pitchFamily="2" charset="-122"/>
                          <a:ea typeface="宋体" panose="02010600030101010101" pitchFamily="2" charset="-122"/>
                          <a:cs typeface="Tahoma" panose="020B0604030504040204" pitchFamily="34" charset="0"/>
                        </a:rPr>
                        <a:t>期望的结果，输出到下一个过程</a:t>
                      </a:r>
                    </a:p>
                  </a:txBody>
                  <a:tcPr marL="91427" marR="91427" marT="45722" marB="4572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0"/>
                  </a:ext>
                </a:extLst>
              </a:tr>
              <a:tr h="2385309">
                <a:tc>
                  <a:txBody>
                    <a:bodyPr/>
                    <a:lstStyle/>
                    <a:p>
                      <a:pPr marL="171450" indent="-171450" algn="l" defTabSz="914400" rtl="0" eaLnBrk="1" latinLnBrk="0" hangingPunct="1">
                        <a:lnSpc>
                          <a:spcPts val="1500"/>
                        </a:lnSpc>
                        <a:spcAft>
                          <a:spcPts val="0"/>
                        </a:spcAft>
                        <a:buFont typeface="Wingdings" panose="05000000000000000000" pitchFamily="2" charset="2"/>
                        <a:buChar char="l"/>
                      </a:pPr>
                      <a:r>
                        <a:rPr kumimoji="1" lang="zh-CN" altLang="en-US"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得到持续改进的过程</a:t>
                      </a:r>
                      <a:endParaRPr kumimoji="1" lang="en-US" altLang="zh-CN"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endParaRPr>
                    </a:p>
                    <a:p>
                      <a:pPr marL="171450" indent="-171450" algn="l" defTabSz="914400" rtl="0" eaLnBrk="1" latinLnBrk="0" hangingPunct="1">
                        <a:lnSpc>
                          <a:spcPts val="1500"/>
                        </a:lnSpc>
                        <a:spcAft>
                          <a:spcPts val="0"/>
                        </a:spcAft>
                        <a:buFont typeface="Wingdings" panose="05000000000000000000" pitchFamily="2" charset="2"/>
                        <a:buChar char="l"/>
                      </a:pPr>
                      <a:r>
                        <a:rPr kumimoji="1" lang="zh-CN" altLang="zh-CN"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持续改进报告</a:t>
                      </a:r>
                      <a:endParaRPr kumimoji="1" lang="en-US" altLang="zh-CN"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endParaRPr>
                    </a:p>
                    <a:p>
                      <a:pPr marL="171450" marR="0" lvl="0" indent="-171450" algn="l" defTabSz="914400" rtl="0" eaLnBrk="1" fontAlgn="auto" latinLnBrk="0" hangingPunct="1">
                        <a:lnSpc>
                          <a:spcPts val="1500"/>
                        </a:lnSpc>
                        <a:spcBef>
                          <a:spcPts val="0"/>
                        </a:spcBef>
                        <a:spcAft>
                          <a:spcPts val="0"/>
                        </a:spcAft>
                        <a:buClrTx/>
                        <a:buSzTx/>
                        <a:buFont typeface="Wingdings" panose="05000000000000000000" pitchFamily="2" charset="2"/>
                        <a:buChar char="l"/>
                        <a:tabLst/>
                        <a:defRPr/>
                      </a:pPr>
                      <a:r>
                        <a:rPr kumimoji="1" lang="zh-CN" altLang="en-US"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更新后的体系文件、</a:t>
                      </a:r>
                      <a:r>
                        <a:rPr kumimoji="1" lang="en-US" altLang="zh-CN"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FMEA\CP\WI</a:t>
                      </a:r>
                      <a:r>
                        <a:rPr kumimoji="1" lang="zh-CN" altLang="en-US"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、表单等。</a:t>
                      </a:r>
                      <a:endParaRPr kumimoji="1" lang="zh-CN" altLang="zh-CN"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endParaRPr>
                    </a:p>
                  </a:txBody>
                  <a:tcPr marL="91427" marR="91427" marT="45722" marB="4572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1"/>
                  </a:ext>
                </a:extLst>
              </a:tr>
            </a:tbl>
          </a:graphicData>
        </a:graphic>
      </p:graphicFrame>
      <p:graphicFrame>
        <p:nvGraphicFramePr>
          <p:cNvPr id="15" name="表格 14"/>
          <p:cNvGraphicFramePr>
            <a:graphicFrameLocks noGrp="1"/>
          </p:cNvGraphicFramePr>
          <p:nvPr/>
        </p:nvGraphicFramePr>
        <p:xfrm>
          <a:off x="179388" y="4941888"/>
          <a:ext cx="2447925" cy="1655762"/>
        </p:xfrm>
        <a:graphic>
          <a:graphicData uri="http://schemas.openxmlformats.org/drawingml/2006/table">
            <a:tbl>
              <a:tblPr firstRow="1" bandRow="1">
                <a:tableStyleId>{5C22544A-7EE6-4342-B048-85BDC9FD1C3A}</a:tableStyleId>
              </a:tblPr>
              <a:tblGrid>
                <a:gridCol w="2447925">
                  <a:extLst>
                    <a:ext uri="{9D8B030D-6E8A-4147-A177-3AD203B41FA5}">
                      <a16:colId xmlns:a16="http://schemas.microsoft.com/office/drawing/2014/main" val="20000"/>
                    </a:ext>
                  </a:extLst>
                </a:gridCol>
              </a:tblGrid>
              <a:tr h="267354">
                <a:tc>
                  <a:txBody>
                    <a:bodyPr/>
                    <a:lstStyle/>
                    <a:p>
                      <a:r>
                        <a:rPr kumimoji="1" lang="zh-CN" altLang="en-US" sz="1000" b="1" kern="1200" dirty="0">
                          <a:solidFill>
                            <a:srgbClr val="0000FF"/>
                          </a:solidFill>
                          <a:latin typeface="宋体" panose="02010600030101010101" pitchFamily="2" charset="-122"/>
                          <a:ea typeface="宋体" panose="02010600030101010101" pitchFamily="2" charset="-122"/>
                          <a:cs typeface="Tahoma" panose="020B0604030504040204" pitchFamily="34" charset="0"/>
                        </a:rPr>
                        <a:t>如何做？（程序、方法、标准、法规）</a:t>
                      </a:r>
                    </a:p>
                  </a:txBody>
                  <a:tcPr marL="91427" marR="91427" marT="45708" marB="4570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0"/>
                  </a:ext>
                </a:extLst>
              </a:tr>
              <a:tr h="1388408">
                <a:tc>
                  <a:txBody>
                    <a:bodyPr/>
                    <a:lstStyle/>
                    <a:p>
                      <a:pPr marL="171450" indent="-171450" algn="l" defTabSz="914400" rtl="0" eaLnBrk="1" latinLnBrk="0" hangingPunct="1">
                        <a:spcAft>
                          <a:spcPts val="0"/>
                        </a:spcAft>
                        <a:buFont typeface="Wingdings" panose="05000000000000000000" pitchFamily="2" charset="2"/>
                        <a:buChar char="l"/>
                      </a:pPr>
                      <a:r>
                        <a:rPr kumimoji="1" lang="zh-CN" altLang="en-US"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持续改进控制程序</a:t>
                      </a:r>
                      <a:endParaRPr kumimoji="1" lang="en-US" altLang="zh-CN"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endParaRPr>
                    </a:p>
                    <a:p>
                      <a:pPr marL="171450" indent="-171450" algn="l" defTabSz="914400" rtl="0" eaLnBrk="1" latinLnBrk="0" hangingPunct="1">
                        <a:spcAft>
                          <a:spcPts val="0"/>
                        </a:spcAft>
                        <a:buFont typeface="Wingdings" panose="05000000000000000000" pitchFamily="2" charset="2"/>
                        <a:buChar char="l"/>
                      </a:pPr>
                      <a:r>
                        <a:rPr kumimoji="1" lang="en-US" altLang="zh-CN"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8D\5WHY\QC7</a:t>
                      </a:r>
                      <a:r>
                        <a:rPr kumimoji="1" lang="zh-CN" altLang="en-US"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手法、</a:t>
                      </a:r>
                      <a:r>
                        <a:rPr kumimoji="1" lang="en-US" altLang="zh-CN"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FMEA</a:t>
                      </a:r>
                      <a:r>
                        <a:rPr kumimoji="1" lang="zh-CN" altLang="en-US"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等</a:t>
                      </a:r>
                      <a:endParaRPr kumimoji="1" lang="en-US" altLang="zh-CN"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endParaRPr>
                    </a:p>
                  </a:txBody>
                  <a:tcPr marL="91427" marR="91427" marT="45708" marB="4570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1"/>
                  </a:ext>
                </a:extLst>
              </a:tr>
            </a:tbl>
          </a:graphicData>
        </a:graphic>
      </p:graphicFrame>
      <p:graphicFrame>
        <p:nvGraphicFramePr>
          <p:cNvPr id="16" name="表格 15"/>
          <p:cNvGraphicFramePr>
            <a:graphicFrameLocks noGrp="1"/>
          </p:cNvGraphicFramePr>
          <p:nvPr/>
        </p:nvGraphicFramePr>
        <p:xfrm>
          <a:off x="6523038" y="5445125"/>
          <a:ext cx="2449512" cy="1152525"/>
        </p:xfrm>
        <a:graphic>
          <a:graphicData uri="http://schemas.openxmlformats.org/drawingml/2006/table">
            <a:tbl>
              <a:tblPr firstRow="1" bandRow="1">
                <a:tableStyleId>{5C22544A-7EE6-4342-B048-85BDC9FD1C3A}</a:tableStyleId>
              </a:tblPr>
              <a:tblGrid>
                <a:gridCol w="2449512">
                  <a:extLst>
                    <a:ext uri="{9D8B030D-6E8A-4147-A177-3AD203B41FA5}">
                      <a16:colId xmlns:a16="http://schemas.microsoft.com/office/drawing/2014/main" val="20000"/>
                    </a:ext>
                  </a:extLst>
                </a:gridCol>
              </a:tblGrid>
              <a:tr h="284213">
                <a:tc>
                  <a:txBody>
                    <a:bodyPr/>
                    <a:lstStyle/>
                    <a:p>
                      <a:pPr eaLnBrk="1" hangingPunct="1">
                        <a:spcBef>
                          <a:spcPct val="0"/>
                        </a:spcBef>
                        <a:buClrTx/>
                        <a:buSzTx/>
                        <a:buFontTx/>
                        <a:buNone/>
                      </a:pPr>
                      <a:r>
                        <a:rPr lang="zh-CN" altLang="en-US" sz="1000" b="1" dirty="0">
                          <a:solidFill>
                            <a:srgbClr val="0000FF"/>
                          </a:solidFill>
                          <a:latin typeface="宋体" panose="02010600030101010101" pitchFamily="2" charset="-122"/>
                          <a:ea typeface="宋体" panose="02010600030101010101" pitchFamily="2" charset="-122"/>
                          <a:cs typeface="Tahoma" panose="020B0604030504040204" pitchFamily="34" charset="0"/>
                        </a:rPr>
                        <a:t>如何测量？（绩效指标）</a:t>
                      </a:r>
                      <a:endParaRPr lang="en-US" altLang="zh-CN" sz="1000" b="1" dirty="0">
                        <a:solidFill>
                          <a:srgbClr val="0000FF"/>
                        </a:solidFill>
                        <a:latin typeface="宋体" panose="02010600030101010101" pitchFamily="2" charset="-122"/>
                        <a:ea typeface="宋体" panose="02010600030101010101" pitchFamily="2" charset="-122"/>
                        <a:cs typeface="Tahoma" panose="020B0604030504040204" pitchFamily="34" charset="0"/>
                      </a:endParaRPr>
                    </a:p>
                  </a:txBody>
                  <a:tcPr marL="91486" marR="91486" marT="45736" marB="4573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0"/>
                  </a:ext>
                </a:extLst>
              </a:tr>
              <a:tr h="868312">
                <a:tc>
                  <a:txBody>
                    <a:bodyPr/>
                    <a:lstStyle/>
                    <a:p>
                      <a:pPr marL="171450" indent="-171450" algn="l" defTabSz="914400" rtl="0" eaLnBrk="1" latinLnBrk="0" hangingPunct="1">
                        <a:spcAft>
                          <a:spcPts val="0"/>
                        </a:spcAft>
                        <a:buFont typeface="Wingdings" panose="05000000000000000000" pitchFamily="2" charset="2"/>
                        <a:buChar char="l"/>
                      </a:pPr>
                      <a:r>
                        <a:rPr kumimoji="1" lang="zh-CN" altLang="en-US"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改进计划按时完成率</a:t>
                      </a:r>
                      <a:endParaRPr kumimoji="1" lang="zh-CN" altLang="zh-CN"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endParaRPr>
                    </a:p>
                  </a:txBody>
                  <a:tcPr marL="91486" marR="91486" marT="45736" marB="4573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1"/>
                  </a:ext>
                </a:extLst>
              </a:tr>
            </a:tbl>
          </a:graphicData>
        </a:graphic>
      </p:graphicFrame>
      <p:graphicFrame>
        <p:nvGraphicFramePr>
          <p:cNvPr id="17" name="表格 16"/>
          <p:cNvGraphicFramePr>
            <a:graphicFrameLocks noGrp="1"/>
          </p:cNvGraphicFramePr>
          <p:nvPr/>
        </p:nvGraphicFramePr>
        <p:xfrm>
          <a:off x="3167063" y="1412875"/>
          <a:ext cx="2919412" cy="2408238"/>
        </p:xfrm>
        <a:graphic>
          <a:graphicData uri="http://schemas.openxmlformats.org/drawingml/2006/table">
            <a:tbl>
              <a:tblPr firstRow="1" bandRow="1">
                <a:tableStyleId>{5C22544A-7EE6-4342-B048-85BDC9FD1C3A}</a:tableStyleId>
              </a:tblPr>
              <a:tblGrid>
                <a:gridCol w="2919412">
                  <a:extLst>
                    <a:ext uri="{9D8B030D-6E8A-4147-A177-3AD203B41FA5}">
                      <a16:colId xmlns:a16="http://schemas.microsoft.com/office/drawing/2014/main" val="20000"/>
                    </a:ext>
                  </a:extLst>
                </a:gridCol>
              </a:tblGrid>
              <a:tr h="243891">
                <a:tc>
                  <a:txBody>
                    <a:bodyPr/>
                    <a:lstStyle/>
                    <a:p>
                      <a:pPr algn="l"/>
                      <a:r>
                        <a:rPr kumimoji="1" lang="zh-CN" altLang="en-US" sz="1000" b="1" kern="1200" dirty="0">
                          <a:solidFill>
                            <a:srgbClr val="0000FF"/>
                          </a:solidFill>
                          <a:latin typeface="宋体" panose="02010600030101010101" pitchFamily="2" charset="-122"/>
                          <a:ea typeface="宋体" panose="02010600030101010101" pitchFamily="2" charset="-122"/>
                          <a:cs typeface="Tahoma" panose="020B0604030504040204" pitchFamily="34" charset="0"/>
                        </a:rPr>
                        <a:t>过程的风险</a:t>
                      </a:r>
                    </a:p>
                  </a:txBody>
                  <a:tcPr marL="91457" marR="91457" marT="45730" marB="4573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0"/>
                  </a:ext>
                </a:extLst>
              </a:tr>
              <a:tr h="2164347">
                <a:tc>
                  <a:txBody>
                    <a:bodyPr/>
                    <a:lstStyle/>
                    <a:p>
                      <a:pPr marL="171450" indent="-171450">
                        <a:buFont typeface="Wingdings" panose="05000000000000000000" pitchFamily="2" charset="2"/>
                        <a:buChar char="l"/>
                      </a:pPr>
                      <a:r>
                        <a:rPr lang="zh-CN" altLang="en-US" sz="1000" dirty="0">
                          <a:solidFill>
                            <a:schemeClr val="tx1"/>
                          </a:solidFill>
                          <a:latin typeface="宋体" panose="02010600030101010101" pitchFamily="2" charset="-122"/>
                          <a:ea typeface="宋体" panose="02010600030101010101" pitchFamily="2" charset="-122"/>
                        </a:rPr>
                        <a:t>持续改进后，没有实施标准化；</a:t>
                      </a:r>
                      <a:endParaRPr lang="en-US" altLang="zh-CN" sz="1000" dirty="0">
                        <a:solidFill>
                          <a:schemeClr val="tx1"/>
                        </a:solidFill>
                        <a:latin typeface="宋体" panose="02010600030101010101" pitchFamily="2" charset="-122"/>
                        <a:ea typeface="宋体" panose="02010600030101010101" pitchFamily="2" charset="-122"/>
                      </a:endParaRPr>
                    </a:p>
                    <a:p>
                      <a:pPr marL="171450" indent="-171450">
                        <a:buFont typeface="Wingdings" panose="05000000000000000000" pitchFamily="2" charset="2"/>
                        <a:buChar char="l"/>
                      </a:pPr>
                      <a:r>
                        <a:rPr lang="zh-CN" altLang="en-US" sz="1000" dirty="0">
                          <a:solidFill>
                            <a:schemeClr val="tx1"/>
                          </a:solidFill>
                          <a:latin typeface="宋体" panose="02010600030101010101" pitchFamily="2" charset="-122"/>
                          <a:ea typeface="宋体" panose="02010600030101010101" pitchFamily="2" charset="-122"/>
                        </a:rPr>
                        <a:t>实施持续改进工作的人员，缺乏相应的工具知识，比如</a:t>
                      </a:r>
                      <a:r>
                        <a:rPr lang="en-US" altLang="zh-CN" sz="1000" dirty="0">
                          <a:solidFill>
                            <a:schemeClr val="tx1"/>
                          </a:solidFill>
                          <a:latin typeface="宋体" panose="02010600030101010101" pitchFamily="2" charset="-122"/>
                          <a:ea typeface="宋体" panose="02010600030101010101" pitchFamily="2" charset="-122"/>
                        </a:rPr>
                        <a:t>8D\5WHY\QC\FMEA</a:t>
                      </a:r>
                      <a:r>
                        <a:rPr lang="zh-CN" altLang="en-US" sz="1000" dirty="0">
                          <a:solidFill>
                            <a:schemeClr val="tx1"/>
                          </a:solidFill>
                          <a:latin typeface="宋体" panose="02010600030101010101" pitchFamily="2" charset="-122"/>
                          <a:ea typeface="宋体" panose="02010600030101010101" pitchFamily="2" charset="-122"/>
                        </a:rPr>
                        <a:t>等。</a:t>
                      </a:r>
                    </a:p>
                  </a:txBody>
                  <a:tcPr marL="91457" marR="91457" marT="45730" marB="4573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1"/>
                  </a:ext>
                </a:extLst>
              </a:tr>
            </a:tbl>
          </a:graphicData>
        </a:graphic>
      </p:graphicFrame>
      <p:graphicFrame>
        <p:nvGraphicFramePr>
          <p:cNvPr id="18" name="表格 17"/>
          <p:cNvGraphicFramePr>
            <a:graphicFrameLocks noGrp="1"/>
          </p:cNvGraphicFramePr>
          <p:nvPr/>
        </p:nvGraphicFramePr>
        <p:xfrm>
          <a:off x="3170238" y="3933825"/>
          <a:ext cx="2919412" cy="2663825"/>
        </p:xfrm>
        <a:graphic>
          <a:graphicData uri="http://schemas.openxmlformats.org/drawingml/2006/table">
            <a:tbl>
              <a:tblPr firstRow="1" bandRow="1">
                <a:tableStyleId>{5C22544A-7EE6-4342-B048-85BDC9FD1C3A}</a:tableStyleId>
              </a:tblPr>
              <a:tblGrid>
                <a:gridCol w="2919412">
                  <a:extLst>
                    <a:ext uri="{9D8B030D-6E8A-4147-A177-3AD203B41FA5}">
                      <a16:colId xmlns:a16="http://schemas.microsoft.com/office/drawing/2014/main" val="20000"/>
                    </a:ext>
                  </a:extLst>
                </a:gridCol>
              </a:tblGrid>
              <a:tr h="276915">
                <a:tc>
                  <a:txBody>
                    <a:bodyPr/>
                    <a:lstStyle/>
                    <a:p>
                      <a:r>
                        <a:rPr kumimoji="1" lang="zh-CN" altLang="en-US" sz="1000" b="1" kern="1200" dirty="0">
                          <a:solidFill>
                            <a:srgbClr val="0000FF"/>
                          </a:solidFill>
                          <a:latin typeface="宋体" panose="02010600030101010101" pitchFamily="2" charset="-122"/>
                          <a:ea typeface="宋体" panose="02010600030101010101" pitchFamily="2" charset="-122"/>
                          <a:cs typeface="Tahoma" panose="020B0604030504040204" pitchFamily="34" charset="0"/>
                        </a:rPr>
                        <a:t>过程的关键活动</a:t>
                      </a:r>
                    </a:p>
                  </a:txBody>
                  <a:tcPr marL="91457" marR="91457" marT="45712" marB="4571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CFFFF"/>
                    </a:solidFill>
                  </a:tcPr>
                </a:tc>
                <a:extLst>
                  <a:ext uri="{0D108BD9-81ED-4DB2-BD59-A6C34878D82A}">
                    <a16:rowId xmlns:a16="http://schemas.microsoft.com/office/drawing/2014/main" val="10000"/>
                  </a:ext>
                </a:extLst>
              </a:tr>
              <a:tr h="2386910">
                <a:tc>
                  <a:txBody>
                    <a:bodyPr/>
                    <a:lstStyle/>
                    <a:p>
                      <a:pPr marL="171450" indent="-171450" algn="l">
                        <a:buFont typeface="Wingdings" panose="05000000000000000000" pitchFamily="2" charset="2"/>
                        <a:buChar char="l"/>
                      </a:pPr>
                      <a:r>
                        <a:rPr kumimoji="1" lang="zh-CN" altLang="en-US" sz="1000" kern="1200" dirty="0">
                          <a:solidFill>
                            <a:schemeClr val="tx1"/>
                          </a:solidFill>
                          <a:latin typeface="宋体" panose="02010600030101010101" pitchFamily="2" charset="-122"/>
                          <a:ea typeface="宋体" panose="02010600030101010101" pitchFamily="2" charset="-122"/>
                          <a:cs typeface="+mn-cs"/>
                        </a:rPr>
                        <a:t>确定持续改进课题</a:t>
                      </a:r>
                      <a:endParaRPr kumimoji="1" lang="en-US" altLang="zh-CN" sz="1000" kern="1200" dirty="0">
                        <a:solidFill>
                          <a:schemeClr val="tx1"/>
                        </a:solidFill>
                        <a:latin typeface="宋体" panose="02010600030101010101" pitchFamily="2" charset="-122"/>
                        <a:ea typeface="宋体" panose="02010600030101010101" pitchFamily="2" charset="-122"/>
                        <a:cs typeface="+mn-cs"/>
                      </a:endParaRPr>
                    </a:p>
                    <a:p>
                      <a:pPr marL="171450" indent="-171450" algn="l">
                        <a:buFont typeface="Wingdings" panose="05000000000000000000" pitchFamily="2" charset="2"/>
                        <a:buChar char="l"/>
                      </a:pPr>
                      <a:r>
                        <a:rPr kumimoji="1" lang="zh-CN" altLang="en-US" sz="1000" kern="1200" dirty="0">
                          <a:solidFill>
                            <a:schemeClr val="tx1"/>
                          </a:solidFill>
                          <a:latin typeface="宋体" panose="02010600030101010101" pitchFamily="2" charset="-122"/>
                          <a:ea typeface="宋体" panose="02010600030101010101" pitchFamily="2" charset="-122"/>
                          <a:cs typeface="+mn-cs"/>
                        </a:rPr>
                        <a:t>制定目标、实施计划、职责等</a:t>
                      </a:r>
                      <a:endParaRPr kumimoji="1" lang="en-US" altLang="zh-CN" sz="1000" kern="1200" dirty="0">
                        <a:solidFill>
                          <a:schemeClr val="tx1"/>
                        </a:solidFill>
                        <a:latin typeface="宋体" panose="02010600030101010101" pitchFamily="2" charset="-122"/>
                        <a:ea typeface="宋体" panose="02010600030101010101" pitchFamily="2" charset="-122"/>
                        <a:cs typeface="+mn-cs"/>
                      </a:endParaRPr>
                    </a:p>
                    <a:p>
                      <a:pPr marL="171450" indent="-171450" algn="l">
                        <a:buFont typeface="Wingdings" panose="05000000000000000000" pitchFamily="2" charset="2"/>
                        <a:buChar char="l"/>
                      </a:pPr>
                      <a:r>
                        <a:rPr kumimoji="1" lang="zh-CN" altLang="en-US" sz="1000" kern="1200" dirty="0">
                          <a:solidFill>
                            <a:schemeClr val="tx1"/>
                          </a:solidFill>
                          <a:latin typeface="宋体" panose="02010600030101010101" pitchFamily="2" charset="-122"/>
                          <a:ea typeface="宋体" panose="02010600030101010101" pitchFamily="2" charset="-122"/>
                          <a:cs typeface="+mn-cs"/>
                        </a:rPr>
                        <a:t>开展风险分析，并实施持续改进</a:t>
                      </a:r>
                      <a:endParaRPr kumimoji="1" lang="en-US" altLang="zh-CN" sz="1000" kern="1200" dirty="0">
                        <a:solidFill>
                          <a:schemeClr val="tx1"/>
                        </a:solidFill>
                        <a:latin typeface="宋体" panose="02010600030101010101" pitchFamily="2" charset="-122"/>
                        <a:ea typeface="宋体" panose="02010600030101010101" pitchFamily="2" charset="-122"/>
                        <a:cs typeface="+mn-cs"/>
                      </a:endParaRPr>
                    </a:p>
                    <a:p>
                      <a:pPr marL="171450" indent="-171450" algn="l">
                        <a:buFont typeface="Wingdings" panose="05000000000000000000" pitchFamily="2" charset="2"/>
                        <a:buChar char="l"/>
                      </a:pPr>
                      <a:r>
                        <a:rPr kumimoji="1" lang="zh-CN" altLang="en-US" sz="1000" kern="1200" dirty="0">
                          <a:solidFill>
                            <a:schemeClr val="tx1"/>
                          </a:solidFill>
                          <a:latin typeface="宋体" panose="02010600030101010101" pitchFamily="2" charset="-122"/>
                          <a:ea typeface="宋体" panose="02010600030101010101" pitchFamily="2" charset="-122"/>
                          <a:cs typeface="+mn-cs"/>
                        </a:rPr>
                        <a:t>验证持续改进的有效性并标准化持续改进的结果</a:t>
                      </a:r>
                      <a:endParaRPr kumimoji="1" lang="en-US" altLang="zh-CN" sz="1000" kern="1200" dirty="0">
                        <a:solidFill>
                          <a:schemeClr val="tx1"/>
                        </a:solidFill>
                        <a:latin typeface="宋体" panose="02010600030101010101" pitchFamily="2" charset="-122"/>
                        <a:ea typeface="宋体" panose="02010600030101010101" pitchFamily="2" charset="-122"/>
                        <a:cs typeface="+mn-cs"/>
                      </a:endParaRPr>
                    </a:p>
                  </a:txBody>
                  <a:tcPr marL="91457" marR="91457" marT="45712" marB="4571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CFFFF"/>
                    </a:solidFill>
                  </a:tcPr>
                </a:tc>
                <a:extLst>
                  <a:ext uri="{0D108BD9-81ED-4DB2-BD59-A6C34878D82A}">
                    <a16:rowId xmlns:a16="http://schemas.microsoft.com/office/drawing/2014/main" val="10001"/>
                  </a:ext>
                </a:extLst>
              </a:tr>
            </a:tbl>
          </a:graphicData>
        </a:graphic>
      </p:graphicFrame>
      <p:sp>
        <p:nvSpPr>
          <p:cNvPr id="22" name="页脚占位符 13379"/>
          <p:cNvSpPr>
            <a:spLocks noGrp="1"/>
          </p:cNvSpPr>
          <p:nvPr>
            <p:ph type="ftr" sz="quarter" idx="11"/>
          </p:nvPr>
        </p:nvSpPr>
        <p:spPr>
          <a:xfrm>
            <a:off x="250825" y="6492875"/>
            <a:ext cx="873125" cy="365125"/>
          </a:xfrm>
        </p:spPr>
        <p:txBody>
          <a:bodyPr/>
          <a:lstStyle/>
          <a:p>
            <a:pPr>
              <a:defRPr/>
            </a:pPr>
            <a:r>
              <a:rPr lang="en-US" altLang="zh-CN" dirty="0"/>
              <a:t>39/39</a:t>
            </a:r>
            <a:endParaRPr lang="zh-CN" altLang="en-US" dirty="0"/>
          </a:p>
        </p:txBody>
      </p:sp>
    </p:spTree>
  </p:cSld>
  <p:clrMapOvr>
    <a:masterClrMapping/>
  </p:clrMapOvr>
  <p:transition spd="slow"/>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肘形连接符 5"/>
          <p:cNvCxnSpPr>
            <a:stCxn id="15" idx="3"/>
            <a:endCxn id="18" idx="1"/>
          </p:cNvCxnSpPr>
          <p:nvPr/>
        </p:nvCxnSpPr>
        <p:spPr bwMode="auto">
          <a:xfrm flipV="1">
            <a:off x="2627313" y="5249069"/>
            <a:ext cx="542925" cy="538956"/>
          </a:xfrm>
          <a:prstGeom prst="bentConnector3">
            <a:avLst>
              <a:gd name="adj1" fmla="val 50000"/>
            </a:avLst>
          </a:prstGeom>
          <a:ln w="28575">
            <a:tailEnd type="triangle"/>
          </a:ln>
        </p:spPr>
        <p:style>
          <a:lnRef idx="1">
            <a:schemeClr val="dk1"/>
          </a:lnRef>
          <a:fillRef idx="0">
            <a:schemeClr val="dk1"/>
          </a:fillRef>
          <a:effectRef idx="0">
            <a:schemeClr val="dk1"/>
          </a:effectRef>
          <a:fontRef idx="minor">
            <a:schemeClr val="tx1"/>
          </a:fontRef>
        </p:style>
      </p:cxnSp>
      <p:cxnSp>
        <p:nvCxnSpPr>
          <p:cNvPr id="5" name="肘形连接符 55"/>
          <p:cNvCxnSpPr>
            <a:stCxn id="13" idx="3"/>
            <a:endCxn id="18" idx="1"/>
          </p:cNvCxnSpPr>
          <p:nvPr/>
        </p:nvCxnSpPr>
        <p:spPr bwMode="auto">
          <a:xfrm>
            <a:off x="2625725" y="3789363"/>
            <a:ext cx="544513" cy="1460500"/>
          </a:xfrm>
          <a:prstGeom prst="bentConnector3">
            <a:avLst>
              <a:gd name="adj1" fmla="val 50000"/>
            </a:avLst>
          </a:prstGeom>
          <a:ln w="28575">
            <a:tailEnd type="triangle"/>
          </a:ln>
        </p:spPr>
        <p:style>
          <a:lnRef idx="1">
            <a:schemeClr val="dk1"/>
          </a:lnRef>
          <a:fillRef idx="0">
            <a:schemeClr val="dk1"/>
          </a:fillRef>
          <a:effectRef idx="0">
            <a:schemeClr val="dk1"/>
          </a:effectRef>
          <a:fontRef idx="minor">
            <a:schemeClr val="tx1"/>
          </a:fontRef>
        </p:style>
      </p:cxnSp>
      <p:cxnSp>
        <p:nvCxnSpPr>
          <p:cNvPr id="6" name="肘形连接符 56"/>
          <p:cNvCxnSpPr>
            <a:stCxn id="11" idx="3"/>
            <a:endCxn id="18" idx="1"/>
          </p:cNvCxnSpPr>
          <p:nvPr/>
        </p:nvCxnSpPr>
        <p:spPr bwMode="auto">
          <a:xfrm>
            <a:off x="2627313" y="2009775"/>
            <a:ext cx="542925" cy="3240088"/>
          </a:xfrm>
          <a:prstGeom prst="bentConnector3">
            <a:avLst>
              <a:gd name="adj1" fmla="val 50000"/>
            </a:avLst>
          </a:prstGeom>
          <a:ln w="28575">
            <a:tailEnd type="triangle"/>
          </a:ln>
        </p:spPr>
        <p:style>
          <a:lnRef idx="1">
            <a:schemeClr val="dk1"/>
          </a:lnRef>
          <a:fillRef idx="0">
            <a:schemeClr val="dk1"/>
          </a:fillRef>
          <a:effectRef idx="0">
            <a:schemeClr val="dk1"/>
          </a:effectRef>
          <a:fontRef idx="minor">
            <a:schemeClr val="tx1"/>
          </a:fontRef>
        </p:style>
      </p:cxnSp>
      <p:cxnSp>
        <p:nvCxnSpPr>
          <p:cNvPr id="7" name="肘形连接符 59"/>
          <p:cNvCxnSpPr/>
          <p:nvPr/>
        </p:nvCxnSpPr>
        <p:spPr bwMode="auto">
          <a:xfrm flipV="1">
            <a:off x="6084888" y="4365625"/>
            <a:ext cx="431800" cy="935038"/>
          </a:xfrm>
          <a:prstGeom prst="bentConnector3">
            <a:avLst>
              <a:gd name="adj1" fmla="val 50000"/>
            </a:avLst>
          </a:prstGeom>
          <a:ln w="28575">
            <a:tailEnd type="triangle"/>
          </a:ln>
        </p:spPr>
        <p:style>
          <a:lnRef idx="1">
            <a:schemeClr val="dk1"/>
          </a:lnRef>
          <a:fillRef idx="0">
            <a:schemeClr val="dk1"/>
          </a:fillRef>
          <a:effectRef idx="0">
            <a:schemeClr val="dk1"/>
          </a:effectRef>
          <a:fontRef idx="minor">
            <a:schemeClr val="tx1"/>
          </a:fontRef>
        </p:style>
      </p:cxnSp>
      <p:cxnSp>
        <p:nvCxnSpPr>
          <p:cNvPr id="8" name="肘形连接符 60"/>
          <p:cNvCxnSpPr>
            <a:endCxn id="16" idx="1"/>
          </p:cNvCxnSpPr>
          <p:nvPr/>
        </p:nvCxnSpPr>
        <p:spPr bwMode="auto">
          <a:xfrm>
            <a:off x="6078538" y="5786438"/>
            <a:ext cx="444500" cy="234950"/>
          </a:xfrm>
          <a:prstGeom prst="bentConnector3">
            <a:avLst>
              <a:gd name="adj1" fmla="val 50000"/>
            </a:avLst>
          </a:prstGeom>
          <a:ln w="28575">
            <a:solidFill>
              <a:srgbClr val="FF0000"/>
            </a:solidFill>
            <a:headEnd type="triangle"/>
            <a:tailEnd type="triangle"/>
          </a:ln>
        </p:spPr>
        <p:style>
          <a:lnRef idx="1">
            <a:schemeClr val="dk1"/>
          </a:lnRef>
          <a:fillRef idx="0">
            <a:schemeClr val="dk1"/>
          </a:fillRef>
          <a:effectRef idx="0">
            <a:schemeClr val="dk1"/>
          </a:effectRef>
          <a:fontRef idx="minor">
            <a:schemeClr val="tx1"/>
          </a:fontRef>
        </p:style>
      </p:cxnSp>
      <p:cxnSp>
        <p:nvCxnSpPr>
          <p:cNvPr id="9" name="肘形连接符 98"/>
          <p:cNvCxnSpPr/>
          <p:nvPr/>
        </p:nvCxnSpPr>
        <p:spPr bwMode="auto">
          <a:xfrm flipV="1">
            <a:off x="6084888" y="2133600"/>
            <a:ext cx="431800" cy="1952625"/>
          </a:xfrm>
          <a:prstGeom prst="bentConnector3">
            <a:avLst>
              <a:gd name="adj1" fmla="val 50000"/>
            </a:avLst>
          </a:prstGeom>
          <a:ln w="28575">
            <a:headEnd type="triangle"/>
            <a:tailEnd type="none"/>
          </a:ln>
        </p:spPr>
        <p:style>
          <a:lnRef idx="1">
            <a:schemeClr val="dk1"/>
          </a:lnRef>
          <a:fillRef idx="0">
            <a:schemeClr val="dk1"/>
          </a:fillRef>
          <a:effectRef idx="0">
            <a:schemeClr val="dk1"/>
          </a:effectRef>
          <a:fontRef idx="minor">
            <a:schemeClr val="tx1"/>
          </a:fontRef>
        </p:style>
      </p:cxnSp>
      <p:graphicFrame>
        <p:nvGraphicFramePr>
          <p:cNvPr id="10" name="表格 9"/>
          <p:cNvGraphicFramePr>
            <a:graphicFrameLocks noGrp="1"/>
          </p:cNvGraphicFramePr>
          <p:nvPr/>
        </p:nvGraphicFramePr>
        <p:xfrm>
          <a:off x="176213" y="836613"/>
          <a:ext cx="8788400" cy="371475"/>
        </p:xfrm>
        <a:graphic>
          <a:graphicData uri="http://schemas.openxmlformats.org/drawingml/2006/table">
            <a:tbl>
              <a:tblPr firstRow="1" bandRow="1">
                <a:tableStyleId>{5C22544A-7EE6-4342-B048-85BDC9FD1C3A}</a:tableStyleId>
              </a:tblPr>
              <a:tblGrid>
                <a:gridCol w="4394200">
                  <a:extLst>
                    <a:ext uri="{9D8B030D-6E8A-4147-A177-3AD203B41FA5}">
                      <a16:colId xmlns:a16="http://schemas.microsoft.com/office/drawing/2014/main" val="20000"/>
                    </a:ext>
                  </a:extLst>
                </a:gridCol>
                <a:gridCol w="4394200">
                  <a:extLst>
                    <a:ext uri="{9D8B030D-6E8A-4147-A177-3AD203B41FA5}">
                      <a16:colId xmlns:a16="http://schemas.microsoft.com/office/drawing/2014/main" val="20001"/>
                    </a:ext>
                  </a:extLst>
                </a:gridCol>
              </a:tblGrid>
              <a:tr h="371475">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zh-CN" altLang="en-US" sz="1400" b="0" dirty="0">
                          <a:solidFill>
                            <a:schemeClr val="tx1"/>
                          </a:solidFill>
                          <a:latin typeface="宋体" panose="02010600030101010101" pitchFamily="2" charset="-122"/>
                          <a:ea typeface="宋体" panose="02010600030101010101" pitchFamily="2" charset="-122"/>
                        </a:rPr>
                        <a:t>过程：</a:t>
                      </a:r>
                      <a:r>
                        <a:rPr lang="en-US" altLang="zh-CN" sz="1400" b="0" dirty="0">
                          <a:solidFill>
                            <a:schemeClr val="tx1"/>
                          </a:solidFill>
                          <a:latin typeface="宋体" panose="02010600030101010101" pitchFamily="2" charset="-122"/>
                          <a:ea typeface="宋体" panose="02010600030101010101" pitchFamily="2" charset="-122"/>
                        </a:rPr>
                        <a:t>C03</a:t>
                      </a:r>
                      <a:r>
                        <a:rPr lang="zh-CN" altLang="en-US" sz="1400" b="0" dirty="0">
                          <a:solidFill>
                            <a:schemeClr val="tx1"/>
                          </a:solidFill>
                          <a:latin typeface="宋体" panose="02010600030101010101" pitchFamily="2" charset="-122"/>
                          <a:ea typeface="宋体" panose="02010600030101010101" pitchFamily="2" charset="-122"/>
                        </a:rPr>
                        <a:t>供应链计划  </a:t>
                      </a:r>
                      <a:r>
                        <a:rPr lang="en-US" altLang="zh-CN" sz="1400" b="0" dirty="0">
                          <a:solidFill>
                            <a:schemeClr val="tx1"/>
                          </a:solidFill>
                          <a:latin typeface="宋体" panose="02010600030101010101" pitchFamily="2" charset="-122"/>
                          <a:ea typeface="宋体" panose="02010600030101010101" pitchFamily="2" charset="-122"/>
                        </a:rPr>
                        <a:t>Supply chain planning</a:t>
                      </a:r>
                      <a:endParaRPr lang="zh-CN" altLang="en-US" sz="1400" b="0" dirty="0">
                        <a:solidFill>
                          <a:schemeClr val="tx1"/>
                        </a:solidFill>
                        <a:latin typeface="仿宋" pitchFamily="49" charset="-122"/>
                        <a:ea typeface="仿宋" pitchFamily="49" charset="-122"/>
                      </a:endParaRPr>
                    </a:p>
                  </a:txBody>
                  <a:tcPr marL="91449" marR="91449" marT="45798" marB="4579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CFFFF"/>
                    </a:solidFill>
                  </a:tcPr>
                </a:tc>
                <a:tc>
                  <a:txBody>
                    <a:bodyPr/>
                    <a:lstStyle/>
                    <a:p>
                      <a:r>
                        <a:rPr lang="zh-CN" altLang="en-US" sz="1400" b="0" dirty="0">
                          <a:solidFill>
                            <a:schemeClr val="tx1"/>
                          </a:solidFill>
                          <a:latin typeface="宋体" panose="02010600030101010101" pitchFamily="2" charset="-122"/>
                          <a:ea typeface="宋体" panose="02010600030101010101" pitchFamily="2" charset="-122"/>
                        </a:rPr>
                        <a:t>过程所有者：物流部经理</a:t>
                      </a:r>
                    </a:p>
                  </a:txBody>
                  <a:tcPr marL="91449" marR="91449" marT="45798" marB="4579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CFFFF"/>
                    </a:solidFill>
                  </a:tcPr>
                </a:tc>
                <a:extLst>
                  <a:ext uri="{0D108BD9-81ED-4DB2-BD59-A6C34878D82A}">
                    <a16:rowId xmlns:a16="http://schemas.microsoft.com/office/drawing/2014/main" val="10000"/>
                  </a:ext>
                </a:extLst>
              </a:tr>
            </a:tbl>
          </a:graphicData>
        </a:graphic>
      </p:graphicFrame>
      <p:graphicFrame>
        <p:nvGraphicFramePr>
          <p:cNvPr id="11" name="表格 10"/>
          <p:cNvGraphicFramePr>
            <a:graphicFrameLocks noGrp="1"/>
          </p:cNvGraphicFramePr>
          <p:nvPr/>
        </p:nvGraphicFramePr>
        <p:xfrm>
          <a:off x="179388" y="1412875"/>
          <a:ext cx="2447925" cy="1193800"/>
        </p:xfrm>
        <a:graphic>
          <a:graphicData uri="http://schemas.openxmlformats.org/drawingml/2006/table">
            <a:tbl>
              <a:tblPr firstRow="1" bandRow="1">
                <a:tableStyleId>{5C22544A-7EE6-4342-B048-85BDC9FD1C3A}</a:tableStyleId>
              </a:tblPr>
              <a:tblGrid>
                <a:gridCol w="2447925">
                  <a:extLst>
                    <a:ext uri="{9D8B030D-6E8A-4147-A177-3AD203B41FA5}">
                      <a16:colId xmlns:a16="http://schemas.microsoft.com/office/drawing/2014/main" val="20000"/>
                    </a:ext>
                  </a:extLst>
                </a:gridCol>
              </a:tblGrid>
              <a:tr h="243869">
                <a:tc>
                  <a:txBody>
                    <a:bodyPr/>
                    <a:lstStyle/>
                    <a:p>
                      <a:r>
                        <a:rPr kumimoji="1" lang="zh-CN" altLang="en-US" sz="1000" b="1" kern="1200" dirty="0">
                          <a:solidFill>
                            <a:srgbClr val="0000FF"/>
                          </a:solidFill>
                          <a:latin typeface="宋体" panose="02010600030101010101" pitchFamily="2" charset="-122"/>
                          <a:ea typeface="宋体" panose="02010600030101010101" pitchFamily="2" charset="-122"/>
                          <a:cs typeface="Tahoma" panose="020B0604030504040204" pitchFamily="34" charset="0"/>
                        </a:rPr>
                        <a:t>用什么做？（硬件和软件资源）</a:t>
                      </a:r>
                    </a:p>
                  </a:txBody>
                  <a:tcPr marL="91427" marR="91427" marT="45726" marB="4572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0"/>
                  </a:ext>
                </a:extLst>
              </a:tr>
              <a:tr h="949931">
                <a:tc>
                  <a:txBody>
                    <a:bodyPr/>
                    <a:lstStyle/>
                    <a:p>
                      <a:pPr marL="171450" indent="-171450" algn="l" defTabSz="914400" rtl="0" eaLnBrk="1" latinLnBrk="0" hangingPunct="1">
                        <a:lnSpc>
                          <a:spcPts val="1500"/>
                        </a:lnSpc>
                        <a:spcAft>
                          <a:spcPts val="0"/>
                        </a:spcAft>
                        <a:buFont typeface="Wingdings" panose="05000000000000000000" pitchFamily="2" charset="2"/>
                        <a:buChar char="l"/>
                      </a:pPr>
                      <a:r>
                        <a:rPr kumimoji="1" lang="zh-CN" altLang="zh-CN"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电脑</a:t>
                      </a:r>
                      <a:r>
                        <a:rPr kumimoji="1" lang="zh-CN" altLang="en-US"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，打印机，邮箱、网络</a:t>
                      </a:r>
                      <a:endParaRPr kumimoji="1" lang="zh-CN" altLang="zh-CN"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endParaRPr>
                    </a:p>
                  </a:txBody>
                  <a:tcPr marL="91427" marR="91427" marT="45726" marB="4572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1"/>
                  </a:ext>
                </a:extLst>
              </a:tr>
            </a:tbl>
          </a:graphicData>
        </a:graphic>
      </p:graphicFrame>
      <p:graphicFrame>
        <p:nvGraphicFramePr>
          <p:cNvPr id="12" name="表格 11"/>
          <p:cNvGraphicFramePr>
            <a:graphicFrameLocks noGrp="1"/>
          </p:cNvGraphicFramePr>
          <p:nvPr/>
        </p:nvGraphicFramePr>
        <p:xfrm>
          <a:off x="6516688" y="1412875"/>
          <a:ext cx="2447925" cy="1193800"/>
        </p:xfrm>
        <a:graphic>
          <a:graphicData uri="http://schemas.openxmlformats.org/drawingml/2006/table">
            <a:tbl>
              <a:tblPr firstRow="1" bandRow="1">
                <a:tableStyleId>{5C22544A-7EE6-4342-B048-85BDC9FD1C3A}</a:tableStyleId>
              </a:tblPr>
              <a:tblGrid>
                <a:gridCol w="2447925">
                  <a:extLst>
                    <a:ext uri="{9D8B030D-6E8A-4147-A177-3AD203B41FA5}">
                      <a16:colId xmlns:a16="http://schemas.microsoft.com/office/drawing/2014/main" val="20000"/>
                    </a:ext>
                  </a:extLst>
                </a:gridCol>
              </a:tblGrid>
              <a:tr h="243869">
                <a:tc>
                  <a:txBody>
                    <a:bodyPr/>
                    <a:lstStyle/>
                    <a:p>
                      <a:r>
                        <a:rPr kumimoji="1" lang="zh-CN" altLang="en-US" sz="1000" b="1" kern="1200" dirty="0">
                          <a:solidFill>
                            <a:srgbClr val="0000FF"/>
                          </a:solidFill>
                          <a:latin typeface="宋体" panose="02010600030101010101" pitchFamily="2" charset="-122"/>
                          <a:ea typeface="宋体" panose="02010600030101010101" pitchFamily="2" charset="-122"/>
                          <a:cs typeface="Tahoma" panose="020B0604030504040204" pitchFamily="34" charset="0"/>
                        </a:rPr>
                        <a:t>谁做？（能力</a:t>
                      </a:r>
                      <a:r>
                        <a:rPr kumimoji="1" lang="en-US" altLang="zh-CN" sz="1000" b="1" kern="1200" dirty="0">
                          <a:solidFill>
                            <a:srgbClr val="0000FF"/>
                          </a:solidFill>
                          <a:latin typeface="宋体" panose="02010600030101010101" pitchFamily="2" charset="-122"/>
                          <a:ea typeface="宋体" panose="02010600030101010101" pitchFamily="2" charset="-122"/>
                          <a:cs typeface="Tahoma" panose="020B0604030504040204" pitchFamily="34" charset="0"/>
                        </a:rPr>
                        <a:t>/</a:t>
                      </a:r>
                      <a:r>
                        <a:rPr kumimoji="1" lang="zh-CN" altLang="en-US" sz="1000" b="1" kern="1200" dirty="0">
                          <a:solidFill>
                            <a:srgbClr val="0000FF"/>
                          </a:solidFill>
                          <a:latin typeface="宋体" panose="02010600030101010101" pitchFamily="2" charset="-122"/>
                          <a:ea typeface="宋体" panose="02010600030101010101" pitchFamily="2" charset="-122"/>
                          <a:cs typeface="Tahoma" panose="020B0604030504040204" pitchFamily="34" charset="0"/>
                        </a:rPr>
                        <a:t>技能</a:t>
                      </a:r>
                      <a:r>
                        <a:rPr kumimoji="1" lang="en-US" altLang="zh-CN" sz="1000" b="1" kern="1200" dirty="0">
                          <a:solidFill>
                            <a:srgbClr val="0000FF"/>
                          </a:solidFill>
                          <a:latin typeface="宋体" panose="02010600030101010101" pitchFamily="2" charset="-122"/>
                          <a:ea typeface="宋体" panose="02010600030101010101" pitchFamily="2" charset="-122"/>
                          <a:cs typeface="Tahoma" panose="020B0604030504040204" pitchFamily="34" charset="0"/>
                        </a:rPr>
                        <a:t>/</a:t>
                      </a:r>
                      <a:r>
                        <a:rPr kumimoji="1" lang="zh-CN" altLang="en-US" sz="1000" b="1" kern="1200" dirty="0">
                          <a:solidFill>
                            <a:srgbClr val="0000FF"/>
                          </a:solidFill>
                          <a:latin typeface="宋体" panose="02010600030101010101" pitchFamily="2" charset="-122"/>
                          <a:ea typeface="宋体" panose="02010600030101010101" pitchFamily="2" charset="-122"/>
                          <a:cs typeface="Tahoma" panose="020B0604030504040204" pitchFamily="34" charset="0"/>
                        </a:rPr>
                        <a:t>培训）</a:t>
                      </a:r>
                    </a:p>
                  </a:txBody>
                  <a:tcPr marL="91427" marR="91427" marT="45726" marB="4572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0"/>
                  </a:ext>
                </a:extLst>
              </a:tr>
              <a:tr h="949931">
                <a:tc>
                  <a:txBody>
                    <a:bodyPr/>
                    <a:lstStyle/>
                    <a:p>
                      <a:pPr marL="171450" indent="-171450" algn="l" defTabSz="914400" rtl="0" eaLnBrk="1" latinLnBrk="0" hangingPunct="1">
                        <a:spcAft>
                          <a:spcPts val="0"/>
                        </a:spcAft>
                        <a:buFont typeface="Wingdings" panose="05000000000000000000" pitchFamily="2" charset="2"/>
                        <a:buChar char="l"/>
                      </a:pPr>
                      <a:r>
                        <a:rPr kumimoji="1" lang="zh-CN" altLang="en-US"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物流部、物流计划员、生产部、质量部</a:t>
                      </a:r>
                    </a:p>
                  </a:txBody>
                  <a:tcPr marL="91427" marR="91427" marT="45726" marB="4572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1"/>
                  </a:ext>
                </a:extLst>
              </a:tr>
            </a:tbl>
          </a:graphicData>
        </a:graphic>
      </p:graphicFrame>
      <p:graphicFrame>
        <p:nvGraphicFramePr>
          <p:cNvPr id="13" name="表格 12"/>
          <p:cNvGraphicFramePr>
            <a:graphicFrameLocks noGrp="1"/>
          </p:cNvGraphicFramePr>
          <p:nvPr/>
        </p:nvGraphicFramePr>
        <p:xfrm>
          <a:off x="176213" y="2708275"/>
          <a:ext cx="2449512" cy="2160588"/>
        </p:xfrm>
        <a:graphic>
          <a:graphicData uri="http://schemas.openxmlformats.org/drawingml/2006/table">
            <a:tbl>
              <a:tblPr firstRow="1" bandRow="1">
                <a:tableStyleId>{5C22544A-7EE6-4342-B048-85BDC9FD1C3A}</a:tableStyleId>
              </a:tblPr>
              <a:tblGrid>
                <a:gridCol w="2449512">
                  <a:extLst>
                    <a:ext uri="{9D8B030D-6E8A-4147-A177-3AD203B41FA5}">
                      <a16:colId xmlns:a16="http://schemas.microsoft.com/office/drawing/2014/main" val="20000"/>
                    </a:ext>
                  </a:extLst>
                </a:gridCol>
              </a:tblGrid>
              <a:tr h="257058">
                <a:tc>
                  <a:txBody>
                    <a:bodyPr/>
                    <a:lstStyle/>
                    <a:p>
                      <a:r>
                        <a:rPr kumimoji="1" lang="zh-CN" altLang="en-US" sz="1000" b="1" kern="1200" dirty="0">
                          <a:solidFill>
                            <a:srgbClr val="0000FF"/>
                          </a:solidFill>
                          <a:latin typeface="宋体" panose="02010600030101010101" pitchFamily="2" charset="-122"/>
                          <a:ea typeface="宋体" panose="02010600030101010101" pitchFamily="2" charset="-122"/>
                          <a:cs typeface="Tahoma" panose="020B0604030504040204" pitchFamily="34" charset="0"/>
                        </a:rPr>
                        <a:t>前过程及其输入</a:t>
                      </a:r>
                    </a:p>
                  </a:txBody>
                  <a:tcPr marL="91486" marR="91486" marT="45727" marB="457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0"/>
                  </a:ext>
                </a:extLst>
              </a:tr>
              <a:tr h="1903530">
                <a:tc>
                  <a:txBody>
                    <a:bodyPr/>
                    <a:lstStyle/>
                    <a:p>
                      <a:pPr marL="171450" indent="-171450" algn="l" defTabSz="914400" rtl="0" eaLnBrk="1" latinLnBrk="0" hangingPunct="1">
                        <a:lnSpc>
                          <a:spcPts val="1500"/>
                        </a:lnSpc>
                        <a:spcAft>
                          <a:spcPts val="0"/>
                        </a:spcAft>
                        <a:buFont typeface="Wingdings" panose="05000000000000000000" pitchFamily="2" charset="2"/>
                        <a:buChar char="l"/>
                      </a:pPr>
                      <a:r>
                        <a:rPr kumimoji="1" lang="zh-CN" altLang="en-US" sz="1000" kern="100" dirty="0">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顾客订单</a:t>
                      </a:r>
                      <a:endParaRPr kumimoji="1" lang="en-US" altLang="zh-CN" sz="1000" kern="100" dirty="0">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endParaRPr>
                    </a:p>
                    <a:p>
                      <a:pPr marL="171450" indent="-171450" algn="l" defTabSz="914400" rtl="0" eaLnBrk="1" latinLnBrk="0" hangingPunct="1">
                        <a:lnSpc>
                          <a:spcPts val="1500"/>
                        </a:lnSpc>
                        <a:spcAft>
                          <a:spcPts val="0"/>
                        </a:spcAft>
                        <a:buFont typeface="Wingdings" panose="05000000000000000000" pitchFamily="2" charset="2"/>
                        <a:buChar char="l"/>
                      </a:pPr>
                      <a:r>
                        <a:rPr kumimoji="1" lang="zh-CN" altLang="en-US" sz="1000" kern="100" dirty="0">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在库品信息</a:t>
                      </a:r>
                      <a:endParaRPr kumimoji="1" lang="en-US" altLang="zh-CN" sz="1000" kern="100" dirty="0">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endParaRPr>
                    </a:p>
                    <a:p>
                      <a:pPr marL="171450" indent="-171450" algn="l" defTabSz="914400" rtl="0" eaLnBrk="1" latinLnBrk="0" hangingPunct="1">
                        <a:lnSpc>
                          <a:spcPts val="1500"/>
                        </a:lnSpc>
                        <a:spcAft>
                          <a:spcPts val="0"/>
                        </a:spcAft>
                        <a:buFont typeface="Wingdings" panose="05000000000000000000" pitchFamily="2" charset="2"/>
                        <a:buChar char="l"/>
                      </a:pPr>
                      <a:r>
                        <a:rPr kumimoji="1" lang="zh-CN" altLang="en-US" sz="1000" kern="100" dirty="0">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当前生产计划</a:t>
                      </a:r>
                      <a:endParaRPr kumimoji="1" lang="en-US" altLang="zh-CN" sz="1000" kern="100" dirty="0">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endParaRPr>
                    </a:p>
                    <a:p>
                      <a:pPr marL="171450" indent="-171450" algn="l" defTabSz="914400" rtl="0" eaLnBrk="1" latinLnBrk="0" hangingPunct="1">
                        <a:lnSpc>
                          <a:spcPts val="1500"/>
                        </a:lnSpc>
                        <a:spcAft>
                          <a:spcPts val="0"/>
                        </a:spcAft>
                        <a:buFont typeface="Wingdings" panose="05000000000000000000" pitchFamily="2" charset="2"/>
                        <a:buChar char="l"/>
                      </a:pPr>
                      <a:r>
                        <a:rPr kumimoji="1" lang="en-US" altLang="zh-CN" sz="1000" kern="100" dirty="0">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S5\6-</a:t>
                      </a:r>
                      <a:r>
                        <a:rPr kumimoji="1" lang="zh-CN" altLang="en-US" sz="1000" kern="100" dirty="0">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当前设备工装维护计划</a:t>
                      </a:r>
                      <a:endParaRPr kumimoji="1" lang="en-US" altLang="zh-CN" sz="1000" kern="100" dirty="0">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endParaRPr>
                    </a:p>
                    <a:p>
                      <a:pPr marL="171450" indent="-171450" algn="l" defTabSz="914400" rtl="0" eaLnBrk="1" latinLnBrk="0" hangingPunct="1">
                        <a:lnSpc>
                          <a:spcPts val="1500"/>
                        </a:lnSpc>
                        <a:spcAft>
                          <a:spcPts val="0"/>
                        </a:spcAft>
                        <a:buFont typeface="Wingdings" panose="05000000000000000000" pitchFamily="2" charset="2"/>
                        <a:buChar char="l"/>
                      </a:pPr>
                      <a:r>
                        <a:rPr kumimoji="1" lang="en-US" altLang="zh-CN" sz="1000" kern="100" dirty="0">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S7-</a:t>
                      </a:r>
                      <a:r>
                        <a:rPr kumimoji="1" lang="zh-CN" altLang="en-US" sz="1000" kern="100" dirty="0">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当前计量设备校准计划</a:t>
                      </a:r>
                      <a:endParaRPr kumimoji="1" lang="zh-CN" altLang="zh-CN" sz="1000" kern="100" dirty="0">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endParaRPr>
                    </a:p>
                  </a:txBody>
                  <a:tcPr marL="68615" marR="6861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1"/>
                  </a:ext>
                </a:extLst>
              </a:tr>
            </a:tbl>
          </a:graphicData>
        </a:graphic>
      </p:graphicFrame>
      <p:graphicFrame>
        <p:nvGraphicFramePr>
          <p:cNvPr id="14" name="表格 13"/>
          <p:cNvGraphicFramePr>
            <a:graphicFrameLocks noGrp="1"/>
          </p:cNvGraphicFramePr>
          <p:nvPr/>
        </p:nvGraphicFramePr>
        <p:xfrm>
          <a:off x="6516688" y="2708275"/>
          <a:ext cx="2447925" cy="2673350"/>
        </p:xfrm>
        <a:graphic>
          <a:graphicData uri="http://schemas.openxmlformats.org/drawingml/2006/table">
            <a:tbl>
              <a:tblPr firstRow="1" bandRow="1">
                <a:tableStyleId>{5C22544A-7EE6-4342-B048-85BDC9FD1C3A}</a:tableStyleId>
              </a:tblPr>
              <a:tblGrid>
                <a:gridCol w="2447925">
                  <a:extLst>
                    <a:ext uri="{9D8B030D-6E8A-4147-A177-3AD203B41FA5}">
                      <a16:colId xmlns:a16="http://schemas.microsoft.com/office/drawing/2014/main" val="20000"/>
                    </a:ext>
                  </a:extLst>
                </a:gridCol>
              </a:tblGrid>
              <a:tr h="288041">
                <a:tc>
                  <a:txBody>
                    <a:bodyPr/>
                    <a:lstStyle/>
                    <a:p>
                      <a:r>
                        <a:rPr kumimoji="1" lang="zh-CN" altLang="en-US" sz="1000" b="1" kern="1200" dirty="0">
                          <a:solidFill>
                            <a:srgbClr val="0000FF"/>
                          </a:solidFill>
                          <a:latin typeface="宋体" panose="02010600030101010101" pitchFamily="2" charset="-122"/>
                          <a:ea typeface="宋体" panose="02010600030101010101" pitchFamily="2" charset="-122"/>
                          <a:cs typeface="Tahoma" panose="020B0604030504040204" pitchFamily="34" charset="0"/>
                        </a:rPr>
                        <a:t>期望的结果，输出到下一个过程</a:t>
                      </a:r>
                    </a:p>
                  </a:txBody>
                  <a:tcPr marL="91427" marR="91427" marT="45722" marB="4572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0"/>
                  </a:ext>
                </a:extLst>
              </a:tr>
              <a:tr h="2385309">
                <a:tc>
                  <a:txBody>
                    <a:bodyPr/>
                    <a:lstStyle/>
                    <a:p>
                      <a:pPr marL="171450" indent="-171450" algn="l" defTabSz="914400" rtl="0" eaLnBrk="1" latinLnBrk="0" hangingPunct="1">
                        <a:lnSpc>
                          <a:spcPts val="1500"/>
                        </a:lnSpc>
                        <a:spcAft>
                          <a:spcPts val="0"/>
                        </a:spcAft>
                        <a:buFont typeface="Wingdings" panose="05000000000000000000" pitchFamily="2" charset="2"/>
                        <a:buChar char="l"/>
                      </a:pPr>
                      <a:r>
                        <a:rPr kumimoji="1" lang="zh-CN" altLang="en-US" sz="1000" kern="100" dirty="0">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得到评审且有能力满足的订单</a:t>
                      </a:r>
                      <a:endParaRPr kumimoji="1" lang="en-US" altLang="zh-CN" sz="1000" kern="100" dirty="0">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endParaRPr>
                    </a:p>
                    <a:p>
                      <a:pPr marL="171450" marR="0" lvl="0" indent="-171450" algn="l" defTabSz="914400" rtl="0" eaLnBrk="1" fontAlgn="auto" latinLnBrk="0" hangingPunct="1">
                        <a:lnSpc>
                          <a:spcPts val="1500"/>
                        </a:lnSpc>
                        <a:spcBef>
                          <a:spcPts val="0"/>
                        </a:spcBef>
                        <a:spcAft>
                          <a:spcPts val="0"/>
                        </a:spcAft>
                        <a:buClrTx/>
                        <a:buSzTx/>
                        <a:buFont typeface="Wingdings" panose="05000000000000000000" pitchFamily="2" charset="2"/>
                        <a:buChar char="l"/>
                        <a:tabLst/>
                        <a:defRPr/>
                      </a:pPr>
                      <a:r>
                        <a:rPr lang="zh-CN" altLang="zh-CN" sz="1000" kern="100" dirty="0">
                          <a:solidFill>
                            <a:schemeClr val="tx1"/>
                          </a:solidFill>
                          <a:latin typeface="Times New Roman" panose="02020603050405020304" pitchFamily="18" charset="0"/>
                          <a:ea typeface="宋体" panose="02010600030101010101" pitchFamily="2" charset="-122"/>
                        </a:rPr>
                        <a:t>订单管理台帐</a:t>
                      </a:r>
                      <a:endParaRPr lang="en-US" altLang="zh-CN" sz="1000" kern="100" dirty="0">
                        <a:solidFill>
                          <a:schemeClr val="tx1"/>
                        </a:solidFill>
                        <a:latin typeface="Times New Roman" panose="02020603050405020304" pitchFamily="18" charset="0"/>
                        <a:ea typeface="宋体" panose="02010600030101010101" pitchFamily="2" charset="-122"/>
                      </a:endParaRPr>
                    </a:p>
                    <a:p>
                      <a:pPr marL="171450" marR="0" lvl="0" indent="-171450" algn="l" defTabSz="914400" rtl="0" eaLnBrk="1" fontAlgn="auto" latinLnBrk="0" hangingPunct="1">
                        <a:lnSpc>
                          <a:spcPts val="1500"/>
                        </a:lnSpc>
                        <a:spcBef>
                          <a:spcPts val="0"/>
                        </a:spcBef>
                        <a:spcAft>
                          <a:spcPts val="0"/>
                        </a:spcAft>
                        <a:buClrTx/>
                        <a:buSzTx/>
                        <a:buFont typeface="Wingdings" panose="05000000000000000000" pitchFamily="2" charset="2"/>
                        <a:buChar char="l"/>
                        <a:tabLst/>
                        <a:defRPr/>
                      </a:pPr>
                      <a:r>
                        <a:rPr lang="zh-CN" altLang="zh-CN" sz="1000" kern="100" dirty="0">
                          <a:solidFill>
                            <a:schemeClr val="tx1"/>
                          </a:solidFill>
                          <a:latin typeface="Times New Roman" panose="02020603050405020304" pitchFamily="18" charset="0"/>
                          <a:ea typeface="宋体" panose="02010600030101010101" pitchFamily="2" charset="-122"/>
                        </a:rPr>
                        <a:t>接收订货通知单</a:t>
                      </a:r>
                      <a:endParaRPr kumimoji="1" lang="zh-CN" altLang="zh-CN" sz="1000" kern="100" dirty="0">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endParaRPr>
                    </a:p>
                    <a:p>
                      <a:pPr marL="171450" indent="-171450" algn="l" defTabSz="914400" rtl="0" eaLnBrk="1" latinLnBrk="0" hangingPunct="1">
                        <a:lnSpc>
                          <a:spcPts val="1500"/>
                        </a:lnSpc>
                        <a:spcAft>
                          <a:spcPts val="0"/>
                        </a:spcAft>
                        <a:buFont typeface="Wingdings" panose="05000000000000000000" pitchFamily="2" charset="2"/>
                        <a:buChar char="l"/>
                      </a:pPr>
                      <a:r>
                        <a:rPr lang="zh-CN" altLang="zh-CN" sz="1000" kern="100" dirty="0">
                          <a:solidFill>
                            <a:schemeClr val="tx1"/>
                          </a:solidFill>
                          <a:latin typeface="Times New Roman" panose="02020603050405020304" pitchFamily="18" charset="0"/>
                          <a:ea typeface="宋体" panose="02010600030101010101" pitchFamily="2" charset="-122"/>
                        </a:rPr>
                        <a:t>生产计划表</a:t>
                      </a:r>
                      <a:endParaRPr lang="en-US" altLang="zh-CN" sz="1000" kern="100" dirty="0">
                        <a:solidFill>
                          <a:schemeClr val="tx1"/>
                        </a:solidFill>
                        <a:latin typeface="Times New Roman" panose="02020603050405020304" pitchFamily="18" charset="0"/>
                        <a:ea typeface="宋体" panose="02010600030101010101" pitchFamily="2" charset="-122"/>
                      </a:endParaRPr>
                    </a:p>
                    <a:p>
                      <a:pPr marL="171450" indent="-171450" algn="l" defTabSz="914400" rtl="0" eaLnBrk="1" latinLnBrk="0" hangingPunct="1">
                        <a:lnSpc>
                          <a:spcPts val="1500"/>
                        </a:lnSpc>
                        <a:spcAft>
                          <a:spcPts val="0"/>
                        </a:spcAft>
                        <a:buFont typeface="Wingdings" panose="05000000000000000000" pitchFamily="2" charset="2"/>
                        <a:buChar char="l"/>
                      </a:pPr>
                      <a:r>
                        <a:rPr lang="zh-CN" altLang="en-US" sz="1000" kern="100" dirty="0">
                          <a:solidFill>
                            <a:schemeClr val="tx1"/>
                          </a:solidFill>
                          <a:latin typeface="Times New Roman" panose="02020603050405020304" pitchFamily="18" charset="0"/>
                          <a:ea typeface="宋体" panose="02010600030101010101" pitchFamily="2" charset="-122"/>
                        </a:rPr>
                        <a:t>交付计划表</a:t>
                      </a:r>
                      <a:endParaRPr lang="en-US" altLang="zh-CN" sz="1000" kern="100" dirty="0">
                        <a:solidFill>
                          <a:schemeClr val="tx1"/>
                        </a:solidFill>
                        <a:latin typeface="Times New Roman" panose="02020603050405020304" pitchFamily="18" charset="0"/>
                        <a:ea typeface="宋体" panose="02010600030101010101" pitchFamily="2" charset="-122"/>
                      </a:endParaRPr>
                    </a:p>
                    <a:p>
                      <a:pPr marL="171450" indent="-171450" algn="l" defTabSz="914400" rtl="0" eaLnBrk="1" latinLnBrk="0" hangingPunct="1">
                        <a:lnSpc>
                          <a:spcPts val="1500"/>
                        </a:lnSpc>
                        <a:spcAft>
                          <a:spcPts val="0"/>
                        </a:spcAft>
                        <a:buFont typeface="Wingdings" panose="05000000000000000000" pitchFamily="2" charset="2"/>
                        <a:buChar char="l"/>
                      </a:pPr>
                      <a:r>
                        <a:rPr lang="zh-CN" altLang="en-US" sz="1000" kern="100" dirty="0">
                          <a:solidFill>
                            <a:schemeClr val="tx1"/>
                          </a:solidFill>
                          <a:latin typeface="Times New Roman" panose="02020603050405020304" pitchFamily="18" charset="0"/>
                          <a:ea typeface="宋体" panose="02010600030101010101" pitchFamily="2" charset="-122"/>
                        </a:rPr>
                        <a:t>进出口计划表</a:t>
                      </a:r>
                      <a:endParaRPr lang="en-US" altLang="zh-CN" sz="1000" kern="100" dirty="0">
                        <a:solidFill>
                          <a:schemeClr val="tx1"/>
                        </a:solidFill>
                        <a:latin typeface="Times New Roman" panose="02020603050405020304" pitchFamily="18" charset="0"/>
                        <a:ea typeface="宋体" panose="02010600030101010101" pitchFamily="2" charset="-122"/>
                      </a:endParaRPr>
                    </a:p>
                  </a:txBody>
                  <a:tcPr marL="91427" marR="91427" marT="45722" marB="4572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1"/>
                  </a:ext>
                </a:extLst>
              </a:tr>
            </a:tbl>
          </a:graphicData>
        </a:graphic>
      </p:graphicFrame>
      <p:graphicFrame>
        <p:nvGraphicFramePr>
          <p:cNvPr id="15" name="表格 14"/>
          <p:cNvGraphicFramePr>
            <a:graphicFrameLocks noGrp="1"/>
          </p:cNvGraphicFramePr>
          <p:nvPr/>
        </p:nvGraphicFramePr>
        <p:xfrm>
          <a:off x="179388" y="4941888"/>
          <a:ext cx="2447925" cy="1692275"/>
        </p:xfrm>
        <a:graphic>
          <a:graphicData uri="http://schemas.openxmlformats.org/drawingml/2006/table">
            <a:tbl>
              <a:tblPr firstRow="1" bandRow="1">
                <a:tableStyleId>{5C22544A-7EE6-4342-B048-85BDC9FD1C3A}</a:tableStyleId>
              </a:tblPr>
              <a:tblGrid>
                <a:gridCol w="2447925">
                  <a:extLst>
                    <a:ext uri="{9D8B030D-6E8A-4147-A177-3AD203B41FA5}">
                      <a16:colId xmlns:a16="http://schemas.microsoft.com/office/drawing/2014/main" val="20000"/>
                    </a:ext>
                  </a:extLst>
                </a:gridCol>
              </a:tblGrid>
              <a:tr h="267359">
                <a:tc>
                  <a:txBody>
                    <a:bodyPr/>
                    <a:lstStyle/>
                    <a:p>
                      <a:r>
                        <a:rPr kumimoji="1" lang="zh-CN" altLang="en-US" sz="1000" b="1" kern="1200" dirty="0">
                          <a:solidFill>
                            <a:srgbClr val="0000FF"/>
                          </a:solidFill>
                          <a:latin typeface="宋体" panose="02010600030101010101" pitchFamily="2" charset="-122"/>
                          <a:ea typeface="宋体" panose="02010600030101010101" pitchFamily="2" charset="-122"/>
                          <a:cs typeface="Tahoma" panose="020B0604030504040204" pitchFamily="34" charset="0"/>
                        </a:rPr>
                        <a:t>如何做？（程序、方法、标准、法规）</a:t>
                      </a:r>
                    </a:p>
                  </a:txBody>
                  <a:tcPr marL="91427" marR="91427" marT="45711" marB="4571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0"/>
                  </a:ext>
                </a:extLst>
              </a:tr>
              <a:tr h="1424916">
                <a:tc>
                  <a:txBody>
                    <a:bodyPr/>
                    <a:lstStyle/>
                    <a:p>
                      <a:pPr marL="171450" indent="-171450" algn="l" defTabSz="914400" rtl="0" eaLnBrk="1" latinLnBrk="0" hangingPunct="1">
                        <a:lnSpc>
                          <a:spcPts val="1500"/>
                        </a:lnSpc>
                        <a:spcAft>
                          <a:spcPts val="0"/>
                        </a:spcAft>
                        <a:buFont typeface="Wingdings" panose="05000000000000000000" pitchFamily="2" charset="2"/>
                        <a:buChar char="l"/>
                      </a:pPr>
                      <a:r>
                        <a:rPr kumimoji="1" lang="zh-CN" altLang="en-US" sz="1000" kern="100" dirty="0">
                          <a:solidFill>
                            <a:srgbClr val="000000"/>
                          </a:solidFill>
                          <a:effectLst/>
                          <a:latin typeface="Times New Roman" panose="02020603050405020304" pitchFamily="18" charset="0"/>
                          <a:ea typeface="+mn-ea"/>
                          <a:cs typeface="Times New Roman" panose="02020603050405020304" pitchFamily="18" charset="0"/>
                        </a:rPr>
                        <a:t>物料计划控制程序</a:t>
                      </a:r>
                      <a:endParaRPr kumimoji="1" lang="en-US" altLang="zh-CN" sz="1000" kern="100" dirty="0">
                        <a:solidFill>
                          <a:srgbClr val="000000"/>
                        </a:solidFill>
                        <a:effectLst/>
                        <a:latin typeface="Times New Roman" panose="02020603050405020304" pitchFamily="18" charset="0"/>
                        <a:ea typeface="+mn-ea"/>
                        <a:cs typeface="Times New Roman" panose="02020603050405020304" pitchFamily="18" charset="0"/>
                      </a:endParaRPr>
                    </a:p>
                    <a:p>
                      <a:pPr marL="171450" indent="-171450" algn="l" defTabSz="914400" rtl="0" eaLnBrk="1" latinLnBrk="0" hangingPunct="1">
                        <a:lnSpc>
                          <a:spcPts val="1500"/>
                        </a:lnSpc>
                        <a:spcAft>
                          <a:spcPts val="0"/>
                        </a:spcAft>
                        <a:buFont typeface="Wingdings" panose="05000000000000000000" pitchFamily="2" charset="2"/>
                        <a:buChar char="l"/>
                      </a:pPr>
                      <a:r>
                        <a:rPr kumimoji="1" lang="zh-CN" altLang="en-US" sz="1000" kern="100" dirty="0">
                          <a:solidFill>
                            <a:schemeClr val="tx1"/>
                          </a:solidFill>
                          <a:effectLst/>
                          <a:latin typeface="Times New Roman" panose="02020603050405020304" pitchFamily="18" charset="0"/>
                          <a:ea typeface="+mn-ea"/>
                          <a:cs typeface="Times New Roman" panose="02020603050405020304" pitchFamily="18" charset="0"/>
                        </a:rPr>
                        <a:t>订单评审 控制程序</a:t>
                      </a:r>
                      <a:endParaRPr kumimoji="1" lang="en-US" altLang="zh-CN" sz="1000" kern="100" dirty="0">
                        <a:solidFill>
                          <a:schemeClr val="tx1"/>
                        </a:solidFill>
                        <a:effectLst/>
                        <a:latin typeface="Times New Roman" panose="02020603050405020304" pitchFamily="18" charset="0"/>
                        <a:ea typeface="+mn-ea"/>
                        <a:cs typeface="Times New Roman" panose="02020603050405020304" pitchFamily="18" charset="0"/>
                      </a:endParaRPr>
                    </a:p>
                    <a:p>
                      <a:pPr marL="171450" indent="-171450" algn="l" defTabSz="914400" rtl="0" eaLnBrk="1" latinLnBrk="0" hangingPunct="1">
                        <a:lnSpc>
                          <a:spcPts val="1500"/>
                        </a:lnSpc>
                        <a:spcAft>
                          <a:spcPts val="0"/>
                        </a:spcAft>
                        <a:buFont typeface="Wingdings" panose="05000000000000000000" pitchFamily="2" charset="2"/>
                        <a:buChar char="l"/>
                      </a:pPr>
                      <a:r>
                        <a:rPr kumimoji="1" lang="zh-CN" altLang="en-US" sz="1000" kern="100" dirty="0">
                          <a:solidFill>
                            <a:schemeClr val="tx1"/>
                          </a:solidFill>
                          <a:effectLst/>
                          <a:latin typeface="Times New Roman" panose="02020603050405020304" pitchFamily="18" charset="0"/>
                          <a:ea typeface="+mn-ea"/>
                          <a:cs typeface="Times New Roman" panose="02020603050405020304" pitchFamily="18" charset="0"/>
                        </a:rPr>
                        <a:t>交货计划控制程序</a:t>
                      </a:r>
                      <a:endParaRPr kumimoji="1" lang="en-US" altLang="zh-CN" sz="1000" kern="100" dirty="0">
                        <a:solidFill>
                          <a:schemeClr val="tx1"/>
                        </a:solidFill>
                        <a:effectLst/>
                        <a:latin typeface="Times New Roman" panose="02020603050405020304" pitchFamily="18" charset="0"/>
                        <a:ea typeface="+mn-ea"/>
                        <a:cs typeface="Times New Roman" panose="02020603050405020304" pitchFamily="18" charset="0"/>
                      </a:endParaRPr>
                    </a:p>
                    <a:p>
                      <a:pPr marL="171450" indent="-171450" algn="l" defTabSz="914400" rtl="0" eaLnBrk="1" latinLnBrk="0" hangingPunct="1">
                        <a:lnSpc>
                          <a:spcPts val="1500"/>
                        </a:lnSpc>
                        <a:spcAft>
                          <a:spcPts val="0"/>
                        </a:spcAft>
                        <a:buFont typeface="Wingdings" panose="05000000000000000000" pitchFamily="2" charset="2"/>
                        <a:buChar char="l"/>
                      </a:pPr>
                      <a:r>
                        <a:rPr kumimoji="1" lang="zh-CN" altLang="en-US" sz="1000" kern="100" dirty="0">
                          <a:solidFill>
                            <a:schemeClr val="tx1"/>
                          </a:solidFill>
                          <a:effectLst/>
                          <a:latin typeface="Times New Roman" panose="02020603050405020304" pitchFamily="18" charset="0"/>
                          <a:ea typeface="+mn-ea"/>
                          <a:cs typeface="Times New Roman" panose="02020603050405020304" pitchFamily="18" charset="0"/>
                        </a:rPr>
                        <a:t>生产计划控制程序</a:t>
                      </a:r>
                      <a:endParaRPr kumimoji="1" lang="en-US" altLang="zh-CN" sz="1000" kern="100" dirty="0">
                        <a:solidFill>
                          <a:schemeClr val="tx1"/>
                        </a:solidFill>
                        <a:effectLst/>
                        <a:latin typeface="Times New Roman" panose="02020603050405020304" pitchFamily="18" charset="0"/>
                        <a:ea typeface="+mn-ea"/>
                        <a:cs typeface="Times New Roman" panose="02020603050405020304" pitchFamily="18" charset="0"/>
                      </a:endParaRPr>
                    </a:p>
                    <a:p>
                      <a:pPr marL="171450" indent="-171450" algn="l" defTabSz="914400" rtl="0" eaLnBrk="1" latinLnBrk="0" hangingPunct="1">
                        <a:lnSpc>
                          <a:spcPts val="1500"/>
                        </a:lnSpc>
                        <a:spcAft>
                          <a:spcPts val="0"/>
                        </a:spcAft>
                        <a:buFont typeface="Wingdings" panose="05000000000000000000" pitchFamily="2" charset="2"/>
                        <a:buChar char="l"/>
                      </a:pPr>
                      <a:r>
                        <a:rPr kumimoji="1" lang="zh-CN" altLang="en-US" sz="1000" kern="100" dirty="0">
                          <a:solidFill>
                            <a:schemeClr val="tx1"/>
                          </a:solidFill>
                          <a:effectLst/>
                          <a:latin typeface="Times New Roman" panose="02020603050405020304" pitchFamily="18" charset="0"/>
                          <a:ea typeface="+mn-ea"/>
                          <a:cs typeface="Times New Roman" panose="02020603050405020304" pitchFamily="18" charset="0"/>
                        </a:rPr>
                        <a:t>进出口作业控制程序</a:t>
                      </a:r>
                      <a:endParaRPr kumimoji="1" lang="en-US" altLang="zh-CN" sz="1000" kern="100" dirty="0">
                        <a:solidFill>
                          <a:schemeClr val="tx1"/>
                        </a:solidFill>
                        <a:effectLst/>
                        <a:latin typeface="Times New Roman" panose="02020603050405020304" pitchFamily="18" charset="0"/>
                        <a:ea typeface="+mn-ea"/>
                        <a:cs typeface="Times New Roman" panose="02020603050405020304" pitchFamily="18" charset="0"/>
                      </a:endParaRPr>
                    </a:p>
                    <a:p>
                      <a:pPr marL="171450" indent="-171450" algn="l" defTabSz="914400" rtl="0" eaLnBrk="1" latinLnBrk="0" hangingPunct="1">
                        <a:lnSpc>
                          <a:spcPts val="1500"/>
                        </a:lnSpc>
                        <a:spcAft>
                          <a:spcPts val="0"/>
                        </a:spcAft>
                        <a:buFont typeface="Wingdings" panose="05000000000000000000" pitchFamily="2" charset="2"/>
                        <a:buChar char="l"/>
                      </a:pPr>
                      <a:r>
                        <a:rPr kumimoji="1" lang="zh-CN" altLang="en-US" sz="1000" kern="100" dirty="0">
                          <a:solidFill>
                            <a:schemeClr val="tx1"/>
                          </a:solidFill>
                          <a:effectLst/>
                          <a:latin typeface="Times New Roman" panose="02020603050405020304" pitchFamily="18" charset="0"/>
                          <a:ea typeface="+mn-ea"/>
                          <a:cs typeface="Times New Roman" panose="02020603050405020304" pitchFamily="18" charset="0"/>
                        </a:rPr>
                        <a:t>产品</a:t>
                      </a:r>
                      <a:r>
                        <a:rPr kumimoji="1" lang="zh-CN" altLang="en-US" sz="1000" kern="100" dirty="0">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工时、生产前置期、供应商生产前置期、安全库存计划</a:t>
                      </a:r>
                      <a:endParaRPr kumimoji="1" lang="en-US" altLang="zh-CN" sz="1000" kern="100" dirty="0">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endParaRPr>
                    </a:p>
                  </a:txBody>
                  <a:tcPr marL="91427" marR="91427" marT="45711" marB="4571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1"/>
                  </a:ext>
                </a:extLst>
              </a:tr>
            </a:tbl>
          </a:graphicData>
        </a:graphic>
      </p:graphicFrame>
      <p:graphicFrame>
        <p:nvGraphicFramePr>
          <p:cNvPr id="16" name="表格 15"/>
          <p:cNvGraphicFramePr>
            <a:graphicFrameLocks noGrp="1"/>
          </p:cNvGraphicFramePr>
          <p:nvPr/>
        </p:nvGraphicFramePr>
        <p:xfrm>
          <a:off x="6523038" y="5445125"/>
          <a:ext cx="2449512" cy="1152525"/>
        </p:xfrm>
        <a:graphic>
          <a:graphicData uri="http://schemas.openxmlformats.org/drawingml/2006/table">
            <a:tbl>
              <a:tblPr firstRow="1" bandRow="1">
                <a:tableStyleId>{5C22544A-7EE6-4342-B048-85BDC9FD1C3A}</a:tableStyleId>
              </a:tblPr>
              <a:tblGrid>
                <a:gridCol w="2449512">
                  <a:extLst>
                    <a:ext uri="{9D8B030D-6E8A-4147-A177-3AD203B41FA5}">
                      <a16:colId xmlns:a16="http://schemas.microsoft.com/office/drawing/2014/main" val="20000"/>
                    </a:ext>
                  </a:extLst>
                </a:gridCol>
              </a:tblGrid>
              <a:tr h="284213">
                <a:tc>
                  <a:txBody>
                    <a:bodyPr/>
                    <a:lstStyle/>
                    <a:p>
                      <a:pPr eaLnBrk="1" hangingPunct="1">
                        <a:spcBef>
                          <a:spcPct val="0"/>
                        </a:spcBef>
                        <a:buClrTx/>
                        <a:buSzTx/>
                        <a:buFontTx/>
                        <a:buNone/>
                      </a:pPr>
                      <a:r>
                        <a:rPr lang="zh-CN" altLang="en-US" sz="1000" b="1" dirty="0">
                          <a:solidFill>
                            <a:srgbClr val="0000FF"/>
                          </a:solidFill>
                          <a:latin typeface="宋体" panose="02010600030101010101" pitchFamily="2" charset="-122"/>
                          <a:ea typeface="宋体" panose="02010600030101010101" pitchFamily="2" charset="-122"/>
                          <a:cs typeface="Tahoma" panose="020B0604030504040204" pitchFamily="34" charset="0"/>
                        </a:rPr>
                        <a:t>如何测量？（绩效指标）</a:t>
                      </a:r>
                      <a:endParaRPr lang="en-US" altLang="zh-CN" sz="1000" b="1" dirty="0">
                        <a:solidFill>
                          <a:srgbClr val="0000FF"/>
                        </a:solidFill>
                        <a:latin typeface="宋体" panose="02010600030101010101" pitchFamily="2" charset="-122"/>
                        <a:ea typeface="宋体" panose="02010600030101010101" pitchFamily="2" charset="-122"/>
                        <a:cs typeface="Tahoma" panose="020B0604030504040204" pitchFamily="34" charset="0"/>
                      </a:endParaRPr>
                    </a:p>
                  </a:txBody>
                  <a:tcPr marL="91486" marR="91486" marT="45736" marB="4573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0"/>
                  </a:ext>
                </a:extLst>
              </a:tr>
              <a:tr h="868312">
                <a:tc>
                  <a:txBody>
                    <a:bodyPr/>
                    <a:lstStyle/>
                    <a:p>
                      <a:pPr marL="171450" indent="-171450" algn="l" defTabSz="914400" rtl="0" eaLnBrk="1" latinLnBrk="0" hangingPunct="1">
                        <a:spcAft>
                          <a:spcPts val="0"/>
                        </a:spcAft>
                        <a:buFont typeface="Wingdings" panose="05000000000000000000" pitchFamily="2" charset="2"/>
                        <a:buChar char="l"/>
                      </a:pPr>
                      <a:r>
                        <a:rPr kumimoji="1" lang="zh-CN" altLang="en-US"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按时交付率、</a:t>
                      </a:r>
                      <a:r>
                        <a:rPr kumimoji="1" lang="en-US" altLang="zh-CN"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ITO</a:t>
                      </a:r>
                      <a:endParaRPr kumimoji="1" lang="zh-CN" altLang="zh-CN"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endParaRPr>
                    </a:p>
                  </a:txBody>
                  <a:tcPr marL="91486" marR="91486" marT="45736" marB="4573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1"/>
                  </a:ext>
                </a:extLst>
              </a:tr>
            </a:tbl>
          </a:graphicData>
        </a:graphic>
      </p:graphicFrame>
      <p:graphicFrame>
        <p:nvGraphicFramePr>
          <p:cNvPr id="17" name="表格 16"/>
          <p:cNvGraphicFramePr>
            <a:graphicFrameLocks noGrp="1"/>
          </p:cNvGraphicFramePr>
          <p:nvPr/>
        </p:nvGraphicFramePr>
        <p:xfrm>
          <a:off x="3167063" y="1412875"/>
          <a:ext cx="2919412" cy="2408238"/>
        </p:xfrm>
        <a:graphic>
          <a:graphicData uri="http://schemas.openxmlformats.org/drawingml/2006/table">
            <a:tbl>
              <a:tblPr firstRow="1" bandRow="1">
                <a:tableStyleId>{5C22544A-7EE6-4342-B048-85BDC9FD1C3A}</a:tableStyleId>
              </a:tblPr>
              <a:tblGrid>
                <a:gridCol w="2919412">
                  <a:extLst>
                    <a:ext uri="{9D8B030D-6E8A-4147-A177-3AD203B41FA5}">
                      <a16:colId xmlns:a16="http://schemas.microsoft.com/office/drawing/2014/main" val="20000"/>
                    </a:ext>
                  </a:extLst>
                </a:gridCol>
              </a:tblGrid>
              <a:tr h="243891">
                <a:tc>
                  <a:txBody>
                    <a:bodyPr/>
                    <a:lstStyle/>
                    <a:p>
                      <a:pPr algn="l"/>
                      <a:r>
                        <a:rPr kumimoji="1" lang="zh-CN" altLang="en-US" sz="1000" b="1" kern="1200" dirty="0">
                          <a:solidFill>
                            <a:srgbClr val="0000FF"/>
                          </a:solidFill>
                          <a:latin typeface="宋体" panose="02010600030101010101" pitchFamily="2" charset="-122"/>
                          <a:ea typeface="宋体" panose="02010600030101010101" pitchFamily="2" charset="-122"/>
                          <a:cs typeface="Tahoma" panose="020B0604030504040204" pitchFamily="34" charset="0"/>
                        </a:rPr>
                        <a:t>过程的风险</a:t>
                      </a:r>
                    </a:p>
                  </a:txBody>
                  <a:tcPr marL="91457" marR="91457" marT="45730" marB="4573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0"/>
                  </a:ext>
                </a:extLst>
              </a:tr>
              <a:tr h="2164347">
                <a:tc>
                  <a:txBody>
                    <a:bodyPr/>
                    <a:lstStyle/>
                    <a:p>
                      <a:pPr marL="171450" indent="-171450">
                        <a:buFont typeface="Wingdings" panose="05000000000000000000" pitchFamily="2" charset="2"/>
                        <a:buChar char="l"/>
                      </a:pPr>
                      <a:r>
                        <a:rPr lang="zh-CN" altLang="en-US" sz="1000" dirty="0">
                          <a:solidFill>
                            <a:schemeClr val="tx1"/>
                          </a:solidFill>
                          <a:latin typeface="宋体" panose="02010600030101010101" pitchFamily="2" charset="-122"/>
                          <a:ea typeface="宋体" panose="02010600030101010101" pitchFamily="2" charset="-122"/>
                        </a:rPr>
                        <a:t>订单信息错误</a:t>
                      </a:r>
                      <a:endParaRPr lang="en-US" altLang="zh-CN" sz="1000" dirty="0">
                        <a:solidFill>
                          <a:schemeClr val="tx1"/>
                        </a:solidFill>
                        <a:latin typeface="宋体" panose="02010600030101010101" pitchFamily="2" charset="-122"/>
                        <a:ea typeface="宋体" panose="02010600030101010101" pitchFamily="2" charset="-122"/>
                      </a:endParaRPr>
                    </a:p>
                    <a:p>
                      <a:pPr marL="171450" indent="-171450">
                        <a:buFont typeface="Wingdings" panose="05000000000000000000" pitchFamily="2" charset="2"/>
                        <a:buChar char="l"/>
                      </a:pPr>
                      <a:r>
                        <a:rPr lang="zh-CN" altLang="en-US" sz="1000" dirty="0">
                          <a:solidFill>
                            <a:schemeClr val="tx1"/>
                          </a:solidFill>
                          <a:latin typeface="宋体" panose="02010600030101010101" pitchFamily="2" charset="-122"/>
                          <a:ea typeface="宋体" panose="02010600030101010101" pitchFamily="2" charset="-122"/>
                        </a:rPr>
                        <a:t>订单信息没有及时下发到生产管理科</a:t>
                      </a:r>
                      <a:endParaRPr lang="en-US" altLang="zh-CN" sz="1000" dirty="0">
                        <a:solidFill>
                          <a:schemeClr val="tx1"/>
                        </a:solidFill>
                        <a:latin typeface="宋体" panose="02010600030101010101" pitchFamily="2" charset="-122"/>
                        <a:ea typeface="宋体" panose="02010600030101010101" pitchFamily="2" charset="-122"/>
                      </a:endParaRPr>
                    </a:p>
                    <a:p>
                      <a:pPr marL="171450" indent="-171450">
                        <a:buFont typeface="Wingdings" panose="05000000000000000000" pitchFamily="2" charset="2"/>
                        <a:buChar char="l"/>
                      </a:pPr>
                      <a:r>
                        <a:rPr lang="zh-CN" altLang="en-US" sz="1000" dirty="0">
                          <a:solidFill>
                            <a:schemeClr val="tx1"/>
                          </a:solidFill>
                          <a:latin typeface="宋体" panose="02010600030101010101" pitchFamily="2" charset="-122"/>
                          <a:ea typeface="宋体" panose="02010600030101010101" pitchFamily="2" charset="-122"/>
                        </a:rPr>
                        <a:t>订单没有评审</a:t>
                      </a:r>
                      <a:endParaRPr lang="en-US" altLang="zh-CN" sz="1000" dirty="0">
                        <a:solidFill>
                          <a:schemeClr val="tx1"/>
                        </a:solidFill>
                        <a:latin typeface="宋体" panose="02010600030101010101" pitchFamily="2" charset="-122"/>
                        <a:ea typeface="宋体" panose="02010600030101010101" pitchFamily="2" charset="-122"/>
                      </a:endParaRPr>
                    </a:p>
                    <a:p>
                      <a:pPr marL="171450" indent="-171450">
                        <a:buFont typeface="Wingdings" panose="05000000000000000000" pitchFamily="2" charset="2"/>
                        <a:buChar char="l"/>
                      </a:pPr>
                      <a:r>
                        <a:rPr lang="zh-CN" altLang="en-US" sz="1000" dirty="0">
                          <a:solidFill>
                            <a:schemeClr val="tx1"/>
                          </a:solidFill>
                          <a:latin typeface="宋体" panose="02010600030101010101" pitchFamily="2" charset="-122"/>
                          <a:ea typeface="宋体" panose="02010600030101010101" pitchFamily="2" charset="-122"/>
                        </a:rPr>
                        <a:t>订单评审的信息不全，比如生产前置期</a:t>
                      </a:r>
                      <a:endParaRPr lang="en-US" altLang="zh-CN" sz="1000" dirty="0">
                        <a:solidFill>
                          <a:schemeClr val="tx1"/>
                        </a:solidFill>
                        <a:latin typeface="宋体" panose="02010600030101010101" pitchFamily="2" charset="-122"/>
                        <a:ea typeface="宋体" panose="02010600030101010101" pitchFamily="2" charset="-122"/>
                      </a:endParaRPr>
                    </a:p>
                  </a:txBody>
                  <a:tcPr marL="91457" marR="91457" marT="45730" marB="4573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1"/>
                  </a:ext>
                </a:extLst>
              </a:tr>
            </a:tbl>
          </a:graphicData>
        </a:graphic>
      </p:graphicFrame>
      <p:graphicFrame>
        <p:nvGraphicFramePr>
          <p:cNvPr id="18" name="表格 17"/>
          <p:cNvGraphicFramePr>
            <a:graphicFrameLocks noGrp="1"/>
          </p:cNvGraphicFramePr>
          <p:nvPr/>
        </p:nvGraphicFramePr>
        <p:xfrm>
          <a:off x="3170238" y="3933825"/>
          <a:ext cx="2919412" cy="2630488"/>
        </p:xfrm>
        <a:graphic>
          <a:graphicData uri="http://schemas.openxmlformats.org/drawingml/2006/table">
            <a:tbl>
              <a:tblPr firstRow="1" bandRow="1">
                <a:tableStyleId>{5C22544A-7EE6-4342-B048-85BDC9FD1C3A}</a:tableStyleId>
              </a:tblPr>
              <a:tblGrid>
                <a:gridCol w="2919412">
                  <a:extLst>
                    <a:ext uri="{9D8B030D-6E8A-4147-A177-3AD203B41FA5}">
                      <a16:colId xmlns:a16="http://schemas.microsoft.com/office/drawing/2014/main" val="20000"/>
                    </a:ext>
                  </a:extLst>
                </a:gridCol>
              </a:tblGrid>
              <a:tr h="243814">
                <a:tc>
                  <a:txBody>
                    <a:bodyPr/>
                    <a:lstStyle/>
                    <a:p>
                      <a:r>
                        <a:rPr kumimoji="1" lang="zh-CN" altLang="en-US" sz="1000" b="1" kern="1200" dirty="0">
                          <a:solidFill>
                            <a:srgbClr val="0000FF"/>
                          </a:solidFill>
                          <a:latin typeface="宋体" panose="02010600030101010101" pitchFamily="2" charset="-122"/>
                          <a:ea typeface="宋体" panose="02010600030101010101" pitchFamily="2" charset="-122"/>
                          <a:cs typeface="Tahoma" panose="020B0604030504040204" pitchFamily="34" charset="0"/>
                        </a:rPr>
                        <a:t>过程的关键活动</a:t>
                      </a:r>
                    </a:p>
                  </a:txBody>
                  <a:tcPr marL="91457" marR="91457" marT="45707" marB="4570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CFFFF"/>
                    </a:solidFill>
                  </a:tcPr>
                </a:tc>
                <a:extLst>
                  <a:ext uri="{0D108BD9-81ED-4DB2-BD59-A6C34878D82A}">
                    <a16:rowId xmlns:a16="http://schemas.microsoft.com/office/drawing/2014/main" val="10000"/>
                  </a:ext>
                </a:extLst>
              </a:tr>
              <a:tr h="2386674">
                <a:tc>
                  <a:txBody>
                    <a:bodyPr/>
                    <a:lstStyle/>
                    <a:p>
                      <a:pPr marL="171450" indent="-171450" algn="l">
                        <a:buFont typeface="Wingdings" panose="05000000000000000000" pitchFamily="2" charset="2"/>
                        <a:buChar char="l"/>
                      </a:pPr>
                      <a:r>
                        <a:rPr kumimoji="1" lang="zh-CN" altLang="en-US" sz="1000" kern="1200" dirty="0">
                          <a:solidFill>
                            <a:schemeClr val="tx1"/>
                          </a:solidFill>
                          <a:latin typeface="宋体" panose="02010600030101010101" pitchFamily="2" charset="-122"/>
                          <a:ea typeface="宋体" panose="02010600030101010101" pitchFamily="2" charset="-122"/>
                          <a:cs typeface="+mn-cs"/>
                        </a:rPr>
                        <a:t>接收顾客订单</a:t>
                      </a:r>
                      <a:endParaRPr kumimoji="1" lang="en-US" altLang="zh-CN" sz="1000" kern="1200" dirty="0">
                        <a:solidFill>
                          <a:schemeClr val="tx1"/>
                        </a:solidFill>
                        <a:latin typeface="宋体" panose="02010600030101010101" pitchFamily="2" charset="-122"/>
                        <a:ea typeface="宋体" panose="02010600030101010101" pitchFamily="2" charset="-122"/>
                        <a:cs typeface="+mn-cs"/>
                      </a:endParaRPr>
                    </a:p>
                    <a:p>
                      <a:pPr marL="171450" indent="-171450" algn="l">
                        <a:buFont typeface="Wingdings" panose="05000000000000000000" pitchFamily="2" charset="2"/>
                        <a:buChar char="l"/>
                      </a:pPr>
                      <a:r>
                        <a:rPr kumimoji="1" lang="zh-CN" altLang="en-US" sz="1000" kern="1200" dirty="0">
                          <a:solidFill>
                            <a:schemeClr val="tx1"/>
                          </a:solidFill>
                          <a:latin typeface="宋体" panose="02010600030101010101" pitchFamily="2" charset="-122"/>
                          <a:ea typeface="宋体" panose="02010600030101010101" pitchFamily="2" charset="-122"/>
                          <a:cs typeface="+mn-cs"/>
                        </a:rPr>
                        <a:t>准备相关数据比如当前生产计划和库存信息、设备工装维护计划、计量设备校准计划、产品工时、生产前置期等</a:t>
                      </a:r>
                      <a:endParaRPr kumimoji="1" lang="en-US" altLang="zh-CN" sz="1000" kern="1200" dirty="0">
                        <a:solidFill>
                          <a:schemeClr val="tx1"/>
                        </a:solidFill>
                        <a:latin typeface="宋体" panose="02010600030101010101" pitchFamily="2" charset="-122"/>
                        <a:ea typeface="宋体" panose="02010600030101010101" pitchFamily="2" charset="-122"/>
                        <a:cs typeface="+mn-cs"/>
                      </a:endParaRPr>
                    </a:p>
                    <a:p>
                      <a:pPr marL="171450" indent="-171450" algn="l">
                        <a:buFont typeface="Wingdings" panose="05000000000000000000" pitchFamily="2" charset="2"/>
                        <a:buChar char="l"/>
                      </a:pPr>
                      <a:r>
                        <a:rPr kumimoji="1" lang="zh-CN" altLang="en-US" sz="1000" kern="1200" dirty="0">
                          <a:solidFill>
                            <a:schemeClr val="tx1"/>
                          </a:solidFill>
                          <a:latin typeface="宋体" panose="02010600030101010101" pitchFamily="2" charset="-122"/>
                          <a:ea typeface="宋体" panose="02010600030101010101" pitchFamily="2" charset="-122"/>
                          <a:cs typeface="+mn-cs"/>
                        </a:rPr>
                        <a:t>订单评审</a:t>
                      </a:r>
                      <a:endParaRPr kumimoji="1" lang="en-US" altLang="zh-CN" sz="1000" kern="1200" dirty="0">
                        <a:solidFill>
                          <a:schemeClr val="tx1"/>
                        </a:solidFill>
                        <a:latin typeface="宋体" panose="02010600030101010101" pitchFamily="2" charset="-122"/>
                        <a:ea typeface="宋体" panose="02010600030101010101" pitchFamily="2" charset="-122"/>
                        <a:cs typeface="+mn-cs"/>
                      </a:endParaRPr>
                    </a:p>
                    <a:p>
                      <a:pPr marL="171450" indent="-171450" algn="l">
                        <a:buFont typeface="Wingdings" panose="05000000000000000000" pitchFamily="2" charset="2"/>
                        <a:buChar char="l"/>
                      </a:pPr>
                      <a:r>
                        <a:rPr kumimoji="1" lang="zh-CN" altLang="en-US" sz="1000" kern="1200" dirty="0">
                          <a:solidFill>
                            <a:schemeClr val="tx1"/>
                          </a:solidFill>
                          <a:latin typeface="宋体" panose="02010600030101010101" pitchFamily="2" charset="-122"/>
                          <a:ea typeface="宋体" panose="02010600030101010101" pitchFamily="2" charset="-122"/>
                          <a:cs typeface="+mn-cs"/>
                        </a:rPr>
                        <a:t>制定生产计划并下发</a:t>
                      </a:r>
                      <a:endParaRPr kumimoji="1" lang="en-US" altLang="zh-CN" sz="1000" kern="1200" dirty="0">
                        <a:solidFill>
                          <a:schemeClr val="tx1"/>
                        </a:solidFill>
                        <a:latin typeface="宋体" panose="02010600030101010101" pitchFamily="2" charset="-122"/>
                        <a:ea typeface="宋体" panose="02010600030101010101" pitchFamily="2" charset="-122"/>
                        <a:cs typeface="+mn-cs"/>
                      </a:endParaRPr>
                    </a:p>
                    <a:p>
                      <a:pPr marL="171450" lvl="0" indent="-171450" algn="l" defTabSz="914400" rtl="0" eaLnBrk="1" latinLnBrk="0" hangingPunct="1">
                        <a:buFont typeface="Wingdings" panose="05000000000000000000" pitchFamily="2" charset="2"/>
                        <a:buChar char="l"/>
                      </a:pPr>
                      <a:r>
                        <a:rPr kumimoji="1" lang="zh-CN" altLang="zh-CN" sz="1000" kern="1200" dirty="0">
                          <a:solidFill>
                            <a:schemeClr val="tx1"/>
                          </a:solidFill>
                          <a:latin typeface="宋体" panose="02010600030101010101" pitchFamily="2" charset="-122"/>
                          <a:ea typeface="宋体" panose="02010600030101010101" pitchFamily="2" charset="-122"/>
                          <a:cs typeface="+mn-cs"/>
                        </a:rPr>
                        <a:t>制订交付计划</a:t>
                      </a:r>
                    </a:p>
                    <a:p>
                      <a:pPr marL="171450" lvl="0" indent="-171450" algn="l" defTabSz="914400" rtl="0" eaLnBrk="1" latinLnBrk="0" hangingPunct="1">
                        <a:buFont typeface="Wingdings" panose="05000000000000000000" pitchFamily="2" charset="2"/>
                        <a:buChar char="l"/>
                      </a:pPr>
                      <a:r>
                        <a:rPr kumimoji="1" lang="zh-CN" altLang="zh-CN" sz="1000" kern="1200" dirty="0">
                          <a:solidFill>
                            <a:schemeClr val="tx1"/>
                          </a:solidFill>
                          <a:latin typeface="宋体" panose="02010600030101010101" pitchFamily="2" charset="-122"/>
                          <a:ea typeface="宋体" panose="02010600030101010101" pitchFamily="2" charset="-122"/>
                          <a:cs typeface="+mn-cs"/>
                        </a:rPr>
                        <a:t>交付计划的确认与跟踪</a:t>
                      </a:r>
                    </a:p>
                    <a:p>
                      <a:pPr marL="171450" lvl="0" indent="-171450" algn="l" defTabSz="914400" rtl="0" eaLnBrk="1" latinLnBrk="0" hangingPunct="1">
                        <a:buFont typeface="Wingdings" panose="05000000000000000000" pitchFamily="2" charset="2"/>
                        <a:buChar char="l"/>
                      </a:pPr>
                      <a:r>
                        <a:rPr kumimoji="1" lang="zh-CN" altLang="zh-CN" sz="1000" kern="1200" dirty="0">
                          <a:solidFill>
                            <a:schemeClr val="tx1"/>
                          </a:solidFill>
                          <a:latin typeface="宋体" panose="02010600030101010101" pitchFamily="2" charset="-122"/>
                          <a:ea typeface="宋体" panose="02010600030101010101" pitchFamily="2" charset="-122"/>
                          <a:cs typeface="+mn-cs"/>
                        </a:rPr>
                        <a:t>实施交付</a:t>
                      </a:r>
                    </a:p>
                    <a:p>
                      <a:pPr marL="171450" lvl="0" indent="-171450" algn="l" defTabSz="914400" rtl="0" eaLnBrk="1" latinLnBrk="0" hangingPunct="1">
                        <a:buFont typeface="Wingdings" panose="05000000000000000000" pitchFamily="2" charset="2"/>
                        <a:buChar char="l"/>
                      </a:pPr>
                      <a:r>
                        <a:rPr kumimoji="1" lang="zh-CN" altLang="zh-CN" sz="1000" kern="1200" dirty="0">
                          <a:solidFill>
                            <a:schemeClr val="tx1"/>
                          </a:solidFill>
                          <a:latin typeface="宋体" panose="02010600030101010101" pitchFamily="2" charset="-122"/>
                          <a:ea typeface="宋体" panose="02010600030101010101" pitchFamily="2" charset="-122"/>
                          <a:cs typeface="+mn-cs"/>
                        </a:rPr>
                        <a:t>交付跟踪与回单确认</a:t>
                      </a:r>
                      <a:endParaRPr kumimoji="1" lang="en-US" altLang="zh-CN" sz="1000" kern="1200" dirty="0">
                        <a:solidFill>
                          <a:schemeClr val="tx1"/>
                        </a:solidFill>
                        <a:latin typeface="宋体" panose="02010600030101010101" pitchFamily="2" charset="-122"/>
                        <a:ea typeface="宋体" panose="02010600030101010101" pitchFamily="2" charset="-122"/>
                        <a:cs typeface="+mn-cs"/>
                      </a:endParaRPr>
                    </a:p>
                    <a:p>
                      <a:pPr marL="171450" lvl="0" indent="-171450" algn="l" defTabSz="914400" rtl="0" eaLnBrk="1" latinLnBrk="0" hangingPunct="1">
                        <a:buFont typeface="Wingdings" panose="05000000000000000000" pitchFamily="2" charset="2"/>
                        <a:buChar char="l"/>
                      </a:pPr>
                      <a:r>
                        <a:rPr kumimoji="1" lang="zh-CN" altLang="en-US" sz="1000" kern="1200" dirty="0">
                          <a:solidFill>
                            <a:schemeClr val="tx1"/>
                          </a:solidFill>
                          <a:latin typeface="宋体" panose="02010600030101010101" pitchFamily="2" charset="-122"/>
                          <a:ea typeface="宋体" panose="02010600030101010101" pitchFamily="2" charset="-122"/>
                          <a:cs typeface="+mn-cs"/>
                        </a:rPr>
                        <a:t>进出口计划</a:t>
                      </a:r>
                      <a:endParaRPr kumimoji="1" lang="zh-CN" altLang="zh-CN" sz="1000" kern="1200" dirty="0">
                        <a:solidFill>
                          <a:schemeClr val="tx1"/>
                        </a:solidFill>
                        <a:latin typeface="宋体" panose="02010600030101010101" pitchFamily="2" charset="-122"/>
                        <a:ea typeface="宋体" panose="02010600030101010101" pitchFamily="2" charset="-122"/>
                        <a:cs typeface="+mn-cs"/>
                      </a:endParaRPr>
                    </a:p>
                    <a:p>
                      <a:pPr marL="171450" indent="-171450" algn="l">
                        <a:buFont typeface="Wingdings" panose="05000000000000000000" pitchFamily="2" charset="2"/>
                        <a:buChar char="l"/>
                      </a:pPr>
                      <a:endParaRPr kumimoji="1" lang="en-US" altLang="zh-CN" sz="1000" kern="1200" dirty="0">
                        <a:solidFill>
                          <a:schemeClr val="tx1"/>
                        </a:solidFill>
                        <a:latin typeface="宋体" panose="02010600030101010101" pitchFamily="2" charset="-122"/>
                        <a:ea typeface="宋体" panose="02010600030101010101" pitchFamily="2" charset="-122"/>
                        <a:cs typeface="+mn-cs"/>
                      </a:endParaRPr>
                    </a:p>
                  </a:txBody>
                  <a:tcPr marL="91457" marR="91457" marT="45707" marB="4570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CFFFF"/>
                    </a:solidFill>
                  </a:tcPr>
                </a:tc>
                <a:extLst>
                  <a:ext uri="{0D108BD9-81ED-4DB2-BD59-A6C34878D82A}">
                    <a16:rowId xmlns:a16="http://schemas.microsoft.com/office/drawing/2014/main" val="10001"/>
                  </a:ext>
                </a:extLst>
              </a:tr>
            </a:tbl>
          </a:graphicData>
        </a:graphic>
      </p:graphicFrame>
      <p:sp>
        <p:nvSpPr>
          <p:cNvPr id="22" name="页脚占位符 13379"/>
          <p:cNvSpPr>
            <a:spLocks noGrp="1"/>
          </p:cNvSpPr>
          <p:nvPr>
            <p:ph type="ftr" sz="quarter" idx="11"/>
          </p:nvPr>
        </p:nvSpPr>
        <p:spPr>
          <a:xfrm>
            <a:off x="250825" y="6492875"/>
            <a:ext cx="873125" cy="365125"/>
          </a:xfrm>
        </p:spPr>
        <p:txBody>
          <a:bodyPr/>
          <a:lstStyle/>
          <a:p>
            <a:pPr>
              <a:defRPr/>
            </a:pPr>
            <a:r>
              <a:rPr lang="en-US" altLang="zh-CN" dirty="0"/>
              <a:t>20/39</a:t>
            </a:r>
            <a:endParaRPr lang="zh-CN" altLang="en-US" dirty="0"/>
          </a:p>
        </p:txBody>
      </p:sp>
    </p:spTree>
  </p:cSld>
  <p:clrMapOvr>
    <a:masterClrMapping/>
  </p:clrMapOvr>
  <p:transition spd="slow"/>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8" name="肘形连接符 5"/>
          <p:cNvCxnSpPr>
            <a:stCxn id="29" idx="3"/>
            <a:endCxn id="32" idx="1"/>
          </p:cNvCxnSpPr>
          <p:nvPr/>
        </p:nvCxnSpPr>
        <p:spPr bwMode="auto">
          <a:xfrm flipV="1">
            <a:off x="2627313" y="5396773"/>
            <a:ext cx="542925" cy="49940"/>
          </a:xfrm>
          <a:prstGeom prst="bentConnector3">
            <a:avLst>
              <a:gd name="adj1" fmla="val 50000"/>
            </a:avLst>
          </a:prstGeom>
          <a:ln w="28575">
            <a:tailEnd type="triangle"/>
          </a:ln>
        </p:spPr>
        <p:style>
          <a:lnRef idx="1">
            <a:schemeClr val="dk1"/>
          </a:lnRef>
          <a:fillRef idx="0">
            <a:schemeClr val="dk1"/>
          </a:fillRef>
          <a:effectRef idx="0">
            <a:schemeClr val="dk1"/>
          </a:effectRef>
          <a:fontRef idx="minor">
            <a:schemeClr val="tx1"/>
          </a:fontRef>
        </p:style>
      </p:cxnSp>
      <p:cxnSp>
        <p:nvCxnSpPr>
          <p:cNvPr id="19" name="肘形连接符 55"/>
          <p:cNvCxnSpPr>
            <a:stCxn id="27" idx="3"/>
            <a:endCxn id="32" idx="1"/>
          </p:cNvCxnSpPr>
          <p:nvPr/>
        </p:nvCxnSpPr>
        <p:spPr bwMode="auto">
          <a:xfrm>
            <a:off x="2606675" y="3408362"/>
            <a:ext cx="563563" cy="1988411"/>
          </a:xfrm>
          <a:prstGeom prst="bentConnector3">
            <a:avLst>
              <a:gd name="adj1" fmla="val 50000"/>
            </a:avLst>
          </a:prstGeom>
          <a:ln w="28575">
            <a:tailEnd type="triangle"/>
          </a:ln>
        </p:spPr>
        <p:style>
          <a:lnRef idx="1">
            <a:schemeClr val="dk1"/>
          </a:lnRef>
          <a:fillRef idx="0">
            <a:schemeClr val="dk1"/>
          </a:fillRef>
          <a:effectRef idx="0">
            <a:schemeClr val="dk1"/>
          </a:effectRef>
          <a:fontRef idx="minor">
            <a:schemeClr val="tx1"/>
          </a:fontRef>
        </p:style>
      </p:cxnSp>
      <p:cxnSp>
        <p:nvCxnSpPr>
          <p:cNvPr id="20" name="肘形连接符 56"/>
          <p:cNvCxnSpPr>
            <a:stCxn id="25" idx="3"/>
            <a:endCxn id="32" idx="1"/>
          </p:cNvCxnSpPr>
          <p:nvPr/>
        </p:nvCxnSpPr>
        <p:spPr bwMode="auto">
          <a:xfrm>
            <a:off x="2627313" y="2009775"/>
            <a:ext cx="542925" cy="3386998"/>
          </a:xfrm>
          <a:prstGeom prst="bentConnector3">
            <a:avLst>
              <a:gd name="adj1" fmla="val 50000"/>
            </a:avLst>
          </a:prstGeom>
          <a:ln w="28575">
            <a:tailEnd type="triangle"/>
          </a:ln>
        </p:spPr>
        <p:style>
          <a:lnRef idx="1">
            <a:schemeClr val="dk1"/>
          </a:lnRef>
          <a:fillRef idx="0">
            <a:schemeClr val="dk1"/>
          </a:fillRef>
          <a:effectRef idx="0">
            <a:schemeClr val="dk1"/>
          </a:effectRef>
          <a:fontRef idx="minor">
            <a:schemeClr val="tx1"/>
          </a:fontRef>
        </p:style>
      </p:cxnSp>
      <p:cxnSp>
        <p:nvCxnSpPr>
          <p:cNvPr id="21" name="肘形连接符 59"/>
          <p:cNvCxnSpPr/>
          <p:nvPr/>
        </p:nvCxnSpPr>
        <p:spPr bwMode="auto">
          <a:xfrm flipV="1">
            <a:off x="6084888" y="4365625"/>
            <a:ext cx="431800" cy="935038"/>
          </a:xfrm>
          <a:prstGeom prst="bentConnector3">
            <a:avLst>
              <a:gd name="adj1" fmla="val 50000"/>
            </a:avLst>
          </a:prstGeom>
          <a:ln w="28575">
            <a:tailEnd type="triangle"/>
          </a:ln>
        </p:spPr>
        <p:style>
          <a:lnRef idx="1">
            <a:schemeClr val="dk1"/>
          </a:lnRef>
          <a:fillRef idx="0">
            <a:schemeClr val="dk1"/>
          </a:fillRef>
          <a:effectRef idx="0">
            <a:schemeClr val="dk1"/>
          </a:effectRef>
          <a:fontRef idx="minor">
            <a:schemeClr val="tx1"/>
          </a:fontRef>
        </p:style>
      </p:cxnSp>
      <p:cxnSp>
        <p:nvCxnSpPr>
          <p:cNvPr id="22" name="肘形连接符 60"/>
          <p:cNvCxnSpPr>
            <a:endCxn id="30" idx="1"/>
          </p:cNvCxnSpPr>
          <p:nvPr/>
        </p:nvCxnSpPr>
        <p:spPr bwMode="auto">
          <a:xfrm>
            <a:off x="6078538" y="5786438"/>
            <a:ext cx="444500" cy="234950"/>
          </a:xfrm>
          <a:prstGeom prst="bentConnector3">
            <a:avLst>
              <a:gd name="adj1" fmla="val 50000"/>
            </a:avLst>
          </a:prstGeom>
          <a:ln w="28575">
            <a:solidFill>
              <a:srgbClr val="FF0000"/>
            </a:solidFill>
            <a:headEnd type="triangle"/>
            <a:tailEnd type="triangle"/>
          </a:ln>
        </p:spPr>
        <p:style>
          <a:lnRef idx="1">
            <a:schemeClr val="dk1"/>
          </a:lnRef>
          <a:fillRef idx="0">
            <a:schemeClr val="dk1"/>
          </a:fillRef>
          <a:effectRef idx="0">
            <a:schemeClr val="dk1"/>
          </a:effectRef>
          <a:fontRef idx="minor">
            <a:schemeClr val="tx1"/>
          </a:fontRef>
        </p:style>
      </p:cxnSp>
      <p:cxnSp>
        <p:nvCxnSpPr>
          <p:cNvPr id="23" name="肘形连接符 98"/>
          <p:cNvCxnSpPr/>
          <p:nvPr/>
        </p:nvCxnSpPr>
        <p:spPr bwMode="auto">
          <a:xfrm flipV="1">
            <a:off x="6084888" y="2133600"/>
            <a:ext cx="431800" cy="1952625"/>
          </a:xfrm>
          <a:prstGeom prst="bentConnector3">
            <a:avLst>
              <a:gd name="adj1" fmla="val 50000"/>
            </a:avLst>
          </a:prstGeom>
          <a:ln w="28575">
            <a:headEnd type="triangle"/>
            <a:tailEnd type="none"/>
          </a:ln>
        </p:spPr>
        <p:style>
          <a:lnRef idx="1">
            <a:schemeClr val="dk1"/>
          </a:lnRef>
          <a:fillRef idx="0">
            <a:schemeClr val="dk1"/>
          </a:fillRef>
          <a:effectRef idx="0">
            <a:schemeClr val="dk1"/>
          </a:effectRef>
          <a:fontRef idx="minor">
            <a:schemeClr val="tx1"/>
          </a:fontRef>
        </p:style>
      </p:cxnSp>
      <p:graphicFrame>
        <p:nvGraphicFramePr>
          <p:cNvPr id="24" name="表格 23"/>
          <p:cNvGraphicFramePr>
            <a:graphicFrameLocks noGrp="1"/>
          </p:cNvGraphicFramePr>
          <p:nvPr/>
        </p:nvGraphicFramePr>
        <p:xfrm>
          <a:off x="179388" y="765175"/>
          <a:ext cx="8788400" cy="517956"/>
        </p:xfrm>
        <a:graphic>
          <a:graphicData uri="http://schemas.openxmlformats.org/drawingml/2006/table">
            <a:tbl>
              <a:tblPr firstRow="1" bandRow="1">
                <a:tableStyleId>{5C22544A-7EE6-4342-B048-85BDC9FD1C3A}</a:tableStyleId>
              </a:tblPr>
              <a:tblGrid>
                <a:gridCol w="4394200">
                  <a:extLst>
                    <a:ext uri="{9D8B030D-6E8A-4147-A177-3AD203B41FA5}">
                      <a16:colId xmlns:a16="http://schemas.microsoft.com/office/drawing/2014/main" val="20000"/>
                    </a:ext>
                  </a:extLst>
                </a:gridCol>
                <a:gridCol w="4394200">
                  <a:extLst>
                    <a:ext uri="{9D8B030D-6E8A-4147-A177-3AD203B41FA5}">
                      <a16:colId xmlns:a16="http://schemas.microsoft.com/office/drawing/2014/main" val="20001"/>
                    </a:ext>
                  </a:extLst>
                </a:gridCol>
              </a:tblGrid>
              <a:tr h="517525">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zh-CN" altLang="en-US" sz="1400" b="0" dirty="0">
                          <a:solidFill>
                            <a:schemeClr val="tx1"/>
                          </a:solidFill>
                          <a:latin typeface="宋体" panose="02010600030101010101" pitchFamily="2" charset="-122"/>
                          <a:ea typeface="宋体" panose="02010600030101010101" pitchFamily="2" charset="-122"/>
                        </a:rPr>
                        <a:t>过程：</a:t>
                      </a:r>
                      <a:r>
                        <a:rPr lang="en-US" altLang="zh-CN" sz="1400" b="0" kern="1200" dirty="0">
                          <a:solidFill>
                            <a:schemeClr val="tx1"/>
                          </a:solidFill>
                          <a:latin typeface="仿宋" pitchFamily="49" charset="-122"/>
                          <a:ea typeface="仿宋" pitchFamily="49" charset="-122"/>
                          <a:cs typeface="+mn-cs"/>
                        </a:rPr>
                        <a:t>C04</a:t>
                      </a:r>
                      <a:r>
                        <a:rPr lang="zh-CN" altLang="en-US" sz="1400" b="0" kern="1200" dirty="0">
                          <a:solidFill>
                            <a:schemeClr val="tx1"/>
                          </a:solidFill>
                          <a:latin typeface="仿宋" pitchFamily="49" charset="-122"/>
                          <a:ea typeface="仿宋" pitchFamily="49" charset="-122"/>
                          <a:cs typeface="+mn-cs"/>
                        </a:rPr>
                        <a:t>生产和运行控制</a:t>
                      </a:r>
                      <a:endParaRPr lang="en-US" altLang="zh-CN" sz="1400" b="0" kern="1200" dirty="0">
                        <a:solidFill>
                          <a:schemeClr val="tx1"/>
                        </a:solidFill>
                        <a:latin typeface="仿宋" pitchFamily="49" charset="-122"/>
                        <a:ea typeface="仿宋" pitchFamily="49" charset="-122"/>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1400" b="0" kern="1200" dirty="0">
                          <a:solidFill>
                            <a:schemeClr val="tx1"/>
                          </a:solidFill>
                          <a:latin typeface="仿宋" pitchFamily="49" charset="-122"/>
                          <a:ea typeface="仿宋" pitchFamily="49" charset="-122"/>
                          <a:cs typeface="+mn-cs"/>
                        </a:rPr>
                        <a:t>Production and operation control</a:t>
                      </a:r>
                    </a:p>
                  </a:txBody>
                  <a:tcPr marL="91449" marR="91449" marT="45618" marB="4561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CFFFF"/>
                    </a:solidFill>
                  </a:tcPr>
                </a:tc>
                <a:tc>
                  <a:txBody>
                    <a:bodyPr/>
                    <a:lstStyle/>
                    <a:p>
                      <a:r>
                        <a:rPr lang="zh-CN" altLang="en-US" sz="1400" b="0" dirty="0">
                          <a:solidFill>
                            <a:schemeClr val="tx1"/>
                          </a:solidFill>
                          <a:latin typeface="宋体" panose="02010600030101010101" pitchFamily="2" charset="-122"/>
                          <a:ea typeface="宋体" panose="02010600030101010101" pitchFamily="2" charset="-122"/>
                        </a:rPr>
                        <a:t>过程所有者：生产部经理</a:t>
                      </a:r>
                    </a:p>
                  </a:txBody>
                  <a:tcPr marL="91449" marR="91449" marT="45618" marB="4561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CFFFF"/>
                    </a:solidFill>
                  </a:tcPr>
                </a:tc>
                <a:extLst>
                  <a:ext uri="{0D108BD9-81ED-4DB2-BD59-A6C34878D82A}">
                    <a16:rowId xmlns:a16="http://schemas.microsoft.com/office/drawing/2014/main" val="10000"/>
                  </a:ext>
                </a:extLst>
              </a:tr>
            </a:tbl>
          </a:graphicData>
        </a:graphic>
      </p:graphicFrame>
      <p:graphicFrame>
        <p:nvGraphicFramePr>
          <p:cNvPr id="25" name="表格 24"/>
          <p:cNvGraphicFramePr>
            <a:graphicFrameLocks noGrp="1"/>
          </p:cNvGraphicFramePr>
          <p:nvPr/>
        </p:nvGraphicFramePr>
        <p:xfrm>
          <a:off x="179388" y="1412875"/>
          <a:ext cx="2447925" cy="1193800"/>
        </p:xfrm>
        <a:graphic>
          <a:graphicData uri="http://schemas.openxmlformats.org/drawingml/2006/table">
            <a:tbl>
              <a:tblPr firstRow="1" bandRow="1">
                <a:tableStyleId>{5C22544A-7EE6-4342-B048-85BDC9FD1C3A}</a:tableStyleId>
              </a:tblPr>
              <a:tblGrid>
                <a:gridCol w="2447925">
                  <a:extLst>
                    <a:ext uri="{9D8B030D-6E8A-4147-A177-3AD203B41FA5}">
                      <a16:colId xmlns:a16="http://schemas.microsoft.com/office/drawing/2014/main" val="20000"/>
                    </a:ext>
                  </a:extLst>
                </a:gridCol>
              </a:tblGrid>
              <a:tr h="243869">
                <a:tc>
                  <a:txBody>
                    <a:bodyPr/>
                    <a:lstStyle/>
                    <a:p>
                      <a:r>
                        <a:rPr kumimoji="1" lang="zh-CN" altLang="en-US" sz="1000" b="1" kern="1200" dirty="0">
                          <a:solidFill>
                            <a:srgbClr val="0000FF"/>
                          </a:solidFill>
                          <a:latin typeface="宋体" panose="02010600030101010101" pitchFamily="2" charset="-122"/>
                          <a:ea typeface="宋体" panose="02010600030101010101" pitchFamily="2" charset="-122"/>
                          <a:cs typeface="Tahoma" panose="020B0604030504040204" pitchFamily="34" charset="0"/>
                        </a:rPr>
                        <a:t>用什么做？（硬件和软件资源）</a:t>
                      </a:r>
                    </a:p>
                  </a:txBody>
                  <a:tcPr marL="91427" marR="91427" marT="45726" marB="4572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0"/>
                  </a:ext>
                </a:extLst>
              </a:tr>
              <a:tr h="949931">
                <a:tc>
                  <a:txBody>
                    <a:bodyPr/>
                    <a:lstStyle/>
                    <a:p>
                      <a:pPr marL="171450" indent="-171450" algn="l" defTabSz="914400" rtl="0" eaLnBrk="1" latinLnBrk="0" hangingPunct="1">
                        <a:lnSpc>
                          <a:spcPts val="1500"/>
                        </a:lnSpc>
                        <a:spcAft>
                          <a:spcPts val="0"/>
                        </a:spcAft>
                        <a:buFont typeface="Wingdings" panose="05000000000000000000" pitchFamily="2" charset="2"/>
                        <a:buChar char="l"/>
                      </a:pPr>
                      <a:r>
                        <a:rPr kumimoji="1" lang="zh-CN" altLang="en-US"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电脑、生产设备、工装模具，量检具，环境设备，供电供水供气设施设备，</a:t>
                      </a:r>
                      <a:r>
                        <a:rPr kumimoji="1" lang="en-US" altLang="zh-CN"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ESD</a:t>
                      </a:r>
                      <a:r>
                        <a:rPr kumimoji="1" lang="en-US" altLang="zh-CN" sz="1000" kern="100" baseline="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 Room</a:t>
                      </a:r>
                      <a:r>
                        <a:rPr kumimoji="1" lang="zh-CN" altLang="en-US"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，空调，</a:t>
                      </a:r>
                      <a:r>
                        <a:rPr kumimoji="1" lang="en-US" altLang="zh-CN" sz="1000" kern="100" dirty="0" err="1">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plex</a:t>
                      </a:r>
                      <a:r>
                        <a:rPr kumimoji="1" lang="en-US" altLang="zh-CN"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 system</a:t>
                      </a:r>
                      <a:r>
                        <a:rPr kumimoji="1" lang="zh-CN" altLang="en-US"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，暗灯</a:t>
                      </a:r>
                      <a:r>
                        <a:rPr kumimoji="1" lang="en-US" altLang="zh-CN"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system</a:t>
                      </a:r>
                      <a:r>
                        <a:rPr kumimoji="1" lang="zh-CN" altLang="en-US"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，打印机，扫描设备，</a:t>
                      </a:r>
                      <a:endParaRPr kumimoji="1" lang="en-US" altLang="zh-CN"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endParaRPr>
                    </a:p>
                  </a:txBody>
                  <a:tcPr marL="91427" marR="91427" marT="45726" marB="4572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1"/>
                  </a:ext>
                </a:extLst>
              </a:tr>
            </a:tbl>
          </a:graphicData>
        </a:graphic>
      </p:graphicFrame>
      <p:graphicFrame>
        <p:nvGraphicFramePr>
          <p:cNvPr id="26" name="表格 25"/>
          <p:cNvGraphicFramePr>
            <a:graphicFrameLocks noGrp="1"/>
          </p:cNvGraphicFramePr>
          <p:nvPr/>
        </p:nvGraphicFramePr>
        <p:xfrm>
          <a:off x="6516688" y="1412875"/>
          <a:ext cx="2447925" cy="1193800"/>
        </p:xfrm>
        <a:graphic>
          <a:graphicData uri="http://schemas.openxmlformats.org/drawingml/2006/table">
            <a:tbl>
              <a:tblPr firstRow="1" bandRow="1">
                <a:tableStyleId>{5C22544A-7EE6-4342-B048-85BDC9FD1C3A}</a:tableStyleId>
              </a:tblPr>
              <a:tblGrid>
                <a:gridCol w="2447925">
                  <a:extLst>
                    <a:ext uri="{9D8B030D-6E8A-4147-A177-3AD203B41FA5}">
                      <a16:colId xmlns:a16="http://schemas.microsoft.com/office/drawing/2014/main" val="20000"/>
                    </a:ext>
                  </a:extLst>
                </a:gridCol>
              </a:tblGrid>
              <a:tr h="243869">
                <a:tc>
                  <a:txBody>
                    <a:bodyPr/>
                    <a:lstStyle/>
                    <a:p>
                      <a:r>
                        <a:rPr kumimoji="1" lang="zh-CN" altLang="en-US" sz="1000" b="1" kern="1200" dirty="0">
                          <a:solidFill>
                            <a:srgbClr val="0000FF"/>
                          </a:solidFill>
                          <a:latin typeface="宋体" panose="02010600030101010101" pitchFamily="2" charset="-122"/>
                          <a:ea typeface="宋体" panose="02010600030101010101" pitchFamily="2" charset="-122"/>
                          <a:cs typeface="Tahoma" panose="020B0604030504040204" pitchFamily="34" charset="0"/>
                        </a:rPr>
                        <a:t>谁做？（能力</a:t>
                      </a:r>
                      <a:r>
                        <a:rPr kumimoji="1" lang="en-US" altLang="zh-CN" sz="1000" b="1" kern="1200" dirty="0">
                          <a:solidFill>
                            <a:srgbClr val="0000FF"/>
                          </a:solidFill>
                          <a:latin typeface="宋体" panose="02010600030101010101" pitchFamily="2" charset="-122"/>
                          <a:ea typeface="宋体" panose="02010600030101010101" pitchFamily="2" charset="-122"/>
                          <a:cs typeface="Tahoma" panose="020B0604030504040204" pitchFamily="34" charset="0"/>
                        </a:rPr>
                        <a:t>/</a:t>
                      </a:r>
                      <a:r>
                        <a:rPr kumimoji="1" lang="zh-CN" altLang="en-US" sz="1000" b="1" kern="1200" dirty="0">
                          <a:solidFill>
                            <a:srgbClr val="0000FF"/>
                          </a:solidFill>
                          <a:latin typeface="宋体" panose="02010600030101010101" pitchFamily="2" charset="-122"/>
                          <a:ea typeface="宋体" panose="02010600030101010101" pitchFamily="2" charset="-122"/>
                          <a:cs typeface="Tahoma" panose="020B0604030504040204" pitchFamily="34" charset="0"/>
                        </a:rPr>
                        <a:t>技能</a:t>
                      </a:r>
                      <a:r>
                        <a:rPr kumimoji="1" lang="en-US" altLang="zh-CN" sz="1000" b="1" kern="1200" dirty="0">
                          <a:solidFill>
                            <a:srgbClr val="0000FF"/>
                          </a:solidFill>
                          <a:latin typeface="宋体" panose="02010600030101010101" pitchFamily="2" charset="-122"/>
                          <a:ea typeface="宋体" panose="02010600030101010101" pitchFamily="2" charset="-122"/>
                          <a:cs typeface="Tahoma" panose="020B0604030504040204" pitchFamily="34" charset="0"/>
                        </a:rPr>
                        <a:t>/</a:t>
                      </a:r>
                      <a:r>
                        <a:rPr kumimoji="1" lang="zh-CN" altLang="en-US" sz="1000" b="1" kern="1200" dirty="0">
                          <a:solidFill>
                            <a:srgbClr val="0000FF"/>
                          </a:solidFill>
                          <a:latin typeface="宋体" panose="02010600030101010101" pitchFamily="2" charset="-122"/>
                          <a:ea typeface="宋体" panose="02010600030101010101" pitchFamily="2" charset="-122"/>
                          <a:cs typeface="Tahoma" panose="020B0604030504040204" pitchFamily="34" charset="0"/>
                        </a:rPr>
                        <a:t>培训）</a:t>
                      </a:r>
                    </a:p>
                  </a:txBody>
                  <a:tcPr marL="91427" marR="91427" marT="45726" marB="4572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0"/>
                  </a:ext>
                </a:extLst>
              </a:tr>
              <a:tr h="949931">
                <a:tc>
                  <a:txBody>
                    <a:bodyPr/>
                    <a:lstStyle/>
                    <a:p>
                      <a:pPr marL="171450" indent="-171450" algn="l" defTabSz="914400" rtl="0" eaLnBrk="1" latinLnBrk="0" hangingPunct="1">
                        <a:spcAft>
                          <a:spcPts val="0"/>
                        </a:spcAft>
                        <a:buFont typeface="Wingdings" panose="05000000000000000000" pitchFamily="2" charset="2"/>
                        <a:buChar char="l"/>
                      </a:pPr>
                      <a:r>
                        <a:rPr kumimoji="1" lang="zh-CN" altLang="en-US"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生产部，质量部，</a:t>
                      </a:r>
                      <a:r>
                        <a:rPr kumimoji="1" lang="en-US" altLang="zh-CN"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MPL, </a:t>
                      </a:r>
                      <a:r>
                        <a:rPr kumimoji="1" lang="zh-CN" altLang="en-US"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检验员等</a:t>
                      </a:r>
                    </a:p>
                  </a:txBody>
                  <a:tcPr marL="91427" marR="91427" marT="45726" marB="4572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1"/>
                  </a:ext>
                </a:extLst>
              </a:tr>
            </a:tbl>
          </a:graphicData>
        </a:graphic>
      </p:graphicFrame>
      <p:graphicFrame>
        <p:nvGraphicFramePr>
          <p:cNvPr id="27" name="表格 26"/>
          <p:cNvGraphicFramePr>
            <a:graphicFrameLocks noGrp="1"/>
          </p:cNvGraphicFramePr>
          <p:nvPr/>
        </p:nvGraphicFramePr>
        <p:xfrm>
          <a:off x="158750" y="2695575"/>
          <a:ext cx="2447925" cy="1425575"/>
        </p:xfrm>
        <a:graphic>
          <a:graphicData uri="http://schemas.openxmlformats.org/drawingml/2006/table">
            <a:tbl>
              <a:tblPr firstRow="1" bandRow="1">
                <a:tableStyleId>{5C22544A-7EE6-4342-B048-85BDC9FD1C3A}</a:tableStyleId>
              </a:tblPr>
              <a:tblGrid>
                <a:gridCol w="2447925">
                  <a:extLst>
                    <a:ext uri="{9D8B030D-6E8A-4147-A177-3AD203B41FA5}">
                      <a16:colId xmlns:a16="http://schemas.microsoft.com/office/drawing/2014/main" val="20000"/>
                    </a:ext>
                  </a:extLst>
                </a:gridCol>
              </a:tblGrid>
              <a:tr h="243996">
                <a:tc>
                  <a:txBody>
                    <a:bodyPr/>
                    <a:lstStyle/>
                    <a:p>
                      <a:r>
                        <a:rPr kumimoji="1" lang="zh-CN" altLang="en-US" sz="1000" b="1" kern="1200" dirty="0">
                          <a:solidFill>
                            <a:srgbClr val="0000FF"/>
                          </a:solidFill>
                          <a:latin typeface="宋体" panose="02010600030101010101" pitchFamily="2" charset="-122"/>
                          <a:ea typeface="宋体" panose="02010600030101010101" pitchFamily="2" charset="-122"/>
                          <a:cs typeface="Tahoma" panose="020B0604030504040204" pitchFamily="34" charset="0"/>
                        </a:rPr>
                        <a:t>前过程及其输入</a:t>
                      </a:r>
                    </a:p>
                  </a:txBody>
                  <a:tcPr marL="91427" marR="91427" marT="45749" marB="45749">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0"/>
                  </a:ext>
                </a:extLst>
              </a:tr>
              <a:tr h="1181579">
                <a:tc>
                  <a:txBody>
                    <a:bodyPr/>
                    <a:lstStyle/>
                    <a:p>
                      <a:pPr marL="0" indent="0" algn="l" defTabSz="914400" rtl="0" eaLnBrk="1" latinLnBrk="0" hangingPunct="1">
                        <a:lnSpc>
                          <a:spcPts val="1500"/>
                        </a:lnSpc>
                        <a:spcAft>
                          <a:spcPts val="0"/>
                        </a:spcAft>
                        <a:buFont typeface="Wingdings" panose="05000000000000000000" pitchFamily="2" charset="2"/>
                        <a:buNone/>
                      </a:pPr>
                      <a:endParaRPr kumimoji="1" lang="en-US" altLang="zh-CN"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endParaRPr>
                    </a:p>
                    <a:p>
                      <a:pPr marL="171450" indent="-171450" algn="l" defTabSz="914400" rtl="0" eaLnBrk="1" latinLnBrk="0" hangingPunct="1">
                        <a:lnSpc>
                          <a:spcPts val="1500"/>
                        </a:lnSpc>
                        <a:spcAft>
                          <a:spcPts val="0"/>
                        </a:spcAft>
                        <a:buFont typeface="Wingdings" panose="05000000000000000000" pitchFamily="2" charset="2"/>
                        <a:buChar char="l"/>
                      </a:pPr>
                      <a:r>
                        <a:rPr kumimoji="1" lang="en-US" altLang="zh-CN"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C03</a:t>
                      </a:r>
                      <a:r>
                        <a:rPr kumimoji="1" lang="zh-CN" altLang="en-US"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生产计划（周计划，日计划）</a:t>
                      </a:r>
                      <a:endParaRPr kumimoji="1" lang="en-US" altLang="zh-CN"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endParaRPr>
                    </a:p>
                    <a:p>
                      <a:pPr marL="171450" indent="-171450" algn="l" defTabSz="914400" rtl="0" eaLnBrk="1" latinLnBrk="0" hangingPunct="1">
                        <a:lnSpc>
                          <a:spcPts val="1500"/>
                        </a:lnSpc>
                        <a:spcAft>
                          <a:spcPts val="0"/>
                        </a:spcAft>
                        <a:buFont typeface="Wingdings" panose="05000000000000000000" pitchFamily="2" charset="2"/>
                        <a:buChar char="l"/>
                      </a:pPr>
                      <a:r>
                        <a:rPr kumimoji="1" lang="en-US" altLang="zh-CN"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C05</a:t>
                      </a:r>
                      <a:r>
                        <a:rPr kumimoji="1" lang="zh-CN" altLang="en-US"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零部件，包材</a:t>
                      </a:r>
                      <a:endParaRPr kumimoji="1" lang="zh-CN" altLang="zh-CN"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endParaRPr>
                    </a:p>
                  </a:txBody>
                  <a:tcPr marL="68570" marR="6857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1"/>
                  </a:ext>
                </a:extLst>
              </a:tr>
            </a:tbl>
          </a:graphicData>
        </a:graphic>
      </p:graphicFrame>
      <p:graphicFrame>
        <p:nvGraphicFramePr>
          <p:cNvPr id="28" name="表格 27"/>
          <p:cNvGraphicFramePr>
            <a:graphicFrameLocks noGrp="1"/>
          </p:cNvGraphicFramePr>
          <p:nvPr>
            <p:extLst>
              <p:ext uri="{D42A27DB-BD31-4B8C-83A1-F6EECF244321}">
                <p14:modId xmlns:p14="http://schemas.microsoft.com/office/powerpoint/2010/main" val="158221735"/>
              </p:ext>
            </p:extLst>
          </p:nvPr>
        </p:nvGraphicFramePr>
        <p:xfrm>
          <a:off x="6516688" y="2708275"/>
          <a:ext cx="2447925" cy="2673350"/>
        </p:xfrm>
        <a:graphic>
          <a:graphicData uri="http://schemas.openxmlformats.org/drawingml/2006/table">
            <a:tbl>
              <a:tblPr firstRow="1" bandRow="1">
                <a:tableStyleId>{5C22544A-7EE6-4342-B048-85BDC9FD1C3A}</a:tableStyleId>
              </a:tblPr>
              <a:tblGrid>
                <a:gridCol w="2447925">
                  <a:extLst>
                    <a:ext uri="{9D8B030D-6E8A-4147-A177-3AD203B41FA5}">
                      <a16:colId xmlns:a16="http://schemas.microsoft.com/office/drawing/2014/main" val="20000"/>
                    </a:ext>
                  </a:extLst>
                </a:gridCol>
              </a:tblGrid>
              <a:tr h="288041">
                <a:tc>
                  <a:txBody>
                    <a:bodyPr/>
                    <a:lstStyle/>
                    <a:p>
                      <a:r>
                        <a:rPr kumimoji="1" lang="zh-CN" altLang="en-US" sz="1000" b="1" kern="1200" dirty="0">
                          <a:solidFill>
                            <a:srgbClr val="0000FF"/>
                          </a:solidFill>
                          <a:latin typeface="宋体" panose="02010600030101010101" pitchFamily="2" charset="-122"/>
                          <a:ea typeface="宋体" panose="02010600030101010101" pitchFamily="2" charset="-122"/>
                          <a:cs typeface="Tahoma" panose="020B0604030504040204" pitchFamily="34" charset="0"/>
                        </a:rPr>
                        <a:t>期望的结果，输出到下一个过程</a:t>
                      </a:r>
                    </a:p>
                  </a:txBody>
                  <a:tcPr marL="91427" marR="91427" marT="45722" marB="4572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0"/>
                  </a:ext>
                </a:extLst>
              </a:tr>
              <a:tr h="2385309">
                <a:tc>
                  <a:txBody>
                    <a:bodyPr/>
                    <a:lstStyle/>
                    <a:p>
                      <a:pPr marL="171450" indent="-171450" algn="l" defTabSz="914400" rtl="0" eaLnBrk="1" latinLnBrk="0" hangingPunct="1">
                        <a:lnSpc>
                          <a:spcPts val="1500"/>
                        </a:lnSpc>
                        <a:spcAft>
                          <a:spcPts val="0"/>
                        </a:spcAft>
                        <a:buFont typeface="Wingdings" panose="05000000000000000000" pitchFamily="2" charset="2"/>
                        <a:buChar char="l"/>
                      </a:pPr>
                      <a:r>
                        <a:rPr kumimoji="1" lang="zh-CN" altLang="en-US"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按时按量完成的合格产品及标识</a:t>
                      </a:r>
                      <a:r>
                        <a:rPr kumimoji="1" lang="en-US" altLang="zh-CN"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-C05</a:t>
                      </a:r>
                    </a:p>
                    <a:p>
                      <a:pPr marL="171450" indent="-171450" algn="l" defTabSz="914400" rtl="0" eaLnBrk="1" latinLnBrk="0" hangingPunct="1">
                        <a:lnSpc>
                          <a:spcPts val="1500"/>
                        </a:lnSpc>
                        <a:spcAft>
                          <a:spcPts val="0"/>
                        </a:spcAft>
                        <a:buFont typeface="Wingdings" panose="05000000000000000000" pitchFamily="2" charset="2"/>
                        <a:buChar char="l"/>
                      </a:pPr>
                      <a:r>
                        <a:rPr kumimoji="1" lang="zh-CN" altLang="en-US"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不合格品</a:t>
                      </a:r>
                      <a:r>
                        <a:rPr kumimoji="1" lang="en-US" altLang="zh-CN"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-S09</a:t>
                      </a:r>
                    </a:p>
                    <a:p>
                      <a:pPr marL="171450" indent="-171450" algn="l" defTabSz="914400" rtl="0" eaLnBrk="1" latinLnBrk="0" hangingPunct="1">
                        <a:lnSpc>
                          <a:spcPts val="1500"/>
                        </a:lnSpc>
                        <a:spcAft>
                          <a:spcPts val="0"/>
                        </a:spcAft>
                        <a:buFont typeface="Wingdings" panose="05000000000000000000" pitchFamily="2" charset="2"/>
                        <a:buChar char="l"/>
                      </a:pPr>
                      <a:r>
                        <a:rPr kumimoji="1" lang="zh-CN" altLang="en-US"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生产日报表，日常点检表，防错点检表，</a:t>
                      </a:r>
                      <a:r>
                        <a:rPr kumimoji="1" lang="en-US" altLang="zh-CN"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FTQ</a:t>
                      </a:r>
                      <a:r>
                        <a:rPr kumimoji="1" lang="zh-CN" altLang="en-US"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，首件检查表</a:t>
                      </a:r>
                      <a:endParaRPr kumimoji="1" lang="en-US" altLang="zh-CN"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endParaRPr>
                    </a:p>
                  </a:txBody>
                  <a:tcPr marL="91427" marR="91427" marT="45722" marB="4572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1"/>
                  </a:ext>
                </a:extLst>
              </a:tr>
            </a:tbl>
          </a:graphicData>
        </a:graphic>
      </p:graphicFrame>
      <p:graphicFrame>
        <p:nvGraphicFramePr>
          <p:cNvPr id="29" name="表格 28"/>
          <p:cNvGraphicFramePr>
            <a:graphicFrameLocks noGrp="1"/>
          </p:cNvGraphicFramePr>
          <p:nvPr/>
        </p:nvGraphicFramePr>
        <p:xfrm>
          <a:off x="179388" y="4221163"/>
          <a:ext cx="2447925" cy="2451100"/>
        </p:xfrm>
        <a:graphic>
          <a:graphicData uri="http://schemas.openxmlformats.org/drawingml/2006/table">
            <a:tbl>
              <a:tblPr firstRow="1" bandRow="1">
                <a:tableStyleId>{5C22544A-7EE6-4342-B048-85BDC9FD1C3A}</a:tableStyleId>
              </a:tblPr>
              <a:tblGrid>
                <a:gridCol w="2447925">
                  <a:extLst>
                    <a:ext uri="{9D8B030D-6E8A-4147-A177-3AD203B41FA5}">
                      <a16:colId xmlns:a16="http://schemas.microsoft.com/office/drawing/2014/main" val="20000"/>
                    </a:ext>
                  </a:extLst>
                </a:gridCol>
              </a:tblGrid>
              <a:tr h="378788">
                <a:tc>
                  <a:txBody>
                    <a:bodyPr/>
                    <a:lstStyle/>
                    <a:p>
                      <a:r>
                        <a:rPr kumimoji="1" lang="zh-CN" altLang="en-US" sz="1000" b="1" kern="1200" dirty="0">
                          <a:solidFill>
                            <a:srgbClr val="0000FF"/>
                          </a:solidFill>
                          <a:latin typeface="宋体" panose="02010600030101010101" pitchFamily="2" charset="-122"/>
                          <a:ea typeface="宋体" panose="02010600030101010101" pitchFamily="2" charset="-122"/>
                          <a:cs typeface="Tahoma" panose="020B0604030504040204" pitchFamily="34" charset="0"/>
                        </a:rPr>
                        <a:t>如何做？（程序、方法、标准、法规）</a:t>
                      </a:r>
                    </a:p>
                  </a:txBody>
                  <a:tcPr marL="91427" marR="91427" marT="45730" marB="4573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0"/>
                  </a:ext>
                </a:extLst>
              </a:tr>
              <a:tr h="2072312">
                <a:tc>
                  <a:txBody>
                    <a:bodyPr/>
                    <a:lstStyle/>
                    <a:p>
                      <a:pPr marL="171450" indent="-171450" algn="l" defTabSz="914400" rtl="0" eaLnBrk="1" latinLnBrk="0" hangingPunct="1">
                        <a:spcAft>
                          <a:spcPts val="0"/>
                        </a:spcAft>
                        <a:buFont typeface="Wingdings" panose="05000000000000000000" pitchFamily="2" charset="2"/>
                        <a:buChar char="l"/>
                      </a:pPr>
                      <a:r>
                        <a:rPr kumimoji="1" lang="zh-CN" altLang="en-US"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生产和运行控制程序，</a:t>
                      </a:r>
                      <a:endParaRPr kumimoji="1" lang="en-US" altLang="zh-CN"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endParaRPr>
                    </a:p>
                    <a:p>
                      <a:pPr marL="171450" indent="-171450" algn="l" defTabSz="914400" rtl="0" eaLnBrk="1" latinLnBrk="0" hangingPunct="1">
                        <a:spcAft>
                          <a:spcPts val="0"/>
                        </a:spcAft>
                        <a:buFont typeface="Wingdings" panose="05000000000000000000" pitchFamily="2" charset="2"/>
                        <a:buChar char="l"/>
                      </a:pPr>
                      <a:r>
                        <a:rPr kumimoji="1" lang="zh-CN" altLang="en-US"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内部审核控制程序，</a:t>
                      </a:r>
                      <a:endParaRPr kumimoji="1" lang="en-US" altLang="zh-CN"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endParaRPr>
                    </a:p>
                    <a:p>
                      <a:pPr marL="171450" indent="-171450" algn="l" defTabSz="914400" rtl="0" eaLnBrk="1" latinLnBrk="0" hangingPunct="1">
                        <a:spcAft>
                          <a:spcPts val="0"/>
                        </a:spcAft>
                        <a:buFont typeface="Wingdings" panose="05000000000000000000" pitchFamily="2" charset="2"/>
                        <a:buChar char="l"/>
                      </a:pPr>
                      <a:r>
                        <a:rPr kumimoji="1" lang="en-US" altLang="zh-CN"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JES, SOS, </a:t>
                      </a:r>
                      <a:r>
                        <a:rPr kumimoji="1" lang="zh-CN" altLang="en-US"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检验指导书</a:t>
                      </a:r>
                      <a:r>
                        <a:rPr kumimoji="1" lang="en-US" altLang="zh-CN"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 </a:t>
                      </a:r>
                      <a:r>
                        <a:rPr kumimoji="1" lang="zh-CN" altLang="en-US"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控制计划，</a:t>
                      </a:r>
                      <a:endParaRPr kumimoji="1" lang="en-US" altLang="zh-CN"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endParaRPr>
                    </a:p>
                    <a:p>
                      <a:pPr marL="171450" indent="-171450" algn="l" defTabSz="914400" rtl="0" eaLnBrk="1" latinLnBrk="0" hangingPunct="1">
                        <a:spcAft>
                          <a:spcPts val="0"/>
                        </a:spcAft>
                        <a:buFont typeface="Wingdings" panose="05000000000000000000" pitchFamily="2" charset="2"/>
                        <a:buChar char="l"/>
                      </a:pPr>
                      <a:r>
                        <a:rPr kumimoji="1" lang="zh-CN" altLang="en-US"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设备设施和应急控制程序</a:t>
                      </a:r>
                      <a:endParaRPr kumimoji="1" lang="en-US" altLang="zh-CN"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endParaRPr>
                    </a:p>
                    <a:p>
                      <a:pPr marL="171450" indent="-171450" algn="l" defTabSz="914400" rtl="0" eaLnBrk="1" latinLnBrk="0" hangingPunct="1">
                        <a:spcAft>
                          <a:spcPts val="0"/>
                        </a:spcAft>
                        <a:buFont typeface="Wingdings" panose="05000000000000000000" pitchFamily="2" charset="2"/>
                        <a:buChar char="l"/>
                      </a:pPr>
                      <a:r>
                        <a:rPr kumimoji="1" lang="zh-CN" altLang="en-US"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换线作业指导书</a:t>
                      </a:r>
                      <a:endParaRPr kumimoji="1" lang="en-US" altLang="zh-CN"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endParaRPr>
                    </a:p>
                    <a:p>
                      <a:pPr marL="171450" indent="-171450" algn="l" defTabSz="914400" rtl="0" eaLnBrk="1" latinLnBrk="0" hangingPunct="1">
                        <a:spcAft>
                          <a:spcPts val="0"/>
                        </a:spcAft>
                        <a:buFont typeface="Wingdings" panose="05000000000000000000" pitchFamily="2" charset="2"/>
                        <a:buChar char="l"/>
                      </a:pPr>
                      <a:r>
                        <a:rPr kumimoji="1" lang="en-US" altLang="zh-CN"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5S</a:t>
                      </a:r>
                      <a:r>
                        <a:rPr kumimoji="1" lang="zh-CN" altLang="en-US"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管理办法</a:t>
                      </a:r>
                      <a:endParaRPr kumimoji="1" lang="en-US" altLang="zh-CN"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endParaRPr>
                    </a:p>
                    <a:p>
                      <a:pPr marL="171450" indent="-171450" algn="l" defTabSz="914400" rtl="0" eaLnBrk="1" latinLnBrk="0" hangingPunct="1">
                        <a:spcAft>
                          <a:spcPts val="0"/>
                        </a:spcAft>
                        <a:buFont typeface="Wingdings" panose="05000000000000000000" pitchFamily="2" charset="2"/>
                        <a:buChar char="l"/>
                      </a:pPr>
                      <a:r>
                        <a:rPr kumimoji="1" lang="zh-CN" altLang="en-US"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升级流程</a:t>
                      </a:r>
                      <a:endParaRPr kumimoji="1" lang="en-US" altLang="zh-CN"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endParaRPr>
                    </a:p>
                    <a:p>
                      <a:pPr marL="171450" indent="-171450" algn="l" defTabSz="914400" rtl="0" eaLnBrk="1" latinLnBrk="0" hangingPunct="1">
                        <a:spcAft>
                          <a:spcPts val="0"/>
                        </a:spcAft>
                        <a:buFont typeface="Wingdings" panose="05000000000000000000" pitchFamily="2" charset="2"/>
                        <a:buChar char="l"/>
                      </a:pPr>
                      <a:r>
                        <a:rPr kumimoji="1" lang="zh-CN" altLang="en-US"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化学品管理指导书</a:t>
                      </a:r>
                      <a:endParaRPr kumimoji="1" lang="en-US" altLang="zh-CN"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endParaRPr>
                    </a:p>
                    <a:p>
                      <a:pPr marL="171450" indent="-171450" algn="l" defTabSz="914400" rtl="0" eaLnBrk="1" latinLnBrk="0" hangingPunct="1">
                        <a:spcAft>
                          <a:spcPts val="0"/>
                        </a:spcAft>
                        <a:buFont typeface="Wingdings" panose="05000000000000000000" pitchFamily="2" charset="2"/>
                        <a:buChar char="l"/>
                      </a:pPr>
                      <a:r>
                        <a:rPr kumimoji="1" lang="zh-CN" altLang="en-US"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不合格品控制程序</a:t>
                      </a:r>
                      <a:endParaRPr kumimoji="1" lang="en-US" altLang="zh-CN"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endParaRPr>
                    </a:p>
                  </a:txBody>
                  <a:tcPr marL="91427" marR="91427" marT="45730" marB="4573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1"/>
                  </a:ext>
                </a:extLst>
              </a:tr>
            </a:tbl>
          </a:graphicData>
        </a:graphic>
      </p:graphicFrame>
      <p:graphicFrame>
        <p:nvGraphicFramePr>
          <p:cNvPr id="30" name="表格 29"/>
          <p:cNvGraphicFramePr>
            <a:graphicFrameLocks noGrp="1"/>
          </p:cNvGraphicFramePr>
          <p:nvPr/>
        </p:nvGraphicFramePr>
        <p:xfrm>
          <a:off x="6523038" y="5445125"/>
          <a:ext cx="2449512" cy="1152525"/>
        </p:xfrm>
        <a:graphic>
          <a:graphicData uri="http://schemas.openxmlformats.org/drawingml/2006/table">
            <a:tbl>
              <a:tblPr firstRow="1" bandRow="1">
                <a:tableStyleId>{5C22544A-7EE6-4342-B048-85BDC9FD1C3A}</a:tableStyleId>
              </a:tblPr>
              <a:tblGrid>
                <a:gridCol w="2449512">
                  <a:extLst>
                    <a:ext uri="{9D8B030D-6E8A-4147-A177-3AD203B41FA5}">
                      <a16:colId xmlns:a16="http://schemas.microsoft.com/office/drawing/2014/main" val="20000"/>
                    </a:ext>
                  </a:extLst>
                </a:gridCol>
              </a:tblGrid>
              <a:tr h="284213">
                <a:tc>
                  <a:txBody>
                    <a:bodyPr/>
                    <a:lstStyle/>
                    <a:p>
                      <a:pPr eaLnBrk="1" hangingPunct="1">
                        <a:spcBef>
                          <a:spcPct val="0"/>
                        </a:spcBef>
                        <a:buClrTx/>
                        <a:buSzTx/>
                        <a:buFontTx/>
                        <a:buNone/>
                      </a:pPr>
                      <a:r>
                        <a:rPr lang="zh-CN" altLang="en-US" sz="1000" b="1" dirty="0">
                          <a:solidFill>
                            <a:srgbClr val="0000FF"/>
                          </a:solidFill>
                          <a:latin typeface="宋体" panose="02010600030101010101" pitchFamily="2" charset="-122"/>
                          <a:ea typeface="宋体" panose="02010600030101010101" pitchFamily="2" charset="-122"/>
                          <a:cs typeface="Tahoma" panose="020B0604030504040204" pitchFamily="34" charset="0"/>
                        </a:rPr>
                        <a:t>如何测量？（绩效指标）</a:t>
                      </a:r>
                      <a:endParaRPr lang="en-US" altLang="zh-CN" sz="1000" b="1" dirty="0">
                        <a:solidFill>
                          <a:srgbClr val="0000FF"/>
                        </a:solidFill>
                        <a:latin typeface="宋体" panose="02010600030101010101" pitchFamily="2" charset="-122"/>
                        <a:ea typeface="宋体" panose="02010600030101010101" pitchFamily="2" charset="-122"/>
                        <a:cs typeface="Tahoma" panose="020B0604030504040204" pitchFamily="34" charset="0"/>
                      </a:endParaRPr>
                    </a:p>
                  </a:txBody>
                  <a:tcPr marL="91486" marR="91486" marT="45736" marB="4573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0"/>
                  </a:ext>
                </a:extLst>
              </a:tr>
              <a:tr h="868312">
                <a:tc>
                  <a:txBody>
                    <a:bodyPr/>
                    <a:lstStyle/>
                    <a:p>
                      <a:pPr marL="171450" indent="-171450" algn="l" defTabSz="914400" rtl="0" eaLnBrk="1" latinLnBrk="0" hangingPunct="1">
                        <a:spcAft>
                          <a:spcPts val="0"/>
                        </a:spcAft>
                        <a:buFont typeface="Wingdings" panose="05000000000000000000" pitchFamily="2" charset="2"/>
                        <a:buChar char="l"/>
                      </a:pPr>
                      <a:r>
                        <a:rPr kumimoji="1" lang="en-US" altLang="zh-CN"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Down</a:t>
                      </a:r>
                      <a:r>
                        <a:rPr kumimoji="1" lang="en-US" altLang="zh-CN" sz="1000" kern="100" baseline="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 time</a:t>
                      </a:r>
                      <a:r>
                        <a:rPr kumimoji="1" lang="zh-CN" altLang="en-US" sz="1000" kern="100" baseline="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a:t>
                      </a:r>
                      <a:r>
                        <a:rPr kumimoji="1" lang="en-US" altLang="zh-CN" sz="1000" kern="100" baseline="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FTQ, OEE,</a:t>
                      </a:r>
                    </a:p>
                    <a:p>
                      <a:pPr marL="171450" indent="-171450" algn="l" defTabSz="914400" rtl="0" eaLnBrk="1" latinLnBrk="0" hangingPunct="1">
                        <a:spcAft>
                          <a:spcPts val="0"/>
                        </a:spcAft>
                        <a:buFont typeface="Wingdings" panose="05000000000000000000" pitchFamily="2" charset="2"/>
                        <a:buChar char="l"/>
                      </a:pPr>
                      <a:r>
                        <a:rPr kumimoji="1" lang="zh-CN" altLang="en-US" sz="1000" kern="100" baseline="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生产计划完成 率</a:t>
                      </a:r>
                      <a:endParaRPr kumimoji="1" lang="en-US" altLang="zh-CN" sz="1000" kern="100" baseline="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endParaRPr>
                    </a:p>
                    <a:p>
                      <a:pPr marL="0" indent="0" algn="l" defTabSz="914400" rtl="0" eaLnBrk="1" latinLnBrk="0" hangingPunct="1">
                        <a:spcAft>
                          <a:spcPts val="0"/>
                        </a:spcAft>
                        <a:buFont typeface="Wingdings" panose="05000000000000000000" pitchFamily="2" charset="2"/>
                        <a:buNone/>
                      </a:pPr>
                      <a:endParaRPr kumimoji="1" lang="zh-CN" altLang="zh-CN"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endParaRPr>
                    </a:p>
                  </a:txBody>
                  <a:tcPr marL="91486" marR="91486" marT="45736" marB="4573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1"/>
                  </a:ext>
                </a:extLst>
              </a:tr>
            </a:tbl>
          </a:graphicData>
        </a:graphic>
      </p:graphicFrame>
      <p:graphicFrame>
        <p:nvGraphicFramePr>
          <p:cNvPr id="31" name="表格 30"/>
          <p:cNvGraphicFramePr>
            <a:graphicFrameLocks noGrp="1"/>
          </p:cNvGraphicFramePr>
          <p:nvPr/>
        </p:nvGraphicFramePr>
        <p:xfrm>
          <a:off x="3167063" y="1412875"/>
          <a:ext cx="2919412" cy="2408238"/>
        </p:xfrm>
        <a:graphic>
          <a:graphicData uri="http://schemas.openxmlformats.org/drawingml/2006/table">
            <a:tbl>
              <a:tblPr firstRow="1" bandRow="1">
                <a:tableStyleId>{5C22544A-7EE6-4342-B048-85BDC9FD1C3A}</a:tableStyleId>
              </a:tblPr>
              <a:tblGrid>
                <a:gridCol w="2919412">
                  <a:extLst>
                    <a:ext uri="{9D8B030D-6E8A-4147-A177-3AD203B41FA5}">
                      <a16:colId xmlns:a16="http://schemas.microsoft.com/office/drawing/2014/main" val="20000"/>
                    </a:ext>
                  </a:extLst>
                </a:gridCol>
              </a:tblGrid>
              <a:tr h="243891">
                <a:tc>
                  <a:txBody>
                    <a:bodyPr/>
                    <a:lstStyle/>
                    <a:p>
                      <a:pPr algn="l"/>
                      <a:r>
                        <a:rPr kumimoji="1" lang="zh-CN" altLang="en-US" sz="1000" b="1" kern="1200" dirty="0">
                          <a:solidFill>
                            <a:srgbClr val="0000FF"/>
                          </a:solidFill>
                          <a:latin typeface="宋体" panose="02010600030101010101" pitchFamily="2" charset="-122"/>
                          <a:ea typeface="宋体" panose="02010600030101010101" pitchFamily="2" charset="-122"/>
                          <a:cs typeface="Tahoma" panose="020B0604030504040204" pitchFamily="34" charset="0"/>
                        </a:rPr>
                        <a:t>过程的风险</a:t>
                      </a:r>
                    </a:p>
                  </a:txBody>
                  <a:tcPr marL="91457" marR="91457" marT="45730" marB="4573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0"/>
                  </a:ext>
                </a:extLst>
              </a:tr>
              <a:tr h="2164347">
                <a:tc>
                  <a:txBody>
                    <a:bodyPr/>
                    <a:lstStyle/>
                    <a:p>
                      <a:pPr marL="171450" indent="-171450">
                        <a:buFont typeface="Wingdings" panose="05000000000000000000" pitchFamily="2" charset="2"/>
                        <a:buChar char="l"/>
                      </a:pPr>
                      <a:r>
                        <a:rPr lang="zh-CN" altLang="en-US" sz="1000" dirty="0">
                          <a:solidFill>
                            <a:schemeClr val="tx1"/>
                          </a:solidFill>
                          <a:latin typeface="宋体" panose="02010600030101010101" pitchFamily="2" charset="-122"/>
                          <a:ea typeface="宋体" panose="02010600030101010101" pitchFamily="2" charset="-122"/>
                        </a:rPr>
                        <a:t>物料用错，</a:t>
                      </a:r>
                      <a:r>
                        <a:rPr lang="zh-CN" altLang="en-US" sz="1000" baseline="0" dirty="0">
                          <a:solidFill>
                            <a:schemeClr val="tx1"/>
                          </a:solidFill>
                          <a:latin typeface="宋体" panose="02010600030101010101" pitchFamily="2" charset="-122"/>
                          <a:ea typeface="宋体" panose="02010600030101010101" pitchFamily="2" charset="-122"/>
                        </a:rPr>
                        <a:t>短缺</a:t>
                      </a:r>
                      <a:endParaRPr lang="en-US" altLang="zh-CN" sz="1000" dirty="0">
                        <a:solidFill>
                          <a:schemeClr val="tx1"/>
                        </a:solidFill>
                        <a:latin typeface="宋体" panose="02010600030101010101" pitchFamily="2" charset="-122"/>
                        <a:ea typeface="宋体" panose="02010600030101010101" pitchFamily="2" charset="-122"/>
                      </a:endParaRPr>
                    </a:p>
                    <a:p>
                      <a:pPr marL="171450" indent="-171450">
                        <a:buFont typeface="Wingdings" panose="05000000000000000000" pitchFamily="2" charset="2"/>
                        <a:buChar char="l"/>
                      </a:pPr>
                      <a:r>
                        <a:rPr lang="zh-CN" altLang="en-US" sz="1000" dirty="0">
                          <a:solidFill>
                            <a:schemeClr val="tx1"/>
                          </a:solidFill>
                          <a:latin typeface="宋体" panose="02010600030101010101" pitchFamily="2" charset="-122"/>
                          <a:ea typeface="宋体" panose="02010600030101010101" pitchFamily="2" charset="-122"/>
                        </a:rPr>
                        <a:t>原材料没有标识清楚</a:t>
                      </a:r>
                      <a:endParaRPr lang="en-US" altLang="zh-CN" sz="1000" dirty="0">
                        <a:solidFill>
                          <a:schemeClr val="tx1"/>
                        </a:solidFill>
                        <a:latin typeface="宋体" panose="02010600030101010101" pitchFamily="2" charset="-122"/>
                        <a:ea typeface="宋体" panose="02010600030101010101" pitchFamily="2" charset="-122"/>
                      </a:endParaRPr>
                    </a:p>
                    <a:p>
                      <a:pPr marL="171450" indent="-171450">
                        <a:buFont typeface="Wingdings" panose="05000000000000000000" pitchFamily="2" charset="2"/>
                        <a:buChar char="l"/>
                      </a:pPr>
                      <a:r>
                        <a:rPr lang="zh-CN" altLang="en-US" sz="1000" dirty="0">
                          <a:solidFill>
                            <a:schemeClr val="tx1"/>
                          </a:solidFill>
                          <a:latin typeface="宋体" panose="02010600030101010101" pitchFamily="2" charset="-122"/>
                          <a:ea typeface="宋体" panose="02010600030101010101" pitchFamily="2" charset="-122"/>
                        </a:rPr>
                        <a:t>操作者能力不足</a:t>
                      </a:r>
                      <a:endParaRPr lang="en-US" altLang="zh-CN" sz="1000" dirty="0">
                        <a:solidFill>
                          <a:schemeClr val="tx1"/>
                        </a:solidFill>
                        <a:latin typeface="宋体" panose="02010600030101010101" pitchFamily="2" charset="-122"/>
                        <a:ea typeface="宋体" panose="02010600030101010101" pitchFamily="2" charset="-122"/>
                      </a:endParaRPr>
                    </a:p>
                    <a:p>
                      <a:pPr marL="171450" indent="-171450">
                        <a:buFont typeface="Wingdings" panose="05000000000000000000" pitchFamily="2" charset="2"/>
                        <a:buChar char="l"/>
                      </a:pPr>
                      <a:r>
                        <a:rPr lang="zh-CN" altLang="en-US" sz="1000" dirty="0">
                          <a:solidFill>
                            <a:schemeClr val="tx1"/>
                          </a:solidFill>
                          <a:latin typeface="宋体" panose="02010600030101010101" pitchFamily="2" charset="-122"/>
                          <a:ea typeface="宋体" panose="02010600030101010101" pitchFamily="2" charset="-122"/>
                        </a:rPr>
                        <a:t>作业指导书错误</a:t>
                      </a:r>
                      <a:endParaRPr lang="en-US" altLang="zh-CN" sz="1000" dirty="0">
                        <a:solidFill>
                          <a:schemeClr val="tx1"/>
                        </a:solidFill>
                        <a:latin typeface="宋体" panose="02010600030101010101" pitchFamily="2" charset="-122"/>
                        <a:ea typeface="宋体" panose="02010600030101010101" pitchFamily="2" charset="-122"/>
                      </a:endParaRPr>
                    </a:p>
                    <a:p>
                      <a:pPr marL="171450" indent="-171450">
                        <a:buFont typeface="Wingdings" panose="05000000000000000000" pitchFamily="2" charset="2"/>
                        <a:buChar char="l"/>
                      </a:pPr>
                      <a:r>
                        <a:rPr lang="zh-CN" altLang="en-US" sz="1000" dirty="0">
                          <a:solidFill>
                            <a:schemeClr val="tx1"/>
                          </a:solidFill>
                          <a:latin typeface="宋体" panose="02010600030101010101" pitchFamily="2" charset="-122"/>
                          <a:ea typeface="宋体" panose="02010600030101010101" pitchFamily="2" charset="-122"/>
                        </a:rPr>
                        <a:t>过程异常没有及时处理导致生产延期</a:t>
                      </a:r>
                      <a:endParaRPr lang="en-US" altLang="zh-CN" sz="1000" dirty="0">
                        <a:solidFill>
                          <a:schemeClr val="tx1"/>
                        </a:solidFill>
                        <a:latin typeface="宋体" panose="02010600030101010101" pitchFamily="2" charset="-122"/>
                        <a:ea typeface="宋体" panose="02010600030101010101" pitchFamily="2" charset="-122"/>
                      </a:endParaRPr>
                    </a:p>
                    <a:p>
                      <a:pPr marL="171450" indent="-171450">
                        <a:buFont typeface="Wingdings" panose="05000000000000000000" pitchFamily="2" charset="2"/>
                        <a:buChar char="l"/>
                      </a:pPr>
                      <a:r>
                        <a:rPr lang="zh-CN" altLang="en-US" sz="1000" dirty="0">
                          <a:solidFill>
                            <a:schemeClr val="tx1"/>
                          </a:solidFill>
                          <a:latin typeface="宋体" panose="02010600030101010101" pitchFamily="2" charset="-122"/>
                          <a:ea typeface="宋体" panose="02010600030101010101" pitchFamily="2" charset="-122"/>
                        </a:rPr>
                        <a:t>发生紧急情况且可能会影响交付时，没有应对措施</a:t>
                      </a:r>
                      <a:endParaRPr lang="en-US" altLang="zh-CN" sz="1000" dirty="0">
                        <a:solidFill>
                          <a:schemeClr val="tx1"/>
                        </a:solidFill>
                        <a:latin typeface="宋体" panose="02010600030101010101" pitchFamily="2" charset="-122"/>
                        <a:ea typeface="宋体" panose="02010600030101010101" pitchFamily="2" charset="-122"/>
                      </a:endParaRPr>
                    </a:p>
                    <a:p>
                      <a:pPr marL="171450" indent="-171450">
                        <a:buFont typeface="Wingdings" panose="05000000000000000000" pitchFamily="2" charset="2"/>
                        <a:buChar char="l"/>
                      </a:pPr>
                      <a:r>
                        <a:rPr lang="zh-CN" altLang="en-US" sz="1000" dirty="0">
                          <a:solidFill>
                            <a:schemeClr val="tx1"/>
                          </a:solidFill>
                          <a:latin typeface="宋体" panose="02010600030101010101" pitchFamily="2" charset="-122"/>
                          <a:ea typeface="宋体" panose="02010600030101010101" pitchFamily="2" charset="-122"/>
                        </a:rPr>
                        <a:t>物料不良</a:t>
                      </a:r>
                      <a:endParaRPr lang="en-US" altLang="zh-CN" sz="1000" dirty="0">
                        <a:solidFill>
                          <a:schemeClr val="tx1"/>
                        </a:solidFill>
                        <a:latin typeface="宋体" panose="02010600030101010101" pitchFamily="2" charset="-122"/>
                        <a:ea typeface="宋体" panose="02010600030101010101" pitchFamily="2" charset="-122"/>
                      </a:endParaRPr>
                    </a:p>
                    <a:p>
                      <a:pPr marL="171450" indent="-171450">
                        <a:buFont typeface="Wingdings" panose="05000000000000000000" pitchFamily="2" charset="2"/>
                        <a:buChar char="l"/>
                      </a:pPr>
                      <a:r>
                        <a:rPr lang="zh-CN" altLang="en-US" sz="1000" dirty="0">
                          <a:solidFill>
                            <a:schemeClr val="tx1"/>
                          </a:solidFill>
                          <a:latin typeface="宋体" panose="02010600030101010101" pitchFamily="2" charset="-122"/>
                          <a:ea typeface="宋体" panose="02010600030101010101" pitchFamily="2" charset="-122"/>
                        </a:rPr>
                        <a:t>设备故障</a:t>
                      </a:r>
                      <a:endParaRPr lang="en-US" altLang="zh-CN" sz="1000" dirty="0">
                        <a:solidFill>
                          <a:schemeClr val="tx1"/>
                        </a:solidFill>
                        <a:latin typeface="宋体" panose="02010600030101010101" pitchFamily="2" charset="-122"/>
                        <a:ea typeface="宋体" panose="02010600030101010101" pitchFamily="2" charset="-122"/>
                      </a:endParaRPr>
                    </a:p>
                    <a:p>
                      <a:pPr marL="171450" indent="-171450">
                        <a:buFont typeface="Wingdings" panose="05000000000000000000" pitchFamily="2" charset="2"/>
                        <a:buChar char="l"/>
                      </a:pPr>
                      <a:r>
                        <a:rPr lang="en-US" altLang="zh-CN" sz="1000" dirty="0">
                          <a:solidFill>
                            <a:schemeClr val="tx1"/>
                          </a:solidFill>
                          <a:latin typeface="宋体" panose="02010600030101010101" pitchFamily="2" charset="-122"/>
                          <a:ea typeface="宋体" panose="02010600030101010101" pitchFamily="2" charset="-122"/>
                        </a:rPr>
                        <a:t>IT,ANDON,Plex</a:t>
                      </a:r>
                    </a:p>
                  </a:txBody>
                  <a:tcPr marL="91457" marR="91457" marT="45730" marB="4573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1"/>
                  </a:ext>
                </a:extLst>
              </a:tr>
            </a:tbl>
          </a:graphicData>
        </a:graphic>
      </p:graphicFrame>
      <p:graphicFrame>
        <p:nvGraphicFramePr>
          <p:cNvPr id="32" name="表格 31"/>
          <p:cNvGraphicFramePr>
            <a:graphicFrameLocks noGrp="1"/>
          </p:cNvGraphicFramePr>
          <p:nvPr/>
        </p:nvGraphicFramePr>
        <p:xfrm>
          <a:off x="3170238" y="3933825"/>
          <a:ext cx="2919412" cy="2925896"/>
        </p:xfrm>
        <a:graphic>
          <a:graphicData uri="http://schemas.openxmlformats.org/drawingml/2006/table">
            <a:tbl>
              <a:tblPr firstRow="1" bandRow="1">
                <a:tableStyleId>{5C22544A-7EE6-4342-B048-85BDC9FD1C3A}</a:tableStyleId>
              </a:tblPr>
              <a:tblGrid>
                <a:gridCol w="2919412">
                  <a:extLst>
                    <a:ext uri="{9D8B030D-6E8A-4147-A177-3AD203B41FA5}">
                      <a16:colId xmlns:a16="http://schemas.microsoft.com/office/drawing/2014/main" val="20000"/>
                    </a:ext>
                  </a:extLst>
                </a:gridCol>
              </a:tblGrid>
              <a:tr h="243740">
                <a:tc>
                  <a:txBody>
                    <a:bodyPr/>
                    <a:lstStyle/>
                    <a:p>
                      <a:r>
                        <a:rPr kumimoji="1" lang="zh-CN" altLang="en-US" sz="1000" b="1" kern="1200" dirty="0">
                          <a:solidFill>
                            <a:srgbClr val="0000FF"/>
                          </a:solidFill>
                          <a:latin typeface="宋体" panose="02010600030101010101" pitchFamily="2" charset="-122"/>
                          <a:ea typeface="宋体" panose="02010600030101010101" pitchFamily="2" charset="-122"/>
                          <a:cs typeface="Tahoma" panose="020B0604030504040204" pitchFamily="34" charset="0"/>
                        </a:rPr>
                        <a:t>过程的关键活动</a:t>
                      </a:r>
                    </a:p>
                  </a:txBody>
                  <a:tcPr marL="91457" marR="91457" marT="45674" marB="4567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CFFFF"/>
                    </a:solidFill>
                  </a:tcPr>
                </a:tc>
                <a:extLst>
                  <a:ext uri="{0D108BD9-81ED-4DB2-BD59-A6C34878D82A}">
                    <a16:rowId xmlns:a16="http://schemas.microsoft.com/office/drawing/2014/main" val="10000"/>
                  </a:ext>
                </a:extLst>
              </a:tr>
              <a:tr h="2682023">
                <a:tc>
                  <a:txBody>
                    <a:bodyPr/>
                    <a:lstStyle/>
                    <a:p>
                      <a:pPr marL="171450" indent="-171450" algn="l">
                        <a:buFont typeface="Wingdings" panose="05000000000000000000" pitchFamily="2" charset="2"/>
                        <a:buChar char="l"/>
                      </a:pPr>
                      <a:r>
                        <a:rPr kumimoji="1" lang="zh-CN" altLang="en-US" sz="1000" kern="1200" dirty="0">
                          <a:solidFill>
                            <a:schemeClr val="tx1"/>
                          </a:solidFill>
                          <a:latin typeface="宋体" panose="02010600030101010101" pitchFamily="2" charset="-122"/>
                          <a:ea typeface="宋体" panose="02010600030101010101" pitchFamily="2" charset="-122"/>
                          <a:cs typeface="+mn-cs"/>
                        </a:rPr>
                        <a:t>接收生产计划</a:t>
                      </a:r>
                      <a:endParaRPr kumimoji="1" lang="en-US" altLang="zh-CN" sz="1000" kern="1200" dirty="0">
                        <a:solidFill>
                          <a:schemeClr val="tx1"/>
                        </a:solidFill>
                        <a:latin typeface="宋体" panose="02010600030101010101" pitchFamily="2" charset="-122"/>
                        <a:ea typeface="宋体" panose="02010600030101010101" pitchFamily="2" charset="-122"/>
                        <a:cs typeface="+mn-cs"/>
                      </a:endParaRPr>
                    </a:p>
                    <a:p>
                      <a:pPr marL="171450" indent="-171450" algn="l">
                        <a:buFont typeface="Wingdings" panose="05000000000000000000" pitchFamily="2" charset="2"/>
                        <a:buChar char="l"/>
                      </a:pPr>
                      <a:r>
                        <a:rPr kumimoji="1" lang="zh-CN" altLang="en-US" sz="1000" kern="1200" dirty="0">
                          <a:solidFill>
                            <a:schemeClr val="tx1"/>
                          </a:solidFill>
                          <a:latin typeface="宋体" panose="02010600030101010101" pitchFamily="2" charset="-122"/>
                          <a:ea typeface="宋体" panose="02010600030101010101" pitchFamily="2" charset="-122"/>
                          <a:cs typeface="+mn-cs"/>
                        </a:rPr>
                        <a:t>作业准备物料（配送物流，人员技能确认，量检测确认）</a:t>
                      </a:r>
                      <a:endParaRPr kumimoji="1" lang="en-US" altLang="zh-CN" sz="1000" kern="1200" dirty="0">
                        <a:solidFill>
                          <a:schemeClr val="tx1"/>
                        </a:solidFill>
                        <a:latin typeface="宋体" panose="02010600030101010101" pitchFamily="2" charset="-122"/>
                        <a:ea typeface="宋体" panose="02010600030101010101" pitchFamily="2" charset="-122"/>
                        <a:cs typeface="+mn-cs"/>
                      </a:endParaRPr>
                    </a:p>
                    <a:p>
                      <a:pPr marL="171450" indent="-171450" algn="l">
                        <a:buFont typeface="Wingdings" panose="05000000000000000000" pitchFamily="2" charset="2"/>
                        <a:buChar char="l"/>
                      </a:pPr>
                      <a:r>
                        <a:rPr kumimoji="1" lang="zh-CN" altLang="en-US" sz="1000" kern="1200" dirty="0">
                          <a:solidFill>
                            <a:schemeClr val="tx1"/>
                          </a:solidFill>
                          <a:latin typeface="宋体" panose="02010600030101010101" pitchFamily="2" charset="-122"/>
                          <a:ea typeface="宋体" panose="02010600030101010101" pitchFamily="2" charset="-122"/>
                          <a:cs typeface="+mn-cs"/>
                        </a:rPr>
                        <a:t>调试设备启动生产</a:t>
                      </a:r>
                      <a:endParaRPr kumimoji="1" lang="en-US" altLang="zh-CN" sz="1000" kern="1200" dirty="0">
                        <a:solidFill>
                          <a:schemeClr val="tx1"/>
                        </a:solidFill>
                        <a:latin typeface="宋体" panose="02010600030101010101" pitchFamily="2" charset="-122"/>
                        <a:ea typeface="宋体" panose="02010600030101010101" pitchFamily="2" charset="-122"/>
                        <a:cs typeface="+mn-cs"/>
                      </a:endParaRPr>
                    </a:p>
                    <a:p>
                      <a:pPr marL="171450" indent="-171450" algn="l">
                        <a:buFont typeface="Wingdings" panose="05000000000000000000" pitchFamily="2" charset="2"/>
                        <a:buChar char="l"/>
                      </a:pPr>
                      <a:r>
                        <a:rPr kumimoji="1" lang="zh-CN" altLang="en-US" sz="1000" kern="1200" dirty="0">
                          <a:solidFill>
                            <a:schemeClr val="tx1"/>
                          </a:solidFill>
                          <a:latin typeface="宋体" panose="02010600030101010101" pitchFamily="2" charset="-122"/>
                          <a:ea typeface="宋体" panose="02010600030101010101" pitchFamily="2" charset="-122"/>
                          <a:cs typeface="+mn-cs"/>
                        </a:rPr>
                        <a:t>首件检验与放行</a:t>
                      </a:r>
                      <a:endParaRPr kumimoji="1" lang="en-US" altLang="zh-CN" sz="1000" kern="1200" dirty="0">
                        <a:solidFill>
                          <a:schemeClr val="tx1"/>
                        </a:solidFill>
                        <a:latin typeface="宋体" panose="02010600030101010101" pitchFamily="2" charset="-122"/>
                        <a:ea typeface="宋体" panose="02010600030101010101" pitchFamily="2" charset="-122"/>
                        <a:cs typeface="+mn-cs"/>
                      </a:endParaRPr>
                    </a:p>
                    <a:p>
                      <a:pPr marL="171450" indent="-171450" algn="l">
                        <a:buFont typeface="Wingdings" panose="05000000000000000000" pitchFamily="2" charset="2"/>
                        <a:buChar char="l"/>
                      </a:pPr>
                      <a:r>
                        <a:rPr kumimoji="1" lang="zh-CN" altLang="en-US" sz="1000" kern="1200" dirty="0">
                          <a:solidFill>
                            <a:schemeClr val="tx1"/>
                          </a:solidFill>
                          <a:latin typeface="宋体" panose="02010600030101010101" pitchFamily="2" charset="-122"/>
                          <a:ea typeface="宋体" panose="02010600030101010101" pitchFamily="2" charset="-122"/>
                          <a:cs typeface="+mn-cs"/>
                        </a:rPr>
                        <a:t>批量生产与过程检验</a:t>
                      </a:r>
                      <a:endParaRPr kumimoji="1" lang="en-US" altLang="zh-CN" sz="1000" kern="1200" dirty="0">
                        <a:solidFill>
                          <a:schemeClr val="tx1"/>
                        </a:solidFill>
                        <a:latin typeface="宋体" panose="02010600030101010101" pitchFamily="2" charset="-122"/>
                        <a:ea typeface="宋体" panose="02010600030101010101" pitchFamily="2" charset="-122"/>
                        <a:cs typeface="+mn-cs"/>
                      </a:endParaRPr>
                    </a:p>
                    <a:p>
                      <a:pPr marL="171450" indent="-171450" algn="l">
                        <a:buFont typeface="Wingdings" panose="05000000000000000000" pitchFamily="2" charset="2"/>
                        <a:buChar char="l"/>
                      </a:pPr>
                      <a:r>
                        <a:rPr kumimoji="1" lang="en-US" altLang="zh-CN" sz="1000" kern="1200" dirty="0">
                          <a:solidFill>
                            <a:schemeClr val="tx1"/>
                          </a:solidFill>
                          <a:latin typeface="宋体" panose="02010600030101010101" pitchFamily="2" charset="-122"/>
                          <a:ea typeface="宋体" panose="02010600030101010101" pitchFamily="2" charset="-122"/>
                          <a:cs typeface="+mn-cs"/>
                        </a:rPr>
                        <a:t>GP12/</a:t>
                      </a:r>
                      <a:r>
                        <a:rPr kumimoji="1" lang="zh-CN" altLang="en-US" sz="1000" kern="1200" dirty="0">
                          <a:solidFill>
                            <a:schemeClr val="tx1"/>
                          </a:solidFill>
                          <a:latin typeface="宋体" panose="02010600030101010101" pitchFamily="2" charset="-122"/>
                          <a:ea typeface="宋体" panose="02010600030101010101" pitchFamily="2" charset="-122"/>
                          <a:cs typeface="+mn-cs"/>
                        </a:rPr>
                        <a:t>成品检验</a:t>
                      </a:r>
                      <a:endParaRPr kumimoji="1" lang="en-US" altLang="zh-CN" sz="1000" kern="1200" dirty="0">
                        <a:solidFill>
                          <a:schemeClr val="tx1"/>
                        </a:solidFill>
                        <a:latin typeface="宋体" panose="02010600030101010101" pitchFamily="2" charset="-122"/>
                        <a:ea typeface="宋体" panose="02010600030101010101" pitchFamily="2" charset="-122"/>
                        <a:cs typeface="+mn-cs"/>
                      </a:endParaRPr>
                    </a:p>
                    <a:p>
                      <a:pPr marL="171450" indent="-171450" algn="l">
                        <a:buFont typeface="Wingdings" panose="05000000000000000000" pitchFamily="2" charset="2"/>
                        <a:buChar char="l"/>
                      </a:pPr>
                      <a:r>
                        <a:rPr kumimoji="1" lang="zh-CN" altLang="en-US" sz="1000" kern="1200" dirty="0">
                          <a:solidFill>
                            <a:schemeClr val="tx1"/>
                          </a:solidFill>
                          <a:latin typeface="宋体" panose="02010600030101010101" pitchFamily="2" charset="-122"/>
                          <a:ea typeface="宋体" panose="02010600030101010101" pitchFamily="2" charset="-122"/>
                          <a:cs typeface="+mn-cs"/>
                        </a:rPr>
                        <a:t>物料周转与入库</a:t>
                      </a:r>
                      <a:endParaRPr kumimoji="1" lang="en-US" altLang="zh-CN" sz="1000" kern="1200" dirty="0">
                        <a:solidFill>
                          <a:schemeClr val="tx1"/>
                        </a:solidFill>
                        <a:latin typeface="宋体" panose="02010600030101010101" pitchFamily="2" charset="-122"/>
                        <a:ea typeface="宋体" panose="02010600030101010101" pitchFamily="2" charset="-122"/>
                        <a:cs typeface="+mn-cs"/>
                      </a:endParaRPr>
                    </a:p>
                    <a:p>
                      <a:pPr marL="171450" indent="-171450" algn="l">
                        <a:buFont typeface="Wingdings" panose="05000000000000000000" pitchFamily="2" charset="2"/>
                        <a:buChar char="l"/>
                      </a:pPr>
                      <a:r>
                        <a:rPr kumimoji="1" lang="zh-CN" altLang="en-US" sz="1000" kern="1200" dirty="0">
                          <a:solidFill>
                            <a:schemeClr val="tx1"/>
                          </a:solidFill>
                          <a:latin typeface="宋体" panose="02010600030101010101" pitchFamily="2" charset="-122"/>
                          <a:ea typeface="宋体" panose="02010600030101010101" pitchFamily="2" charset="-122"/>
                          <a:cs typeface="+mn-cs"/>
                        </a:rPr>
                        <a:t>过程异常与升级管理</a:t>
                      </a:r>
                      <a:endParaRPr kumimoji="1" lang="en-US" altLang="zh-CN" sz="1000" kern="1200" dirty="0">
                        <a:solidFill>
                          <a:schemeClr val="tx1"/>
                        </a:solidFill>
                        <a:latin typeface="宋体" panose="02010600030101010101" pitchFamily="2" charset="-122"/>
                        <a:ea typeface="宋体" panose="02010600030101010101" pitchFamily="2" charset="-122"/>
                        <a:cs typeface="+mn-cs"/>
                      </a:endParaRPr>
                    </a:p>
                    <a:p>
                      <a:pPr marL="171450" indent="-171450" algn="l">
                        <a:buFont typeface="Wingdings" panose="05000000000000000000" pitchFamily="2" charset="2"/>
                        <a:buChar char="l"/>
                      </a:pPr>
                      <a:r>
                        <a:rPr kumimoji="1" lang="zh-CN" altLang="en-US" sz="1000" kern="1200" dirty="0">
                          <a:solidFill>
                            <a:schemeClr val="tx1"/>
                          </a:solidFill>
                          <a:latin typeface="宋体" panose="02010600030101010101" pitchFamily="2" charset="-122"/>
                          <a:ea typeface="宋体" panose="02010600030101010101" pitchFamily="2" charset="-122"/>
                          <a:cs typeface="+mn-cs"/>
                        </a:rPr>
                        <a:t>变化点管理</a:t>
                      </a:r>
                      <a:endParaRPr kumimoji="1" lang="en-US" altLang="zh-CN" sz="1000" kern="1200" dirty="0">
                        <a:solidFill>
                          <a:schemeClr val="tx1"/>
                        </a:solidFill>
                        <a:latin typeface="宋体" panose="02010600030101010101" pitchFamily="2" charset="-122"/>
                        <a:ea typeface="宋体" panose="02010600030101010101" pitchFamily="2" charset="-122"/>
                        <a:cs typeface="+mn-cs"/>
                      </a:endParaRPr>
                    </a:p>
                    <a:p>
                      <a:pPr marL="171450" indent="-171450" algn="l">
                        <a:buFont typeface="Wingdings" panose="05000000000000000000" pitchFamily="2" charset="2"/>
                        <a:buChar char="l"/>
                      </a:pPr>
                      <a:r>
                        <a:rPr kumimoji="1" lang="zh-CN" altLang="en-US" sz="1000" kern="1200" dirty="0">
                          <a:solidFill>
                            <a:schemeClr val="tx1"/>
                          </a:solidFill>
                          <a:latin typeface="宋体" panose="02010600030101010101" pitchFamily="2" charset="-122"/>
                          <a:ea typeface="宋体" panose="02010600030101010101" pitchFamily="2" charset="-122"/>
                          <a:cs typeface="+mn-cs"/>
                        </a:rPr>
                        <a:t>标准化培训</a:t>
                      </a:r>
                      <a:endParaRPr kumimoji="1" lang="en-US" altLang="zh-CN" sz="1000" kern="1200" dirty="0">
                        <a:solidFill>
                          <a:schemeClr val="tx1"/>
                        </a:solidFill>
                        <a:latin typeface="宋体" panose="02010600030101010101" pitchFamily="2" charset="-122"/>
                        <a:ea typeface="宋体" panose="02010600030101010101" pitchFamily="2" charset="-122"/>
                        <a:cs typeface="+mn-cs"/>
                      </a:endParaRPr>
                    </a:p>
                    <a:p>
                      <a:pPr marL="171450" indent="-171450" algn="l">
                        <a:buFont typeface="Wingdings" panose="05000000000000000000" pitchFamily="2" charset="2"/>
                        <a:buChar char="l"/>
                      </a:pPr>
                      <a:r>
                        <a:rPr kumimoji="1" lang="zh-CN" altLang="en-US" sz="1000" kern="1200" dirty="0">
                          <a:solidFill>
                            <a:schemeClr val="tx1"/>
                          </a:solidFill>
                          <a:latin typeface="宋体" panose="02010600030101010101" pitchFamily="2" charset="-122"/>
                          <a:ea typeface="宋体" panose="02010600030101010101" pitchFamily="2" charset="-122"/>
                          <a:cs typeface="+mn-cs"/>
                        </a:rPr>
                        <a:t>分层审核</a:t>
                      </a:r>
                      <a:endParaRPr kumimoji="1" lang="en-US" altLang="zh-CN" sz="1000" kern="1200" dirty="0">
                        <a:solidFill>
                          <a:schemeClr val="tx1"/>
                        </a:solidFill>
                        <a:latin typeface="宋体" panose="02010600030101010101" pitchFamily="2" charset="-122"/>
                        <a:ea typeface="宋体" panose="02010600030101010101" pitchFamily="2" charset="-122"/>
                        <a:cs typeface="+mn-cs"/>
                      </a:endParaRPr>
                    </a:p>
                    <a:p>
                      <a:pPr marL="171450" indent="-171450" algn="l">
                        <a:buFont typeface="Wingdings" panose="05000000000000000000" pitchFamily="2" charset="2"/>
                        <a:buChar char="l"/>
                      </a:pPr>
                      <a:r>
                        <a:rPr kumimoji="1" lang="zh-CN" altLang="en-US" sz="1000" kern="1200" dirty="0">
                          <a:solidFill>
                            <a:schemeClr val="tx1"/>
                          </a:solidFill>
                          <a:latin typeface="宋体" panose="02010600030101010101" pitchFamily="2" charset="-122"/>
                          <a:ea typeface="宋体" panose="02010600030101010101" pitchFamily="2" charset="-122"/>
                          <a:cs typeface="+mn-cs"/>
                        </a:rPr>
                        <a:t>应急计划管理</a:t>
                      </a:r>
                      <a:endParaRPr kumimoji="1" lang="en-US" altLang="zh-CN" sz="1000" kern="1200" dirty="0">
                        <a:solidFill>
                          <a:schemeClr val="tx1"/>
                        </a:solidFill>
                        <a:latin typeface="宋体" panose="02010600030101010101" pitchFamily="2" charset="-122"/>
                        <a:ea typeface="宋体" panose="02010600030101010101" pitchFamily="2" charset="-122"/>
                        <a:cs typeface="+mn-cs"/>
                      </a:endParaRPr>
                    </a:p>
                    <a:p>
                      <a:pPr marL="171450" indent="-171450" algn="l">
                        <a:buFont typeface="Wingdings" panose="05000000000000000000" pitchFamily="2" charset="2"/>
                        <a:buChar char="l"/>
                      </a:pPr>
                      <a:r>
                        <a:rPr kumimoji="1" lang="zh-CN" altLang="en-US" sz="1000" kern="1200" dirty="0">
                          <a:solidFill>
                            <a:schemeClr val="tx1"/>
                          </a:solidFill>
                          <a:latin typeface="宋体" panose="02010600030101010101" pitchFamily="2" charset="-122"/>
                          <a:ea typeface="宋体" panose="02010600030101010101" pitchFamily="2" charset="-122"/>
                          <a:cs typeface="+mn-cs"/>
                        </a:rPr>
                        <a:t>安全生产管理</a:t>
                      </a:r>
                      <a:endParaRPr kumimoji="1" lang="en-US" altLang="zh-CN" sz="1000" kern="1200" dirty="0">
                        <a:solidFill>
                          <a:schemeClr val="tx1"/>
                        </a:solidFill>
                        <a:latin typeface="宋体" panose="02010600030101010101" pitchFamily="2" charset="-122"/>
                        <a:ea typeface="宋体" panose="02010600030101010101" pitchFamily="2" charset="-122"/>
                        <a:cs typeface="+mn-cs"/>
                      </a:endParaRPr>
                    </a:p>
                    <a:p>
                      <a:pPr marL="171450" indent="-171450" algn="l">
                        <a:buFont typeface="Wingdings" panose="05000000000000000000" pitchFamily="2" charset="2"/>
                        <a:buChar char="l"/>
                      </a:pPr>
                      <a:r>
                        <a:rPr kumimoji="1" lang="en-US" altLang="zh-CN" sz="1000" kern="1200" dirty="0">
                          <a:solidFill>
                            <a:schemeClr val="tx1"/>
                          </a:solidFill>
                          <a:latin typeface="宋体" panose="02010600030101010101" pitchFamily="2" charset="-122"/>
                          <a:ea typeface="宋体" panose="02010600030101010101" pitchFamily="2" charset="-122"/>
                          <a:cs typeface="+mn-cs"/>
                        </a:rPr>
                        <a:t>5s</a:t>
                      </a:r>
                      <a:r>
                        <a:rPr kumimoji="1" lang="zh-CN" altLang="en-US" sz="1000" kern="1200" dirty="0">
                          <a:solidFill>
                            <a:schemeClr val="tx1"/>
                          </a:solidFill>
                          <a:latin typeface="宋体" panose="02010600030101010101" pitchFamily="2" charset="-122"/>
                          <a:ea typeface="宋体" panose="02010600030101010101" pitchFamily="2" charset="-122"/>
                          <a:cs typeface="+mn-cs"/>
                        </a:rPr>
                        <a:t>和合理化建议</a:t>
                      </a:r>
                      <a:endParaRPr kumimoji="1" lang="en-US" altLang="zh-CN" sz="1000" kern="1200" dirty="0">
                        <a:solidFill>
                          <a:schemeClr val="tx1"/>
                        </a:solidFill>
                        <a:latin typeface="宋体" panose="02010600030101010101" pitchFamily="2" charset="-122"/>
                        <a:ea typeface="宋体" panose="02010600030101010101" pitchFamily="2" charset="-122"/>
                        <a:cs typeface="+mn-cs"/>
                      </a:endParaRPr>
                    </a:p>
                    <a:p>
                      <a:pPr marL="171450" indent="-171450" algn="l">
                        <a:buFont typeface="Wingdings" panose="05000000000000000000" pitchFamily="2" charset="2"/>
                        <a:buChar char="l"/>
                      </a:pPr>
                      <a:r>
                        <a:rPr kumimoji="1" lang="zh-CN" altLang="en-US" sz="1000" kern="1200" dirty="0">
                          <a:solidFill>
                            <a:schemeClr val="tx1"/>
                          </a:solidFill>
                          <a:latin typeface="宋体" panose="02010600030101010101" pitchFamily="2" charset="-122"/>
                          <a:ea typeface="宋体" panose="02010600030101010101" pitchFamily="2" charset="-122"/>
                          <a:cs typeface="+mn-cs"/>
                        </a:rPr>
                        <a:t>统计分析</a:t>
                      </a:r>
                      <a:endParaRPr kumimoji="1" lang="en-US" altLang="zh-CN" sz="1000" kern="1200" dirty="0">
                        <a:solidFill>
                          <a:schemeClr val="tx1"/>
                        </a:solidFill>
                        <a:latin typeface="宋体" panose="02010600030101010101" pitchFamily="2" charset="-122"/>
                        <a:ea typeface="宋体" panose="02010600030101010101" pitchFamily="2" charset="-122"/>
                        <a:cs typeface="+mn-cs"/>
                      </a:endParaRPr>
                    </a:p>
                    <a:p>
                      <a:pPr marL="171450" indent="-171450" algn="l">
                        <a:buFont typeface="Wingdings" panose="05000000000000000000" pitchFamily="2" charset="2"/>
                        <a:buChar char="l"/>
                      </a:pPr>
                      <a:endParaRPr kumimoji="1" lang="en-US" altLang="zh-CN" sz="1000" kern="1200" dirty="0">
                        <a:solidFill>
                          <a:schemeClr val="tx1"/>
                        </a:solidFill>
                        <a:latin typeface="宋体" panose="02010600030101010101" pitchFamily="2" charset="-122"/>
                        <a:ea typeface="宋体" panose="02010600030101010101" pitchFamily="2" charset="-122"/>
                        <a:cs typeface="+mn-cs"/>
                      </a:endParaRPr>
                    </a:p>
                  </a:txBody>
                  <a:tcPr marL="91457" marR="91457" marT="45674" marB="4567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CFFFF"/>
                    </a:solidFill>
                  </a:tcPr>
                </a:tc>
                <a:extLst>
                  <a:ext uri="{0D108BD9-81ED-4DB2-BD59-A6C34878D82A}">
                    <a16:rowId xmlns:a16="http://schemas.microsoft.com/office/drawing/2014/main" val="10001"/>
                  </a:ext>
                </a:extLst>
              </a:tr>
            </a:tbl>
          </a:graphicData>
        </a:graphic>
      </p:graphicFrame>
      <p:sp>
        <p:nvSpPr>
          <p:cNvPr id="33" name="页脚占位符 13379"/>
          <p:cNvSpPr>
            <a:spLocks noGrp="1"/>
          </p:cNvSpPr>
          <p:nvPr>
            <p:ph type="ftr" sz="quarter" idx="11"/>
          </p:nvPr>
        </p:nvSpPr>
        <p:spPr>
          <a:xfrm>
            <a:off x="250825" y="6492875"/>
            <a:ext cx="873125" cy="365125"/>
          </a:xfrm>
        </p:spPr>
        <p:txBody>
          <a:bodyPr/>
          <a:lstStyle/>
          <a:p>
            <a:pPr>
              <a:defRPr/>
            </a:pPr>
            <a:r>
              <a:rPr lang="en-US" altLang="zh-CN" dirty="0"/>
              <a:t>21/39</a:t>
            </a:r>
            <a:endParaRPr lang="zh-CN" altLang="en-US" dirty="0"/>
          </a:p>
        </p:txBody>
      </p:sp>
    </p:spTree>
  </p:cSld>
  <p:clrMapOvr>
    <a:masterClrMapping/>
  </p:clrMapOvr>
  <p:transition spd="slow"/>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9" name="肘形连接符 5"/>
          <p:cNvCxnSpPr>
            <a:stCxn id="30" idx="3"/>
            <a:endCxn id="33" idx="1"/>
          </p:cNvCxnSpPr>
          <p:nvPr/>
        </p:nvCxnSpPr>
        <p:spPr bwMode="auto">
          <a:xfrm flipV="1">
            <a:off x="2627313" y="5249863"/>
            <a:ext cx="542925" cy="520700"/>
          </a:xfrm>
          <a:prstGeom prst="bentConnector3">
            <a:avLst>
              <a:gd name="adj1" fmla="val 50000"/>
            </a:avLst>
          </a:prstGeom>
          <a:ln w="28575">
            <a:tailEnd type="triangle"/>
          </a:ln>
        </p:spPr>
        <p:style>
          <a:lnRef idx="1">
            <a:schemeClr val="dk1"/>
          </a:lnRef>
          <a:fillRef idx="0">
            <a:schemeClr val="dk1"/>
          </a:fillRef>
          <a:effectRef idx="0">
            <a:schemeClr val="dk1"/>
          </a:effectRef>
          <a:fontRef idx="minor">
            <a:schemeClr val="tx1"/>
          </a:fontRef>
        </p:style>
      </p:cxnSp>
      <p:cxnSp>
        <p:nvCxnSpPr>
          <p:cNvPr id="20" name="肘形连接符 55"/>
          <p:cNvCxnSpPr>
            <a:stCxn id="28" idx="3"/>
            <a:endCxn id="33" idx="1"/>
          </p:cNvCxnSpPr>
          <p:nvPr/>
        </p:nvCxnSpPr>
        <p:spPr bwMode="auto">
          <a:xfrm>
            <a:off x="2625725" y="3789363"/>
            <a:ext cx="544513" cy="1460500"/>
          </a:xfrm>
          <a:prstGeom prst="bentConnector3">
            <a:avLst>
              <a:gd name="adj1" fmla="val 50000"/>
            </a:avLst>
          </a:prstGeom>
          <a:ln w="28575">
            <a:tailEnd type="triangle"/>
          </a:ln>
        </p:spPr>
        <p:style>
          <a:lnRef idx="1">
            <a:schemeClr val="dk1"/>
          </a:lnRef>
          <a:fillRef idx="0">
            <a:schemeClr val="dk1"/>
          </a:fillRef>
          <a:effectRef idx="0">
            <a:schemeClr val="dk1"/>
          </a:effectRef>
          <a:fontRef idx="minor">
            <a:schemeClr val="tx1"/>
          </a:fontRef>
        </p:style>
      </p:cxnSp>
      <p:cxnSp>
        <p:nvCxnSpPr>
          <p:cNvPr id="21" name="肘形连接符 56"/>
          <p:cNvCxnSpPr>
            <a:stCxn id="26" idx="3"/>
            <a:endCxn id="33" idx="1"/>
          </p:cNvCxnSpPr>
          <p:nvPr/>
        </p:nvCxnSpPr>
        <p:spPr bwMode="auto">
          <a:xfrm>
            <a:off x="2627313" y="2009775"/>
            <a:ext cx="542925" cy="3240088"/>
          </a:xfrm>
          <a:prstGeom prst="bentConnector3">
            <a:avLst>
              <a:gd name="adj1" fmla="val 50000"/>
            </a:avLst>
          </a:prstGeom>
          <a:ln w="28575">
            <a:tailEnd type="triangle"/>
          </a:ln>
        </p:spPr>
        <p:style>
          <a:lnRef idx="1">
            <a:schemeClr val="dk1"/>
          </a:lnRef>
          <a:fillRef idx="0">
            <a:schemeClr val="dk1"/>
          </a:fillRef>
          <a:effectRef idx="0">
            <a:schemeClr val="dk1"/>
          </a:effectRef>
          <a:fontRef idx="minor">
            <a:schemeClr val="tx1"/>
          </a:fontRef>
        </p:style>
      </p:cxnSp>
      <p:cxnSp>
        <p:nvCxnSpPr>
          <p:cNvPr id="22" name="肘形连接符 59"/>
          <p:cNvCxnSpPr/>
          <p:nvPr/>
        </p:nvCxnSpPr>
        <p:spPr bwMode="auto">
          <a:xfrm flipV="1">
            <a:off x="6084888" y="4365625"/>
            <a:ext cx="431800" cy="935038"/>
          </a:xfrm>
          <a:prstGeom prst="bentConnector3">
            <a:avLst>
              <a:gd name="adj1" fmla="val 50000"/>
            </a:avLst>
          </a:prstGeom>
          <a:ln w="28575">
            <a:tailEnd type="triangle"/>
          </a:ln>
        </p:spPr>
        <p:style>
          <a:lnRef idx="1">
            <a:schemeClr val="dk1"/>
          </a:lnRef>
          <a:fillRef idx="0">
            <a:schemeClr val="dk1"/>
          </a:fillRef>
          <a:effectRef idx="0">
            <a:schemeClr val="dk1"/>
          </a:effectRef>
          <a:fontRef idx="minor">
            <a:schemeClr val="tx1"/>
          </a:fontRef>
        </p:style>
      </p:cxnSp>
      <p:cxnSp>
        <p:nvCxnSpPr>
          <p:cNvPr id="23" name="肘形连接符 60"/>
          <p:cNvCxnSpPr>
            <a:endCxn id="31" idx="1"/>
          </p:cNvCxnSpPr>
          <p:nvPr/>
        </p:nvCxnSpPr>
        <p:spPr bwMode="auto">
          <a:xfrm>
            <a:off x="6070600" y="5389563"/>
            <a:ext cx="446088" cy="379486"/>
          </a:xfrm>
          <a:prstGeom prst="bentConnector3">
            <a:avLst>
              <a:gd name="adj1" fmla="val 50000"/>
            </a:avLst>
          </a:prstGeom>
          <a:ln w="28575">
            <a:solidFill>
              <a:srgbClr val="FF0000"/>
            </a:solidFill>
            <a:headEnd type="triangle"/>
            <a:tailEnd type="triangle"/>
          </a:ln>
        </p:spPr>
        <p:style>
          <a:lnRef idx="1">
            <a:schemeClr val="dk1"/>
          </a:lnRef>
          <a:fillRef idx="0">
            <a:schemeClr val="dk1"/>
          </a:fillRef>
          <a:effectRef idx="0">
            <a:schemeClr val="dk1"/>
          </a:effectRef>
          <a:fontRef idx="minor">
            <a:schemeClr val="tx1"/>
          </a:fontRef>
        </p:style>
      </p:cxnSp>
      <p:cxnSp>
        <p:nvCxnSpPr>
          <p:cNvPr id="24" name="肘形连接符 98"/>
          <p:cNvCxnSpPr/>
          <p:nvPr/>
        </p:nvCxnSpPr>
        <p:spPr bwMode="auto">
          <a:xfrm flipV="1">
            <a:off x="6084888" y="2133600"/>
            <a:ext cx="431800" cy="1952625"/>
          </a:xfrm>
          <a:prstGeom prst="bentConnector3">
            <a:avLst>
              <a:gd name="adj1" fmla="val 50000"/>
            </a:avLst>
          </a:prstGeom>
          <a:ln w="28575">
            <a:headEnd type="triangle"/>
            <a:tailEnd type="none"/>
          </a:ln>
        </p:spPr>
        <p:style>
          <a:lnRef idx="1">
            <a:schemeClr val="dk1"/>
          </a:lnRef>
          <a:fillRef idx="0">
            <a:schemeClr val="dk1"/>
          </a:fillRef>
          <a:effectRef idx="0">
            <a:schemeClr val="dk1"/>
          </a:effectRef>
          <a:fontRef idx="minor">
            <a:schemeClr val="tx1"/>
          </a:fontRef>
        </p:style>
      </p:cxnSp>
      <p:graphicFrame>
        <p:nvGraphicFramePr>
          <p:cNvPr id="25" name="表格 24"/>
          <p:cNvGraphicFramePr>
            <a:graphicFrameLocks noGrp="1"/>
          </p:cNvGraphicFramePr>
          <p:nvPr/>
        </p:nvGraphicFramePr>
        <p:xfrm>
          <a:off x="176213" y="836613"/>
          <a:ext cx="8788400" cy="518062"/>
        </p:xfrm>
        <a:graphic>
          <a:graphicData uri="http://schemas.openxmlformats.org/drawingml/2006/table">
            <a:tbl>
              <a:tblPr firstRow="1" bandRow="1">
                <a:tableStyleId>{5C22544A-7EE6-4342-B048-85BDC9FD1C3A}</a:tableStyleId>
              </a:tblPr>
              <a:tblGrid>
                <a:gridCol w="4394200">
                  <a:extLst>
                    <a:ext uri="{9D8B030D-6E8A-4147-A177-3AD203B41FA5}">
                      <a16:colId xmlns:a16="http://schemas.microsoft.com/office/drawing/2014/main" val="20000"/>
                    </a:ext>
                  </a:extLst>
                </a:gridCol>
                <a:gridCol w="4394200">
                  <a:extLst>
                    <a:ext uri="{9D8B030D-6E8A-4147-A177-3AD203B41FA5}">
                      <a16:colId xmlns:a16="http://schemas.microsoft.com/office/drawing/2014/main" val="20001"/>
                    </a:ext>
                  </a:extLst>
                </a:gridCol>
              </a:tblGrid>
              <a:tr h="517525">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zh-CN" altLang="en-US" sz="1400" b="0" dirty="0">
                          <a:solidFill>
                            <a:schemeClr val="tx1"/>
                          </a:solidFill>
                          <a:latin typeface="宋体" panose="02010600030101010101" pitchFamily="2" charset="-122"/>
                          <a:ea typeface="宋体" panose="02010600030101010101" pitchFamily="2" charset="-122"/>
                        </a:rPr>
                        <a:t>过程：</a:t>
                      </a:r>
                      <a:r>
                        <a:rPr lang="en-US" altLang="zh-CN" sz="1400" b="0" kern="1200" dirty="0">
                          <a:solidFill>
                            <a:schemeClr val="tx1"/>
                          </a:solidFill>
                          <a:latin typeface="仿宋" pitchFamily="49" charset="-122"/>
                          <a:ea typeface="仿宋" pitchFamily="49" charset="-122"/>
                          <a:cs typeface="+mn-cs"/>
                        </a:rPr>
                        <a:t>C05</a:t>
                      </a:r>
                      <a:r>
                        <a:rPr lang="zh-CN" altLang="en-US" sz="1400" b="0" kern="1200" dirty="0">
                          <a:solidFill>
                            <a:schemeClr val="tx1"/>
                          </a:solidFill>
                          <a:latin typeface="仿宋" pitchFamily="49" charset="-122"/>
                          <a:ea typeface="仿宋" pitchFamily="49" charset="-122"/>
                          <a:cs typeface="+mn-cs"/>
                        </a:rPr>
                        <a:t>产品防护与交付</a:t>
                      </a:r>
                      <a:endParaRPr lang="en-US" altLang="zh-CN" sz="1400" b="0" kern="1200" dirty="0">
                        <a:solidFill>
                          <a:schemeClr val="tx1"/>
                        </a:solidFill>
                        <a:latin typeface="仿宋" pitchFamily="49" charset="-122"/>
                        <a:ea typeface="仿宋" pitchFamily="49" charset="-122"/>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1400" b="0" kern="1200" dirty="0">
                          <a:solidFill>
                            <a:schemeClr val="tx1"/>
                          </a:solidFill>
                          <a:latin typeface="仿宋" pitchFamily="49" charset="-122"/>
                          <a:ea typeface="仿宋" pitchFamily="49" charset="-122"/>
                          <a:cs typeface="+mn-cs"/>
                        </a:rPr>
                        <a:t>Product protection and delivery</a:t>
                      </a:r>
                    </a:p>
                  </a:txBody>
                  <a:tcPr marL="91449" marR="91449" marT="45671" marB="4567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CFFFF"/>
                    </a:solidFill>
                  </a:tcPr>
                </a:tc>
                <a:tc>
                  <a:txBody>
                    <a:bodyPr/>
                    <a:lstStyle/>
                    <a:p>
                      <a:r>
                        <a:rPr lang="zh-CN" altLang="en-US" sz="1400" b="0" dirty="0">
                          <a:solidFill>
                            <a:schemeClr val="tx1"/>
                          </a:solidFill>
                          <a:latin typeface="宋体" panose="02010600030101010101" pitchFamily="2" charset="-122"/>
                          <a:ea typeface="宋体" panose="02010600030101010101" pitchFamily="2" charset="-122"/>
                        </a:rPr>
                        <a:t>过程所有者：物流部</a:t>
                      </a:r>
                    </a:p>
                  </a:txBody>
                  <a:tcPr marL="91449" marR="91449" marT="45671" marB="4567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CFFFF"/>
                    </a:solidFill>
                  </a:tcPr>
                </a:tc>
                <a:extLst>
                  <a:ext uri="{0D108BD9-81ED-4DB2-BD59-A6C34878D82A}">
                    <a16:rowId xmlns:a16="http://schemas.microsoft.com/office/drawing/2014/main" val="10000"/>
                  </a:ext>
                </a:extLst>
              </a:tr>
            </a:tbl>
          </a:graphicData>
        </a:graphic>
      </p:graphicFrame>
      <p:graphicFrame>
        <p:nvGraphicFramePr>
          <p:cNvPr id="26" name="表格 25"/>
          <p:cNvGraphicFramePr>
            <a:graphicFrameLocks noGrp="1"/>
          </p:cNvGraphicFramePr>
          <p:nvPr/>
        </p:nvGraphicFramePr>
        <p:xfrm>
          <a:off x="179388" y="1412875"/>
          <a:ext cx="2447925" cy="1193800"/>
        </p:xfrm>
        <a:graphic>
          <a:graphicData uri="http://schemas.openxmlformats.org/drawingml/2006/table">
            <a:tbl>
              <a:tblPr firstRow="1" bandRow="1">
                <a:tableStyleId>{5C22544A-7EE6-4342-B048-85BDC9FD1C3A}</a:tableStyleId>
              </a:tblPr>
              <a:tblGrid>
                <a:gridCol w="2447925">
                  <a:extLst>
                    <a:ext uri="{9D8B030D-6E8A-4147-A177-3AD203B41FA5}">
                      <a16:colId xmlns:a16="http://schemas.microsoft.com/office/drawing/2014/main" val="20000"/>
                    </a:ext>
                  </a:extLst>
                </a:gridCol>
              </a:tblGrid>
              <a:tr h="243869">
                <a:tc>
                  <a:txBody>
                    <a:bodyPr/>
                    <a:lstStyle/>
                    <a:p>
                      <a:r>
                        <a:rPr kumimoji="1" lang="zh-CN" altLang="en-US" sz="1000" b="1" kern="1200" dirty="0">
                          <a:solidFill>
                            <a:srgbClr val="0000FF"/>
                          </a:solidFill>
                          <a:latin typeface="宋体" panose="02010600030101010101" pitchFamily="2" charset="-122"/>
                          <a:ea typeface="宋体" panose="02010600030101010101" pitchFamily="2" charset="-122"/>
                          <a:cs typeface="Tahoma" panose="020B0604030504040204" pitchFamily="34" charset="0"/>
                        </a:rPr>
                        <a:t>用什么做？（硬件和软件资源）</a:t>
                      </a:r>
                    </a:p>
                  </a:txBody>
                  <a:tcPr marL="91427" marR="91427" marT="45726" marB="4572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0"/>
                  </a:ext>
                </a:extLst>
              </a:tr>
              <a:tr h="949931">
                <a:tc>
                  <a:txBody>
                    <a:bodyPr/>
                    <a:lstStyle/>
                    <a:p>
                      <a:pPr marL="171450" indent="-171450" algn="l" defTabSz="914400" rtl="0" eaLnBrk="1" latinLnBrk="0" hangingPunct="1">
                        <a:lnSpc>
                          <a:spcPts val="1500"/>
                        </a:lnSpc>
                        <a:spcAft>
                          <a:spcPts val="0"/>
                        </a:spcAft>
                        <a:buFont typeface="Wingdings" panose="05000000000000000000" pitchFamily="2" charset="2"/>
                        <a:buChar char="l"/>
                      </a:pPr>
                      <a:r>
                        <a:rPr kumimoji="1" lang="zh-CN" altLang="en-US"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叉车、</a:t>
                      </a:r>
                      <a:r>
                        <a:rPr kumimoji="1" lang="zh-CN" altLang="zh-CN"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电脑</a:t>
                      </a:r>
                      <a:r>
                        <a:rPr kumimoji="1" lang="zh-CN" altLang="en-US"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、打印机、库房、货架、标识牌、</a:t>
                      </a:r>
                      <a:r>
                        <a:rPr kumimoji="1" lang="en-US" altLang="zh-CN" sz="1000" kern="100" dirty="0" err="1">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Plex</a:t>
                      </a:r>
                      <a:r>
                        <a:rPr kumimoji="1" lang="zh-CN" altLang="en-US" sz="1000" kern="100" dirty="0">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软件、扫描设备等</a:t>
                      </a:r>
                      <a:endParaRPr kumimoji="1" lang="zh-CN" altLang="zh-CN" sz="1000" kern="100" dirty="0">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endParaRPr>
                    </a:p>
                  </a:txBody>
                  <a:tcPr marL="91427" marR="91427" marT="45726" marB="4572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1"/>
                  </a:ext>
                </a:extLst>
              </a:tr>
            </a:tbl>
          </a:graphicData>
        </a:graphic>
      </p:graphicFrame>
      <p:graphicFrame>
        <p:nvGraphicFramePr>
          <p:cNvPr id="27" name="表格 26"/>
          <p:cNvGraphicFramePr>
            <a:graphicFrameLocks noGrp="1"/>
          </p:cNvGraphicFramePr>
          <p:nvPr/>
        </p:nvGraphicFramePr>
        <p:xfrm>
          <a:off x="6516688" y="1412875"/>
          <a:ext cx="2447925" cy="1193800"/>
        </p:xfrm>
        <a:graphic>
          <a:graphicData uri="http://schemas.openxmlformats.org/drawingml/2006/table">
            <a:tbl>
              <a:tblPr firstRow="1" bandRow="1">
                <a:tableStyleId>{5C22544A-7EE6-4342-B048-85BDC9FD1C3A}</a:tableStyleId>
              </a:tblPr>
              <a:tblGrid>
                <a:gridCol w="2447925">
                  <a:extLst>
                    <a:ext uri="{9D8B030D-6E8A-4147-A177-3AD203B41FA5}">
                      <a16:colId xmlns:a16="http://schemas.microsoft.com/office/drawing/2014/main" val="20000"/>
                    </a:ext>
                  </a:extLst>
                </a:gridCol>
              </a:tblGrid>
              <a:tr h="243869">
                <a:tc>
                  <a:txBody>
                    <a:bodyPr/>
                    <a:lstStyle/>
                    <a:p>
                      <a:r>
                        <a:rPr kumimoji="1" lang="zh-CN" altLang="en-US" sz="1000" b="1" kern="1200" dirty="0">
                          <a:solidFill>
                            <a:srgbClr val="0000FF"/>
                          </a:solidFill>
                          <a:latin typeface="宋体" panose="02010600030101010101" pitchFamily="2" charset="-122"/>
                          <a:ea typeface="宋体" panose="02010600030101010101" pitchFamily="2" charset="-122"/>
                          <a:cs typeface="Tahoma" panose="020B0604030504040204" pitchFamily="34" charset="0"/>
                        </a:rPr>
                        <a:t>谁做？（能力</a:t>
                      </a:r>
                      <a:r>
                        <a:rPr kumimoji="1" lang="en-US" altLang="zh-CN" sz="1000" b="1" kern="1200" dirty="0">
                          <a:solidFill>
                            <a:srgbClr val="0000FF"/>
                          </a:solidFill>
                          <a:latin typeface="宋体" panose="02010600030101010101" pitchFamily="2" charset="-122"/>
                          <a:ea typeface="宋体" panose="02010600030101010101" pitchFamily="2" charset="-122"/>
                          <a:cs typeface="Tahoma" panose="020B0604030504040204" pitchFamily="34" charset="0"/>
                        </a:rPr>
                        <a:t>/</a:t>
                      </a:r>
                      <a:r>
                        <a:rPr kumimoji="1" lang="zh-CN" altLang="en-US" sz="1000" b="1" kern="1200" dirty="0">
                          <a:solidFill>
                            <a:srgbClr val="0000FF"/>
                          </a:solidFill>
                          <a:latin typeface="宋体" panose="02010600030101010101" pitchFamily="2" charset="-122"/>
                          <a:ea typeface="宋体" panose="02010600030101010101" pitchFamily="2" charset="-122"/>
                          <a:cs typeface="Tahoma" panose="020B0604030504040204" pitchFamily="34" charset="0"/>
                        </a:rPr>
                        <a:t>技能</a:t>
                      </a:r>
                      <a:r>
                        <a:rPr kumimoji="1" lang="en-US" altLang="zh-CN" sz="1000" b="1" kern="1200" dirty="0">
                          <a:solidFill>
                            <a:srgbClr val="0000FF"/>
                          </a:solidFill>
                          <a:latin typeface="宋体" panose="02010600030101010101" pitchFamily="2" charset="-122"/>
                          <a:ea typeface="宋体" panose="02010600030101010101" pitchFamily="2" charset="-122"/>
                          <a:cs typeface="Tahoma" panose="020B0604030504040204" pitchFamily="34" charset="0"/>
                        </a:rPr>
                        <a:t>/</a:t>
                      </a:r>
                      <a:r>
                        <a:rPr kumimoji="1" lang="zh-CN" altLang="en-US" sz="1000" b="1" kern="1200" dirty="0">
                          <a:solidFill>
                            <a:srgbClr val="0000FF"/>
                          </a:solidFill>
                          <a:latin typeface="宋体" panose="02010600030101010101" pitchFamily="2" charset="-122"/>
                          <a:ea typeface="宋体" panose="02010600030101010101" pitchFamily="2" charset="-122"/>
                          <a:cs typeface="Tahoma" panose="020B0604030504040204" pitchFamily="34" charset="0"/>
                        </a:rPr>
                        <a:t>培训）</a:t>
                      </a:r>
                    </a:p>
                  </a:txBody>
                  <a:tcPr marL="91427" marR="91427" marT="45726" marB="4572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0"/>
                  </a:ext>
                </a:extLst>
              </a:tr>
              <a:tr h="949931">
                <a:tc>
                  <a:txBody>
                    <a:bodyPr/>
                    <a:lstStyle/>
                    <a:p>
                      <a:pPr marL="171450" indent="-171450" algn="l" defTabSz="914400" rtl="0" eaLnBrk="1" latinLnBrk="0" hangingPunct="1">
                        <a:spcAft>
                          <a:spcPts val="0"/>
                        </a:spcAft>
                        <a:buFont typeface="Wingdings" panose="05000000000000000000" pitchFamily="2" charset="2"/>
                        <a:buChar char="l"/>
                      </a:pPr>
                      <a:r>
                        <a:rPr kumimoji="1" lang="zh-CN" altLang="en-US"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仓库管员</a:t>
                      </a:r>
                      <a:endParaRPr kumimoji="1" lang="en-US" altLang="zh-CN"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endParaRPr>
                    </a:p>
                    <a:p>
                      <a:pPr marL="171450" indent="-171450" algn="l" defTabSz="914400" rtl="0" eaLnBrk="1" latinLnBrk="0" hangingPunct="1">
                        <a:spcAft>
                          <a:spcPts val="0"/>
                        </a:spcAft>
                        <a:buFont typeface="Wingdings" panose="05000000000000000000" pitchFamily="2" charset="2"/>
                        <a:buChar char="l"/>
                      </a:pPr>
                      <a:r>
                        <a:rPr kumimoji="1" lang="zh-CN" altLang="en-US"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检验员</a:t>
                      </a:r>
                      <a:endParaRPr kumimoji="1" lang="en-US" altLang="zh-CN"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endParaRPr>
                    </a:p>
                    <a:p>
                      <a:pPr marL="171450" indent="-171450" algn="l" defTabSz="914400" rtl="0" eaLnBrk="1" latinLnBrk="0" hangingPunct="1">
                        <a:spcAft>
                          <a:spcPts val="0"/>
                        </a:spcAft>
                        <a:buFont typeface="Wingdings" panose="05000000000000000000" pitchFamily="2" charset="2"/>
                        <a:buChar char="l"/>
                      </a:pPr>
                      <a:r>
                        <a:rPr kumimoji="1" lang="zh-CN" altLang="en-US"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物流工</a:t>
                      </a:r>
                      <a:endParaRPr kumimoji="1" lang="en-US" altLang="zh-CN"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endParaRPr>
                    </a:p>
                    <a:p>
                      <a:pPr marL="171450" indent="-171450" algn="l" defTabSz="914400" rtl="0" eaLnBrk="1" latinLnBrk="0" hangingPunct="1">
                        <a:spcAft>
                          <a:spcPts val="0"/>
                        </a:spcAft>
                        <a:buFont typeface="Wingdings" panose="05000000000000000000" pitchFamily="2" charset="2"/>
                        <a:buChar char="l"/>
                      </a:pPr>
                      <a:endParaRPr kumimoji="1" lang="en-US" altLang="zh-CN"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endParaRPr>
                    </a:p>
                  </a:txBody>
                  <a:tcPr marL="91427" marR="91427" marT="45726" marB="4572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1"/>
                  </a:ext>
                </a:extLst>
              </a:tr>
            </a:tbl>
          </a:graphicData>
        </a:graphic>
      </p:graphicFrame>
      <p:graphicFrame>
        <p:nvGraphicFramePr>
          <p:cNvPr id="28" name="表格 27"/>
          <p:cNvGraphicFramePr>
            <a:graphicFrameLocks noGrp="1"/>
          </p:cNvGraphicFramePr>
          <p:nvPr/>
        </p:nvGraphicFramePr>
        <p:xfrm>
          <a:off x="176213" y="2708275"/>
          <a:ext cx="2449512" cy="2160588"/>
        </p:xfrm>
        <a:graphic>
          <a:graphicData uri="http://schemas.openxmlformats.org/drawingml/2006/table">
            <a:tbl>
              <a:tblPr firstRow="1" bandRow="1">
                <a:tableStyleId>{5C22544A-7EE6-4342-B048-85BDC9FD1C3A}</a:tableStyleId>
              </a:tblPr>
              <a:tblGrid>
                <a:gridCol w="2449512">
                  <a:extLst>
                    <a:ext uri="{9D8B030D-6E8A-4147-A177-3AD203B41FA5}">
                      <a16:colId xmlns:a16="http://schemas.microsoft.com/office/drawing/2014/main" val="20000"/>
                    </a:ext>
                  </a:extLst>
                </a:gridCol>
              </a:tblGrid>
              <a:tr h="257058">
                <a:tc>
                  <a:txBody>
                    <a:bodyPr/>
                    <a:lstStyle/>
                    <a:p>
                      <a:r>
                        <a:rPr kumimoji="1" lang="zh-CN" altLang="en-US" sz="1000" b="1" kern="1200" dirty="0">
                          <a:solidFill>
                            <a:srgbClr val="0000FF"/>
                          </a:solidFill>
                          <a:latin typeface="宋体" panose="02010600030101010101" pitchFamily="2" charset="-122"/>
                          <a:ea typeface="宋体" panose="02010600030101010101" pitchFamily="2" charset="-122"/>
                          <a:cs typeface="Tahoma" panose="020B0604030504040204" pitchFamily="34" charset="0"/>
                        </a:rPr>
                        <a:t>前过程及其输入</a:t>
                      </a:r>
                    </a:p>
                  </a:txBody>
                  <a:tcPr marL="91486" marR="91486" marT="45727" marB="457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0"/>
                  </a:ext>
                </a:extLst>
              </a:tr>
              <a:tr h="1903530">
                <a:tc>
                  <a:txBody>
                    <a:bodyPr/>
                    <a:lstStyle/>
                    <a:p>
                      <a:pPr marL="171450" indent="-171450" algn="l" defTabSz="914400" rtl="0" eaLnBrk="1" latinLnBrk="0" hangingPunct="1">
                        <a:lnSpc>
                          <a:spcPts val="1500"/>
                        </a:lnSpc>
                        <a:spcAft>
                          <a:spcPts val="0"/>
                        </a:spcAft>
                        <a:buFont typeface="Wingdings" panose="05000000000000000000" pitchFamily="2" charset="2"/>
                        <a:buChar char="l"/>
                      </a:pPr>
                      <a:r>
                        <a:rPr kumimoji="1" lang="en-US" altLang="zh-CN"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C04-</a:t>
                      </a:r>
                      <a:r>
                        <a:rPr kumimoji="1" lang="zh-CN" altLang="en-US"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合格的成品及标识</a:t>
                      </a:r>
                      <a:endParaRPr kumimoji="1" lang="en-US" altLang="zh-CN"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endParaRPr>
                    </a:p>
                    <a:p>
                      <a:pPr marL="171450" indent="-171450" algn="l" defTabSz="914400" rtl="0" eaLnBrk="1" latinLnBrk="0" hangingPunct="1">
                        <a:lnSpc>
                          <a:spcPts val="1500"/>
                        </a:lnSpc>
                        <a:spcAft>
                          <a:spcPts val="0"/>
                        </a:spcAft>
                        <a:buFont typeface="Wingdings" panose="05000000000000000000" pitchFamily="2" charset="2"/>
                        <a:buChar char="l"/>
                      </a:pPr>
                      <a:r>
                        <a:rPr kumimoji="1" lang="en-US" altLang="zh-CN"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S08-</a:t>
                      </a:r>
                      <a:r>
                        <a:rPr kumimoji="1" lang="zh-CN" altLang="en-US"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供应商合格的零部件及标识</a:t>
                      </a:r>
                      <a:endParaRPr kumimoji="1" lang="en-US" altLang="zh-CN"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endParaRPr>
                    </a:p>
                    <a:p>
                      <a:pPr marL="171450" indent="-171450" algn="l" defTabSz="914400" rtl="0" eaLnBrk="1" latinLnBrk="0" hangingPunct="1">
                        <a:lnSpc>
                          <a:spcPts val="1500"/>
                        </a:lnSpc>
                        <a:spcAft>
                          <a:spcPts val="0"/>
                        </a:spcAft>
                        <a:buFont typeface="Wingdings" panose="05000000000000000000" pitchFamily="2" charset="2"/>
                        <a:buChar char="l"/>
                      </a:pPr>
                      <a:r>
                        <a:rPr kumimoji="1" lang="en-US" altLang="zh-CN"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C03-</a:t>
                      </a:r>
                      <a:r>
                        <a:rPr kumimoji="1" lang="zh-CN" altLang="en-US"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交付计划</a:t>
                      </a:r>
                      <a:endParaRPr kumimoji="1" lang="en-US" altLang="zh-CN"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endParaRPr>
                    </a:p>
                  </a:txBody>
                  <a:tcPr marL="68615" marR="6861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1"/>
                  </a:ext>
                </a:extLst>
              </a:tr>
            </a:tbl>
          </a:graphicData>
        </a:graphic>
      </p:graphicFrame>
      <p:graphicFrame>
        <p:nvGraphicFramePr>
          <p:cNvPr id="29" name="表格 28"/>
          <p:cNvGraphicFramePr>
            <a:graphicFrameLocks noGrp="1"/>
          </p:cNvGraphicFramePr>
          <p:nvPr>
            <p:extLst>
              <p:ext uri="{D42A27DB-BD31-4B8C-83A1-F6EECF244321}">
                <p14:modId xmlns:p14="http://schemas.microsoft.com/office/powerpoint/2010/main" val="3223668727"/>
              </p:ext>
            </p:extLst>
          </p:nvPr>
        </p:nvGraphicFramePr>
        <p:xfrm>
          <a:off x="6516688" y="2708275"/>
          <a:ext cx="2447925" cy="2236788"/>
        </p:xfrm>
        <a:graphic>
          <a:graphicData uri="http://schemas.openxmlformats.org/drawingml/2006/table">
            <a:tbl>
              <a:tblPr firstRow="1" bandRow="1">
                <a:tableStyleId>{5C22544A-7EE6-4342-B048-85BDC9FD1C3A}</a:tableStyleId>
              </a:tblPr>
              <a:tblGrid>
                <a:gridCol w="2447925">
                  <a:extLst>
                    <a:ext uri="{9D8B030D-6E8A-4147-A177-3AD203B41FA5}">
                      <a16:colId xmlns:a16="http://schemas.microsoft.com/office/drawing/2014/main" val="20000"/>
                    </a:ext>
                  </a:extLst>
                </a:gridCol>
              </a:tblGrid>
              <a:tr h="243973">
                <a:tc>
                  <a:txBody>
                    <a:bodyPr/>
                    <a:lstStyle/>
                    <a:p>
                      <a:r>
                        <a:rPr kumimoji="1" lang="zh-CN" altLang="en-US" sz="1000" b="1" kern="1200" dirty="0">
                          <a:solidFill>
                            <a:srgbClr val="0000FF"/>
                          </a:solidFill>
                          <a:latin typeface="宋体" panose="02010600030101010101" pitchFamily="2" charset="-122"/>
                          <a:ea typeface="宋体" panose="02010600030101010101" pitchFamily="2" charset="-122"/>
                          <a:cs typeface="Tahoma" panose="020B0604030504040204" pitchFamily="34" charset="0"/>
                        </a:rPr>
                        <a:t>期望的结果，输出到下一个过程</a:t>
                      </a:r>
                    </a:p>
                  </a:txBody>
                  <a:tcPr marL="91427" marR="91427" marT="45745" marB="4574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0"/>
                  </a:ext>
                </a:extLst>
              </a:tr>
              <a:tr h="1992815">
                <a:tc>
                  <a:txBody>
                    <a:bodyPr/>
                    <a:lstStyle/>
                    <a:p>
                      <a:pPr marL="171450" indent="-171450" algn="l" defTabSz="914400" rtl="0" eaLnBrk="1" latinLnBrk="0" hangingPunct="1">
                        <a:lnSpc>
                          <a:spcPts val="1500"/>
                        </a:lnSpc>
                        <a:spcAft>
                          <a:spcPts val="0"/>
                        </a:spcAft>
                        <a:buFont typeface="Wingdings" panose="05000000000000000000" pitchFamily="2" charset="2"/>
                        <a:buChar char="l"/>
                      </a:pPr>
                      <a:r>
                        <a:rPr kumimoji="1" lang="zh-CN" altLang="en-US"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得到防护的合格成品</a:t>
                      </a:r>
                      <a:endParaRPr kumimoji="1" lang="en-US" altLang="zh-CN"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endParaRPr>
                    </a:p>
                    <a:p>
                      <a:pPr marL="171450" indent="-171450" algn="l" defTabSz="914400" rtl="0" eaLnBrk="1" latinLnBrk="0" hangingPunct="1">
                        <a:lnSpc>
                          <a:spcPts val="1500"/>
                        </a:lnSpc>
                        <a:spcAft>
                          <a:spcPts val="0"/>
                        </a:spcAft>
                        <a:buFont typeface="Wingdings" panose="05000000000000000000" pitchFamily="2" charset="2"/>
                        <a:buChar char="l"/>
                      </a:pPr>
                      <a:r>
                        <a:rPr kumimoji="1" lang="zh-CN" altLang="en-US"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得到防护的合格原材料</a:t>
                      </a:r>
                      <a:r>
                        <a:rPr kumimoji="1" lang="en-US" altLang="zh-CN"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-C04</a:t>
                      </a:r>
                    </a:p>
                    <a:p>
                      <a:pPr marL="171450" marR="0" lvl="0" indent="-171450" algn="l" defTabSz="914400" rtl="0" eaLnBrk="1" fontAlgn="auto" latinLnBrk="0" hangingPunct="1">
                        <a:lnSpc>
                          <a:spcPts val="1500"/>
                        </a:lnSpc>
                        <a:spcBef>
                          <a:spcPts val="0"/>
                        </a:spcBef>
                        <a:spcAft>
                          <a:spcPts val="0"/>
                        </a:spcAft>
                        <a:buClrTx/>
                        <a:buSzTx/>
                        <a:buFont typeface="Wingdings" panose="05000000000000000000" pitchFamily="2" charset="2"/>
                        <a:buChar char="l"/>
                        <a:tabLst/>
                        <a:defRPr/>
                      </a:pPr>
                      <a:r>
                        <a:rPr kumimoji="1" lang="zh-CN" altLang="en-US"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按时交付的合格品</a:t>
                      </a:r>
                      <a:r>
                        <a:rPr kumimoji="1" lang="en-US" altLang="zh-CN"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a:t>
                      </a:r>
                      <a:r>
                        <a:rPr kumimoji="1" lang="zh-CN" altLang="en-US"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顾客（提货单）</a:t>
                      </a:r>
                      <a:endParaRPr kumimoji="1" lang="en-US" altLang="zh-CN"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endParaRPr>
                    </a:p>
                    <a:p>
                      <a:pPr marL="171450" marR="0" lvl="0" indent="-171450" algn="l" defTabSz="914400" rtl="0" eaLnBrk="1" fontAlgn="auto" latinLnBrk="0" hangingPunct="1">
                        <a:lnSpc>
                          <a:spcPts val="1500"/>
                        </a:lnSpc>
                        <a:spcBef>
                          <a:spcPts val="0"/>
                        </a:spcBef>
                        <a:spcAft>
                          <a:spcPts val="0"/>
                        </a:spcAft>
                        <a:buClrTx/>
                        <a:buSzTx/>
                        <a:buFont typeface="Wingdings" panose="05000000000000000000" pitchFamily="2" charset="2"/>
                        <a:buChar char="l"/>
                        <a:tabLst/>
                        <a:defRPr/>
                      </a:pPr>
                      <a:r>
                        <a:rPr kumimoji="1" lang="zh-CN" altLang="en-US"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零部件以及</a:t>
                      </a:r>
                      <a:r>
                        <a:rPr kumimoji="1" lang="zh-CN" altLang="zh-CN"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成品出入库</a:t>
                      </a:r>
                      <a:r>
                        <a:rPr kumimoji="1" lang="zh-CN" altLang="en-US"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信息</a:t>
                      </a:r>
                      <a:endParaRPr kumimoji="1" lang="en-US" altLang="zh-CN"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endParaRPr>
                    </a:p>
                  </a:txBody>
                  <a:tcPr marL="91427" marR="91427" marT="45745" marB="4574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1"/>
                  </a:ext>
                </a:extLst>
              </a:tr>
            </a:tbl>
          </a:graphicData>
        </a:graphic>
      </p:graphicFrame>
      <p:graphicFrame>
        <p:nvGraphicFramePr>
          <p:cNvPr id="30" name="表格 29"/>
          <p:cNvGraphicFramePr>
            <a:graphicFrameLocks noGrp="1"/>
          </p:cNvGraphicFramePr>
          <p:nvPr/>
        </p:nvGraphicFramePr>
        <p:xfrm>
          <a:off x="179388" y="4941888"/>
          <a:ext cx="2447925" cy="1655762"/>
        </p:xfrm>
        <a:graphic>
          <a:graphicData uri="http://schemas.openxmlformats.org/drawingml/2006/table">
            <a:tbl>
              <a:tblPr firstRow="1" bandRow="1">
                <a:tableStyleId>{5C22544A-7EE6-4342-B048-85BDC9FD1C3A}</a:tableStyleId>
              </a:tblPr>
              <a:tblGrid>
                <a:gridCol w="2447925">
                  <a:extLst>
                    <a:ext uri="{9D8B030D-6E8A-4147-A177-3AD203B41FA5}">
                      <a16:colId xmlns:a16="http://schemas.microsoft.com/office/drawing/2014/main" val="20000"/>
                    </a:ext>
                  </a:extLst>
                </a:gridCol>
              </a:tblGrid>
              <a:tr h="267354">
                <a:tc>
                  <a:txBody>
                    <a:bodyPr/>
                    <a:lstStyle/>
                    <a:p>
                      <a:r>
                        <a:rPr kumimoji="1" lang="zh-CN" altLang="en-US" sz="1000" b="1" kern="1200" dirty="0">
                          <a:solidFill>
                            <a:srgbClr val="0000FF"/>
                          </a:solidFill>
                          <a:latin typeface="宋体" panose="02010600030101010101" pitchFamily="2" charset="-122"/>
                          <a:ea typeface="宋体" panose="02010600030101010101" pitchFamily="2" charset="-122"/>
                          <a:cs typeface="Tahoma" panose="020B0604030504040204" pitchFamily="34" charset="0"/>
                        </a:rPr>
                        <a:t>如何做？（程序、方法、标准、法规）</a:t>
                      </a:r>
                    </a:p>
                  </a:txBody>
                  <a:tcPr marL="91427" marR="91427" marT="45708" marB="4570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0"/>
                  </a:ext>
                </a:extLst>
              </a:tr>
              <a:tr h="1388408">
                <a:tc>
                  <a:txBody>
                    <a:bodyPr/>
                    <a:lstStyle/>
                    <a:p>
                      <a:pPr marL="171450" indent="-171450" algn="l" defTabSz="914400" rtl="0" eaLnBrk="1" latinLnBrk="0" hangingPunct="1">
                        <a:spcAft>
                          <a:spcPts val="0"/>
                        </a:spcAft>
                        <a:buFont typeface="Wingdings" panose="05000000000000000000" pitchFamily="2" charset="2"/>
                        <a:buChar char="l"/>
                      </a:pPr>
                      <a:r>
                        <a:rPr lang="zh-CN" altLang="en-US" sz="1000" b="0" dirty="0">
                          <a:solidFill>
                            <a:schemeClr val="tx1"/>
                          </a:solidFill>
                          <a:latin typeface="宋体" panose="02010600030101010101" pitchFamily="2" charset="-122"/>
                          <a:ea typeface="宋体" panose="02010600030101010101" pitchFamily="2" charset="-122"/>
                        </a:rPr>
                        <a:t>产品防护与交付控制程序</a:t>
                      </a:r>
                      <a:endParaRPr kumimoji="1" lang="en-US" altLang="zh-CN" sz="1000" kern="1200" dirty="0">
                        <a:solidFill>
                          <a:schemeClr val="tx1"/>
                        </a:solidFill>
                        <a:latin typeface="宋体" panose="02010600030101010101" pitchFamily="2" charset="-122"/>
                        <a:ea typeface="宋体" panose="02010600030101010101" pitchFamily="2" charset="-122"/>
                        <a:cs typeface="+mn-cs"/>
                      </a:endParaRPr>
                    </a:p>
                    <a:p>
                      <a:pPr marL="171450" indent="-171450" algn="l" defTabSz="914400" rtl="0" eaLnBrk="1" latinLnBrk="0" hangingPunct="1">
                        <a:spcAft>
                          <a:spcPts val="0"/>
                        </a:spcAft>
                        <a:buFont typeface="Wingdings" panose="05000000000000000000" pitchFamily="2" charset="2"/>
                        <a:buChar char="l"/>
                      </a:pPr>
                      <a:r>
                        <a:rPr kumimoji="1" lang="zh-CN" altLang="en-US" sz="1000" kern="1200" dirty="0">
                          <a:solidFill>
                            <a:schemeClr val="tx1"/>
                          </a:solidFill>
                          <a:latin typeface="宋体" panose="02010600030101010101" pitchFamily="2" charset="-122"/>
                          <a:ea typeface="宋体" panose="02010600030101010101" pitchFamily="2" charset="-122"/>
                          <a:cs typeface="+mn-cs"/>
                        </a:rPr>
                        <a:t>安全库存计划</a:t>
                      </a:r>
                      <a:endParaRPr kumimoji="1" lang="en-US" altLang="zh-CN" sz="1000" kern="1200" dirty="0">
                        <a:solidFill>
                          <a:schemeClr val="tx1"/>
                        </a:solidFill>
                        <a:latin typeface="宋体" panose="02010600030101010101" pitchFamily="2" charset="-122"/>
                        <a:ea typeface="宋体" panose="02010600030101010101" pitchFamily="2" charset="-122"/>
                        <a:cs typeface="+mn-cs"/>
                      </a:endParaRPr>
                    </a:p>
                  </a:txBody>
                  <a:tcPr marL="91427" marR="91427" marT="45708" marB="4570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1"/>
                  </a:ext>
                </a:extLst>
              </a:tr>
            </a:tbl>
          </a:graphicData>
        </a:graphic>
      </p:graphicFrame>
      <p:graphicFrame>
        <p:nvGraphicFramePr>
          <p:cNvPr id="31" name="表格 30"/>
          <p:cNvGraphicFramePr>
            <a:graphicFrameLocks noGrp="1"/>
          </p:cNvGraphicFramePr>
          <p:nvPr/>
        </p:nvGraphicFramePr>
        <p:xfrm>
          <a:off x="6516688" y="5048250"/>
          <a:ext cx="2447925" cy="1441598"/>
        </p:xfrm>
        <a:graphic>
          <a:graphicData uri="http://schemas.openxmlformats.org/drawingml/2006/table">
            <a:tbl>
              <a:tblPr firstRow="1" bandRow="1">
                <a:tableStyleId>{5C22544A-7EE6-4342-B048-85BDC9FD1C3A}</a:tableStyleId>
              </a:tblPr>
              <a:tblGrid>
                <a:gridCol w="2447925">
                  <a:extLst>
                    <a:ext uri="{9D8B030D-6E8A-4147-A177-3AD203B41FA5}">
                      <a16:colId xmlns:a16="http://schemas.microsoft.com/office/drawing/2014/main" val="20000"/>
                    </a:ext>
                  </a:extLst>
                </a:gridCol>
              </a:tblGrid>
              <a:tr h="283544">
                <a:tc>
                  <a:txBody>
                    <a:bodyPr/>
                    <a:lstStyle/>
                    <a:p>
                      <a:pPr eaLnBrk="1" hangingPunct="1">
                        <a:spcBef>
                          <a:spcPct val="0"/>
                        </a:spcBef>
                        <a:buClrTx/>
                        <a:buSzTx/>
                        <a:buFontTx/>
                        <a:buNone/>
                      </a:pPr>
                      <a:r>
                        <a:rPr lang="zh-CN" altLang="en-US" sz="1000" b="1" dirty="0">
                          <a:solidFill>
                            <a:srgbClr val="0000FF"/>
                          </a:solidFill>
                          <a:latin typeface="宋体" panose="02010600030101010101" pitchFamily="2" charset="-122"/>
                          <a:ea typeface="宋体" panose="02010600030101010101" pitchFamily="2" charset="-122"/>
                          <a:cs typeface="Tahoma" panose="020B0604030504040204" pitchFamily="34" charset="0"/>
                        </a:rPr>
                        <a:t>如何测量？（绩效指标）</a:t>
                      </a:r>
                      <a:endParaRPr lang="en-US" altLang="zh-CN" sz="1000" b="1" dirty="0">
                        <a:solidFill>
                          <a:srgbClr val="0000FF"/>
                        </a:solidFill>
                        <a:latin typeface="宋体" panose="02010600030101010101" pitchFamily="2" charset="-122"/>
                        <a:ea typeface="宋体" panose="02010600030101010101" pitchFamily="2" charset="-122"/>
                        <a:cs typeface="Tahoma" panose="020B0604030504040204" pitchFamily="34" charset="0"/>
                      </a:endParaRPr>
                    </a:p>
                  </a:txBody>
                  <a:tcPr marL="91427" marR="91427" marT="45627" marB="456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0"/>
                  </a:ext>
                </a:extLst>
              </a:tr>
              <a:tr h="1157906">
                <a:tc>
                  <a:txBody>
                    <a:bodyPr/>
                    <a:lstStyle/>
                    <a:p>
                      <a:pPr marL="171450" indent="-171450" algn="l" defTabSz="914400" rtl="0" eaLnBrk="1" latinLnBrk="0" hangingPunct="1">
                        <a:spcAft>
                          <a:spcPts val="0"/>
                        </a:spcAft>
                        <a:buFont typeface="Wingdings" panose="05000000000000000000" pitchFamily="2" charset="2"/>
                        <a:buChar char="l"/>
                      </a:pPr>
                      <a:r>
                        <a:rPr kumimoji="1" lang="zh-CN" altLang="en-US" sz="1000" kern="100" dirty="0">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库存金额</a:t>
                      </a:r>
                      <a:endParaRPr kumimoji="1" lang="en-US" altLang="zh-CN" sz="1000" kern="100" dirty="0">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endParaRPr>
                    </a:p>
                    <a:p>
                      <a:pPr marL="171450" indent="-171450" algn="l" defTabSz="914400" rtl="0" eaLnBrk="1" latinLnBrk="0" hangingPunct="1">
                        <a:spcAft>
                          <a:spcPts val="0"/>
                        </a:spcAft>
                        <a:buFont typeface="Wingdings" panose="05000000000000000000" pitchFamily="2" charset="2"/>
                        <a:buChar char="l"/>
                      </a:pPr>
                      <a:r>
                        <a:rPr kumimoji="1" lang="zh-CN" altLang="en-US" sz="1000" kern="100" dirty="0">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库存周转率</a:t>
                      </a:r>
                      <a:endParaRPr kumimoji="1" lang="en-US" altLang="zh-CN" sz="1000" kern="100" dirty="0">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endParaRPr>
                    </a:p>
                    <a:p>
                      <a:pPr marL="171450" indent="-171450" algn="l" defTabSz="914400" rtl="0" eaLnBrk="1" latinLnBrk="0" hangingPunct="1">
                        <a:spcAft>
                          <a:spcPts val="0"/>
                        </a:spcAft>
                        <a:buFont typeface="Wingdings" panose="05000000000000000000" pitchFamily="2" charset="2"/>
                        <a:buChar char="l"/>
                      </a:pPr>
                      <a:r>
                        <a:rPr kumimoji="1" lang="en-US" altLang="zh-CN" sz="1000" kern="100" dirty="0">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Aging rate</a:t>
                      </a:r>
                    </a:p>
                    <a:p>
                      <a:pPr marL="171450" indent="-171450" algn="l" defTabSz="914400" rtl="0" eaLnBrk="1" latinLnBrk="0" hangingPunct="1">
                        <a:spcAft>
                          <a:spcPts val="0"/>
                        </a:spcAft>
                        <a:buFont typeface="Wingdings" panose="05000000000000000000" pitchFamily="2" charset="2"/>
                        <a:buChar char="l"/>
                      </a:pPr>
                      <a:r>
                        <a:rPr kumimoji="1" lang="en-US" altLang="zh-CN" sz="1000" kern="100" dirty="0">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OTD</a:t>
                      </a:r>
                      <a:r>
                        <a:rPr kumimoji="1" lang="en-US" altLang="zh-CN" sz="1000" kern="100" baseline="0" dirty="0">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 to customers</a:t>
                      </a:r>
                    </a:p>
                    <a:p>
                      <a:pPr marL="171450" indent="-171450" algn="l" defTabSz="914400" rtl="0" eaLnBrk="1" latinLnBrk="0" hangingPunct="1">
                        <a:spcAft>
                          <a:spcPts val="0"/>
                        </a:spcAft>
                        <a:buFont typeface="Wingdings" panose="05000000000000000000" pitchFamily="2" charset="2"/>
                        <a:buChar char="l"/>
                      </a:pPr>
                      <a:r>
                        <a:rPr kumimoji="1" lang="en-US" altLang="zh-CN" sz="1000" kern="100" baseline="0" dirty="0">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Suppliers OTD</a:t>
                      </a:r>
                    </a:p>
                    <a:p>
                      <a:pPr marL="0" indent="0" algn="l" defTabSz="914400" rtl="0" eaLnBrk="1" latinLnBrk="0" hangingPunct="1">
                        <a:spcAft>
                          <a:spcPts val="0"/>
                        </a:spcAft>
                        <a:buFont typeface="Wingdings" panose="05000000000000000000" pitchFamily="2" charset="2"/>
                        <a:buNone/>
                      </a:pPr>
                      <a:endParaRPr kumimoji="1" lang="en-US" altLang="zh-CN" sz="1000" kern="100" dirty="0">
                        <a:solidFill>
                          <a:srgbClr val="FF0000"/>
                        </a:solidFill>
                        <a:effectLst/>
                        <a:latin typeface="Times New Roman" panose="02020603050405020304" pitchFamily="18" charset="0"/>
                        <a:ea typeface="宋体" panose="02010600030101010101" pitchFamily="2" charset="-122"/>
                        <a:cs typeface="Times New Roman" panose="02020603050405020304" pitchFamily="18" charset="0"/>
                      </a:endParaRPr>
                    </a:p>
                    <a:p>
                      <a:pPr marL="171450" indent="-171450" algn="l" defTabSz="914400" rtl="0" eaLnBrk="1" latinLnBrk="0" hangingPunct="1">
                        <a:spcAft>
                          <a:spcPts val="0"/>
                        </a:spcAft>
                        <a:buFont typeface="Wingdings" panose="05000000000000000000" pitchFamily="2" charset="2"/>
                        <a:buChar char="l"/>
                      </a:pPr>
                      <a:endParaRPr kumimoji="1" lang="zh-CN" altLang="zh-CN" sz="1000" kern="100" dirty="0">
                        <a:solidFill>
                          <a:srgbClr val="FF0000"/>
                        </a:solidFill>
                        <a:effectLst/>
                        <a:latin typeface="Times New Roman" panose="02020603050405020304" pitchFamily="18" charset="0"/>
                        <a:ea typeface="宋体" panose="02010600030101010101" pitchFamily="2" charset="-122"/>
                        <a:cs typeface="Times New Roman" panose="02020603050405020304" pitchFamily="18" charset="0"/>
                      </a:endParaRPr>
                    </a:p>
                  </a:txBody>
                  <a:tcPr marL="91427" marR="91427" marT="45627" marB="456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1"/>
                  </a:ext>
                </a:extLst>
              </a:tr>
            </a:tbl>
          </a:graphicData>
        </a:graphic>
      </p:graphicFrame>
      <p:graphicFrame>
        <p:nvGraphicFramePr>
          <p:cNvPr id="32" name="表格 31"/>
          <p:cNvGraphicFramePr>
            <a:graphicFrameLocks noGrp="1"/>
          </p:cNvGraphicFramePr>
          <p:nvPr/>
        </p:nvGraphicFramePr>
        <p:xfrm>
          <a:off x="3167063" y="1412875"/>
          <a:ext cx="2919412" cy="2408238"/>
        </p:xfrm>
        <a:graphic>
          <a:graphicData uri="http://schemas.openxmlformats.org/drawingml/2006/table">
            <a:tbl>
              <a:tblPr firstRow="1" bandRow="1">
                <a:tableStyleId>{5C22544A-7EE6-4342-B048-85BDC9FD1C3A}</a:tableStyleId>
              </a:tblPr>
              <a:tblGrid>
                <a:gridCol w="2919412">
                  <a:extLst>
                    <a:ext uri="{9D8B030D-6E8A-4147-A177-3AD203B41FA5}">
                      <a16:colId xmlns:a16="http://schemas.microsoft.com/office/drawing/2014/main" val="20000"/>
                    </a:ext>
                  </a:extLst>
                </a:gridCol>
              </a:tblGrid>
              <a:tr h="243891">
                <a:tc>
                  <a:txBody>
                    <a:bodyPr/>
                    <a:lstStyle/>
                    <a:p>
                      <a:pPr algn="l"/>
                      <a:r>
                        <a:rPr kumimoji="1" lang="zh-CN" altLang="en-US" sz="1000" b="1" kern="1200" dirty="0">
                          <a:solidFill>
                            <a:srgbClr val="0000FF"/>
                          </a:solidFill>
                          <a:latin typeface="宋体" panose="02010600030101010101" pitchFamily="2" charset="-122"/>
                          <a:ea typeface="宋体" panose="02010600030101010101" pitchFamily="2" charset="-122"/>
                          <a:cs typeface="Tahoma" panose="020B0604030504040204" pitchFamily="34" charset="0"/>
                        </a:rPr>
                        <a:t>过程的风险</a:t>
                      </a:r>
                    </a:p>
                  </a:txBody>
                  <a:tcPr marL="91457" marR="91457" marT="45730" marB="4573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0"/>
                  </a:ext>
                </a:extLst>
              </a:tr>
              <a:tr h="2164347">
                <a:tc>
                  <a:txBody>
                    <a:bodyPr/>
                    <a:lstStyle/>
                    <a:p>
                      <a:pPr marL="171450" indent="-171450">
                        <a:buFont typeface="Wingdings" panose="05000000000000000000" pitchFamily="2" charset="2"/>
                        <a:buChar char="l"/>
                      </a:pPr>
                      <a:r>
                        <a:rPr lang="zh-CN" altLang="en-US" sz="1000" dirty="0">
                          <a:solidFill>
                            <a:schemeClr val="tx1"/>
                          </a:solidFill>
                          <a:latin typeface="宋体" panose="02010600030101010101" pitchFamily="2" charset="-122"/>
                          <a:ea typeface="宋体" panose="02010600030101010101" pitchFamily="2" charset="-122"/>
                        </a:rPr>
                        <a:t>入库信息错误</a:t>
                      </a:r>
                      <a:endParaRPr lang="en-US" altLang="zh-CN" sz="1000" dirty="0">
                        <a:solidFill>
                          <a:schemeClr val="tx1"/>
                        </a:solidFill>
                        <a:latin typeface="宋体" panose="02010600030101010101" pitchFamily="2" charset="-122"/>
                        <a:ea typeface="宋体" panose="02010600030101010101" pitchFamily="2" charset="-122"/>
                      </a:endParaRPr>
                    </a:p>
                    <a:p>
                      <a:pPr marL="171450" indent="-171450">
                        <a:buFont typeface="Wingdings" panose="05000000000000000000" pitchFamily="2" charset="2"/>
                        <a:buChar char="l"/>
                      </a:pPr>
                      <a:r>
                        <a:rPr lang="zh-CN" altLang="en-US" sz="1000" dirty="0">
                          <a:solidFill>
                            <a:schemeClr val="tx1"/>
                          </a:solidFill>
                          <a:latin typeface="宋体" panose="02010600030101010101" pitchFamily="2" charset="-122"/>
                          <a:ea typeface="宋体" panose="02010600030101010101" pitchFamily="2" charset="-122"/>
                        </a:rPr>
                        <a:t>入库产品没有标识</a:t>
                      </a:r>
                      <a:endParaRPr lang="en-US" altLang="zh-CN" sz="1000" dirty="0">
                        <a:solidFill>
                          <a:schemeClr val="tx1"/>
                        </a:solidFill>
                        <a:latin typeface="宋体" panose="02010600030101010101" pitchFamily="2" charset="-122"/>
                        <a:ea typeface="宋体" panose="02010600030101010101" pitchFamily="2" charset="-122"/>
                      </a:endParaRPr>
                    </a:p>
                    <a:p>
                      <a:pPr marL="171450" indent="-171450">
                        <a:buFont typeface="Wingdings" panose="05000000000000000000" pitchFamily="2" charset="2"/>
                        <a:buChar char="l"/>
                      </a:pPr>
                      <a:r>
                        <a:rPr lang="zh-CN" altLang="en-US" sz="1000" dirty="0">
                          <a:solidFill>
                            <a:schemeClr val="tx1"/>
                          </a:solidFill>
                          <a:latin typeface="宋体" panose="02010600030101010101" pitchFamily="2" charset="-122"/>
                          <a:ea typeface="宋体" panose="02010600030101010101" pitchFamily="2" charset="-122"/>
                        </a:rPr>
                        <a:t>扫描错误</a:t>
                      </a:r>
                      <a:endParaRPr lang="en-US" altLang="zh-CN" sz="1000" dirty="0">
                        <a:solidFill>
                          <a:schemeClr val="tx1"/>
                        </a:solidFill>
                        <a:latin typeface="宋体" panose="02010600030101010101" pitchFamily="2" charset="-122"/>
                        <a:ea typeface="宋体" panose="02010600030101010101" pitchFamily="2" charset="-122"/>
                      </a:endParaRPr>
                    </a:p>
                    <a:p>
                      <a:pPr marL="171450" indent="-171450">
                        <a:buFont typeface="Wingdings" panose="05000000000000000000" pitchFamily="2" charset="2"/>
                        <a:buChar char="l"/>
                      </a:pPr>
                      <a:r>
                        <a:rPr lang="zh-CN" altLang="en-US" sz="1000" dirty="0">
                          <a:solidFill>
                            <a:schemeClr val="tx1"/>
                          </a:solidFill>
                          <a:latin typeface="宋体" panose="02010600030101010101" pitchFamily="2" charset="-122"/>
                          <a:ea typeface="宋体" panose="02010600030101010101" pitchFamily="2" charset="-122"/>
                        </a:rPr>
                        <a:t>货物超期没有发现</a:t>
                      </a:r>
                      <a:endParaRPr lang="en-US" altLang="zh-CN" sz="1000" dirty="0">
                        <a:solidFill>
                          <a:schemeClr val="tx1"/>
                        </a:solidFill>
                        <a:latin typeface="宋体" panose="02010600030101010101" pitchFamily="2" charset="-122"/>
                        <a:ea typeface="宋体" panose="02010600030101010101" pitchFamily="2" charset="-122"/>
                      </a:endParaRPr>
                    </a:p>
                    <a:p>
                      <a:pPr marL="171450" indent="-171450">
                        <a:buFont typeface="Wingdings" panose="05000000000000000000" pitchFamily="2" charset="2"/>
                        <a:buChar char="l"/>
                      </a:pPr>
                      <a:r>
                        <a:rPr lang="zh-CN" altLang="en-US" sz="1000" dirty="0">
                          <a:solidFill>
                            <a:schemeClr val="tx1"/>
                          </a:solidFill>
                          <a:latin typeface="宋体" panose="02010600030101010101" pitchFamily="2" charset="-122"/>
                          <a:ea typeface="宋体" panose="02010600030101010101" pitchFamily="2" charset="-122"/>
                        </a:rPr>
                        <a:t>储存过程中产品包装破损、压坏</a:t>
                      </a:r>
                      <a:endParaRPr lang="en-US" altLang="zh-CN" sz="1000" dirty="0">
                        <a:solidFill>
                          <a:schemeClr val="tx1"/>
                        </a:solidFill>
                        <a:latin typeface="宋体" panose="02010600030101010101" pitchFamily="2" charset="-122"/>
                        <a:ea typeface="宋体" panose="02010600030101010101" pitchFamily="2" charset="-122"/>
                      </a:endParaRPr>
                    </a:p>
                  </a:txBody>
                  <a:tcPr marL="91457" marR="91457" marT="45730" marB="4573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1"/>
                  </a:ext>
                </a:extLst>
              </a:tr>
            </a:tbl>
          </a:graphicData>
        </a:graphic>
      </p:graphicFrame>
      <p:graphicFrame>
        <p:nvGraphicFramePr>
          <p:cNvPr id="33" name="表格 32"/>
          <p:cNvGraphicFramePr>
            <a:graphicFrameLocks noGrp="1"/>
          </p:cNvGraphicFramePr>
          <p:nvPr/>
        </p:nvGraphicFramePr>
        <p:xfrm>
          <a:off x="3170238" y="3933825"/>
          <a:ext cx="2919412" cy="2630488"/>
        </p:xfrm>
        <a:graphic>
          <a:graphicData uri="http://schemas.openxmlformats.org/drawingml/2006/table">
            <a:tbl>
              <a:tblPr firstRow="1" bandRow="1">
                <a:tableStyleId>{5C22544A-7EE6-4342-B048-85BDC9FD1C3A}</a:tableStyleId>
              </a:tblPr>
              <a:tblGrid>
                <a:gridCol w="2919412">
                  <a:extLst>
                    <a:ext uri="{9D8B030D-6E8A-4147-A177-3AD203B41FA5}">
                      <a16:colId xmlns:a16="http://schemas.microsoft.com/office/drawing/2014/main" val="20000"/>
                    </a:ext>
                  </a:extLst>
                </a:gridCol>
              </a:tblGrid>
              <a:tr h="243814">
                <a:tc>
                  <a:txBody>
                    <a:bodyPr/>
                    <a:lstStyle/>
                    <a:p>
                      <a:r>
                        <a:rPr kumimoji="1" lang="zh-CN" altLang="en-US" sz="1000" b="1" kern="1200" dirty="0">
                          <a:solidFill>
                            <a:srgbClr val="0000FF"/>
                          </a:solidFill>
                          <a:latin typeface="宋体" panose="02010600030101010101" pitchFamily="2" charset="-122"/>
                          <a:ea typeface="宋体" panose="02010600030101010101" pitchFamily="2" charset="-122"/>
                          <a:cs typeface="Tahoma" panose="020B0604030504040204" pitchFamily="34" charset="0"/>
                        </a:rPr>
                        <a:t>过程的关键活动</a:t>
                      </a:r>
                    </a:p>
                  </a:txBody>
                  <a:tcPr marL="91457" marR="91457" marT="45707" marB="4570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CFFFF"/>
                    </a:solidFill>
                  </a:tcPr>
                </a:tc>
                <a:extLst>
                  <a:ext uri="{0D108BD9-81ED-4DB2-BD59-A6C34878D82A}">
                    <a16:rowId xmlns:a16="http://schemas.microsoft.com/office/drawing/2014/main" val="10000"/>
                  </a:ext>
                </a:extLst>
              </a:tr>
              <a:tr h="2386674">
                <a:tc>
                  <a:txBody>
                    <a:bodyPr/>
                    <a:lstStyle/>
                    <a:p>
                      <a:pPr marL="171450" indent="-171450" algn="l" defTabSz="914400" rtl="0" eaLnBrk="1" latinLnBrk="0" hangingPunct="1">
                        <a:lnSpc>
                          <a:spcPts val="1500"/>
                        </a:lnSpc>
                        <a:spcAft>
                          <a:spcPts val="0"/>
                        </a:spcAft>
                        <a:buFont typeface="Wingdings" panose="05000000000000000000" pitchFamily="2" charset="2"/>
                        <a:buChar char="l"/>
                      </a:pPr>
                      <a:r>
                        <a:rPr kumimoji="1" lang="zh-CN" altLang="en-US" sz="1000" kern="1200" dirty="0">
                          <a:solidFill>
                            <a:schemeClr val="tx1"/>
                          </a:solidFill>
                          <a:latin typeface="宋体" panose="02010600030101010101" pitchFamily="2" charset="-122"/>
                          <a:ea typeface="宋体" panose="02010600030101010101" pitchFamily="2" charset="-122"/>
                          <a:cs typeface="+mn-cs"/>
                        </a:rPr>
                        <a:t>接收</a:t>
                      </a:r>
                      <a:r>
                        <a:rPr kumimoji="1" lang="zh-CN" altLang="en-US"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供应商检验合格的零部件</a:t>
                      </a:r>
                      <a:endParaRPr kumimoji="1" lang="en-US" altLang="zh-CN"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endParaRPr>
                    </a:p>
                    <a:p>
                      <a:pPr marL="171450" indent="-171450" algn="l">
                        <a:buFont typeface="Wingdings" panose="05000000000000000000" pitchFamily="2" charset="2"/>
                        <a:buChar char="l"/>
                      </a:pPr>
                      <a:r>
                        <a:rPr kumimoji="1" lang="zh-CN" altLang="en-US" sz="1000" kern="1200" dirty="0">
                          <a:solidFill>
                            <a:schemeClr val="tx1"/>
                          </a:solidFill>
                          <a:latin typeface="宋体" panose="02010600030101010101" pitchFamily="2" charset="-122"/>
                          <a:ea typeface="宋体" panose="02010600030101010101" pitchFamily="2" charset="-122"/>
                          <a:cs typeface="+mn-cs"/>
                        </a:rPr>
                        <a:t>通过</a:t>
                      </a:r>
                      <a:r>
                        <a:rPr kumimoji="1" lang="en-US" altLang="zh-CN" sz="1000" kern="1200" dirty="0">
                          <a:solidFill>
                            <a:schemeClr val="tx1"/>
                          </a:solidFill>
                          <a:latin typeface="宋体" panose="02010600030101010101" pitchFamily="2" charset="-122"/>
                          <a:ea typeface="宋体" panose="02010600030101010101" pitchFamily="2" charset="-122"/>
                          <a:cs typeface="+mn-cs"/>
                        </a:rPr>
                        <a:t>Plex</a:t>
                      </a:r>
                      <a:r>
                        <a:rPr kumimoji="1" lang="zh-CN" altLang="en-US" sz="1000" kern="1200" dirty="0">
                          <a:solidFill>
                            <a:schemeClr val="tx1"/>
                          </a:solidFill>
                          <a:latin typeface="宋体" panose="02010600030101010101" pitchFamily="2" charset="-122"/>
                          <a:ea typeface="宋体" panose="02010600030101010101" pitchFamily="2" charset="-122"/>
                          <a:cs typeface="+mn-cs"/>
                        </a:rPr>
                        <a:t>扫描入库储存以及出库管理</a:t>
                      </a:r>
                      <a:endParaRPr kumimoji="1" lang="en-US" altLang="zh-CN" sz="1000" kern="1200" dirty="0">
                        <a:solidFill>
                          <a:schemeClr val="tx1"/>
                        </a:solidFill>
                        <a:latin typeface="宋体" panose="02010600030101010101" pitchFamily="2" charset="-122"/>
                        <a:ea typeface="宋体" panose="02010600030101010101" pitchFamily="2" charset="-122"/>
                        <a:cs typeface="+mn-cs"/>
                      </a:endParaRPr>
                    </a:p>
                    <a:p>
                      <a:pPr marL="171450" indent="-171450" algn="l">
                        <a:buFont typeface="Wingdings" panose="05000000000000000000" pitchFamily="2" charset="2"/>
                        <a:buChar char="l"/>
                      </a:pPr>
                      <a:r>
                        <a:rPr kumimoji="1" lang="en-US" altLang="zh-CN" sz="1000" kern="1200" dirty="0">
                          <a:solidFill>
                            <a:schemeClr val="tx1"/>
                          </a:solidFill>
                          <a:latin typeface="宋体" panose="02010600030101010101" pitchFamily="2" charset="-122"/>
                          <a:ea typeface="宋体" panose="02010600030101010101" pitchFamily="2" charset="-122"/>
                          <a:cs typeface="+mn-cs"/>
                        </a:rPr>
                        <a:t>FGs</a:t>
                      </a:r>
                      <a:r>
                        <a:rPr kumimoji="1" lang="zh-CN" altLang="en-US" sz="1000" kern="1200" dirty="0">
                          <a:solidFill>
                            <a:schemeClr val="tx1"/>
                          </a:solidFill>
                          <a:latin typeface="宋体" panose="02010600030101010101" pitchFamily="2" charset="-122"/>
                          <a:ea typeface="宋体" panose="02010600030101010101" pitchFamily="2" charset="-122"/>
                          <a:cs typeface="+mn-cs"/>
                        </a:rPr>
                        <a:t>管理计划</a:t>
                      </a:r>
                      <a:endParaRPr kumimoji="1" lang="en-US" altLang="zh-CN" sz="1000" kern="1200" dirty="0">
                        <a:solidFill>
                          <a:schemeClr val="tx1"/>
                        </a:solidFill>
                        <a:latin typeface="宋体" panose="02010600030101010101" pitchFamily="2" charset="-122"/>
                        <a:ea typeface="宋体" panose="02010600030101010101" pitchFamily="2" charset="-122"/>
                        <a:cs typeface="+mn-cs"/>
                      </a:endParaRPr>
                    </a:p>
                    <a:p>
                      <a:pPr marL="171450" indent="-171450" algn="l">
                        <a:buFont typeface="Wingdings" panose="05000000000000000000" pitchFamily="2" charset="2"/>
                        <a:buChar char="l"/>
                      </a:pPr>
                      <a:r>
                        <a:rPr kumimoji="1" lang="zh-CN" altLang="en-US" sz="1000" kern="1200" dirty="0">
                          <a:solidFill>
                            <a:schemeClr val="tx1"/>
                          </a:solidFill>
                          <a:latin typeface="宋体" panose="02010600030101010101" pitchFamily="2" charset="-122"/>
                          <a:ea typeface="宋体" panose="02010600030101010101" pitchFamily="2" charset="-122"/>
                          <a:cs typeface="+mn-cs"/>
                        </a:rPr>
                        <a:t>成品入库、存储、标识、防护以及出库管理</a:t>
                      </a:r>
                      <a:endParaRPr kumimoji="1" lang="en-US" altLang="zh-CN" sz="1000" kern="1200" dirty="0">
                        <a:solidFill>
                          <a:schemeClr val="tx1"/>
                        </a:solidFill>
                        <a:latin typeface="宋体" panose="02010600030101010101" pitchFamily="2" charset="-122"/>
                        <a:ea typeface="宋体" panose="02010600030101010101" pitchFamily="2" charset="-122"/>
                        <a:cs typeface="+mn-cs"/>
                      </a:endParaRPr>
                    </a:p>
                    <a:p>
                      <a:pPr marL="171450" indent="-171450" algn="l">
                        <a:buFont typeface="Wingdings" panose="05000000000000000000" pitchFamily="2" charset="2"/>
                        <a:buChar char="l"/>
                      </a:pPr>
                      <a:r>
                        <a:rPr kumimoji="1" lang="zh-CN" altLang="en-US" sz="1000" kern="1200" dirty="0">
                          <a:solidFill>
                            <a:schemeClr val="tx1"/>
                          </a:solidFill>
                          <a:latin typeface="宋体" panose="02010600030101010101" pitchFamily="2" charset="-122"/>
                          <a:ea typeface="宋体" panose="02010600030101010101" pitchFamily="2" charset="-122"/>
                          <a:cs typeface="+mn-cs"/>
                        </a:rPr>
                        <a:t>产品盘点</a:t>
                      </a:r>
                      <a:endParaRPr kumimoji="1" lang="en-US" altLang="zh-CN" sz="1000" kern="1200" dirty="0">
                        <a:solidFill>
                          <a:schemeClr val="tx1"/>
                        </a:solidFill>
                        <a:latin typeface="宋体" panose="02010600030101010101" pitchFamily="2" charset="-122"/>
                        <a:ea typeface="宋体" panose="02010600030101010101" pitchFamily="2" charset="-122"/>
                        <a:cs typeface="+mn-cs"/>
                      </a:endParaRPr>
                    </a:p>
                    <a:p>
                      <a:pPr marL="171450" indent="-171450" algn="l">
                        <a:buFont typeface="Wingdings" panose="05000000000000000000" pitchFamily="2" charset="2"/>
                        <a:buChar char="l"/>
                      </a:pPr>
                      <a:r>
                        <a:rPr kumimoji="1" lang="zh-CN" altLang="en-US" sz="1000" kern="1200" dirty="0">
                          <a:solidFill>
                            <a:schemeClr val="tx1"/>
                          </a:solidFill>
                          <a:latin typeface="宋体" panose="02010600030101010101" pitchFamily="2" charset="-122"/>
                          <a:ea typeface="宋体" panose="02010600030101010101" pitchFamily="2" charset="-122"/>
                          <a:cs typeface="+mn-cs"/>
                        </a:rPr>
                        <a:t>过期产品的处理</a:t>
                      </a:r>
                      <a:endParaRPr kumimoji="1" lang="en-US" altLang="zh-CN" sz="1000" kern="1200" dirty="0">
                        <a:solidFill>
                          <a:schemeClr val="tx1"/>
                        </a:solidFill>
                        <a:latin typeface="宋体" panose="02010600030101010101" pitchFamily="2" charset="-122"/>
                        <a:ea typeface="宋体" panose="02010600030101010101" pitchFamily="2" charset="-122"/>
                        <a:cs typeface="+mn-cs"/>
                      </a:endParaRPr>
                    </a:p>
                  </a:txBody>
                  <a:tcPr marL="91457" marR="91457" marT="45707" marB="4570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CFFFF"/>
                    </a:solidFill>
                  </a:tcPr>
                </a:tc>
                <a:extLst>
                  <a:ext uri="{0D108BD9-81ED-4DB2-BD59-A6C34878D82A}">
                    <a16:rowId xmlns:a16="http://schemas.microsoft.com/office/drawing/2014/main" val="10001"/>
                  </a:ext>
                </a:extLst>
              </a:tr>
            </a:tbl>
          </a:graphicData>
        </a:graphic>
      </p:graphicFrame>
      <p:sp>
        <p:nvSpPr>
          <p:cNvPr id="34" name="页脚占位符 13379"/>
          <p:cNvSpPr>
            <a:spLocks noGrp="1"/>
          </p:cNvSpPr>
          <p:nvPr>
            <p:ph type="ftr" sz="quarter" idx="11"/>
          </p:nvPr>
        </p:nvSpPr>
        <p:spPr>
          <a:xfrm>
            <a:off x="250825" y="6492875"/>
            <a:ext cx="873125" cy="365125"/>
          </a:xfrm>
        </p:spPr>
        <p:txBody>
          <a:bodyPr/>
          <a:lstStyle/>
          <a:p>
            <a:pPr>
              <a:defRPr/>
            </a:pPr>
            <a:r>
              <a:rPr lang="en-US" altLang="zh-CN" dirty="0"/>
              <a:t>22/39</a:t>
            </a:r>
            <a:endParaRPr lang="zh-CN" altLang="en-US" dirty="0"/>
          </a:p>
        </p:txBody>
      </p:sp>
    </p:spTree>
  </p:cSld>
  <p:clrMapOvr>
    <a:masterClrMapping/>
  </p:clrMapOvr>
  <p:transition spd="slow"/>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肘形连接符 16"/>
          <p:cNvCxnSpPr>
            <a:stCxn id="15" idx="3"/>
            <a:endCxn id="18" idx="1"/>
          </p:cNvCxnSpPr>
          <p:nvPr/>
        </p:nvCxnSpPr>
        <p:spPr bwMode="auto">
          <a:xfrm flipV="1">
            <a:off x="2627313" y="5265738"/>
            <a:ext cx="542925" cy="503237"/>
          </a:xfrm>
          <a:prstGeom prst="bentConnector3">
            <a:avLst>
              <a:gd name="adj1" fmla="val 50000"/>
            </a:avLst>
          </a:prstGeom>
          <a:ln w="28575">
            <a:tailEnd type="triangle"/>
          </a:ln>
        </p:spPr>
        <p:style>
          <a:lnRef idx="1">
            <a:schemeClr val="dk1"/>
          </a:lnRef>
          <a:fillRef idx="0">
            <a:schemeClr val="dk1"/>
          </a:fillRef>
          <a:effectRef idx="0">
            <a:schemeClr val="dk1"/>
          </a:effectRef>
          <a:fontRef idx="minor">
            <a:schemeClr val="tx1"/>
          </a:fontRef>
        </p:style>
      </p:cxnSp>
      <p:cxnSp>
        <p:nvCxnSpPr>
          <p:cNvPr id="5" name="肘形连接符 17"/>
          <p:cNvCxnSpPr>
            <a:stCxn id="13" idx="3"/>
            <a:endCxn id="18" idx="1"/>
          </p:cNvCxnSpPr>
          <p:nvPr/>
        </p:nvCxnSpPr>
        <p:spPr bwMode="auto">
          <a:xfrm>
            <a:off x="2625725" y="3789363"/>
            <a:ext cx="544513" cy="1476375"/>
          </a:xfrm>
          <a:prstGeom prst="bentConnector3">
            <a:avLst>
              <a:gd name="adj1" fmla="val 50000"/>
            </a:avLst>
          </a:prstGeom>
          <a:ln w="28575">
            <a:tailEnd type="triangle"/>
          </a:ln>
        </p:spPr>
        <p:style>
          <a:lnRef idx="1">
            <a:schemeClr val="dk1"/>
          </a:lnRef>
          <a:fillRef idx="0">
            <a:schemeClr val="dk1"/>
          </a:fillRef>
          <a:effectRef idx="0">
            <a:schemeClr val="dk1"/>
          </a:effectRef>
          <a:fontRef idx="minor">
            <a:schemeClr val="tx1"/>
          </a:fontRef>
        </p:style>
      </p:cxnSp>
      <p:cxnSp>
        <p:nvCxnSpPr>
          <p:cNvPr id="6" name="肘形连接符 18"/>
          <p:cNvCxnSpPr>
            <a:stCxn id="11" idx="3"/>
            <a:endCxn id="18" idx="1"/>
          </p:cNvCxnSpPr>
          <p:nvPr/>
        </p:nvCxnSpPr>
        <p:spPr bwMode="auto">
          <a:xfrm>
            <a:off x="2627313" y="2009775"/>
            <a:ext cx="542925" cy="3255963"/>
          </a:xfrm>
          <a:prstGeom prst="bentConnector3">
            <a:avLst>
              <a:gd name="adj1" fmla="val 50000"/>
            </a:avLst>
          </a:prstGeom>
          <a:ln w="28575">
            <a:tailEnd type="triangle"/>
          </a:ln>
        </p:spPr>
        <p:style>
          <a:lnRef idx="1">
            <a:schemeClr val="dk1"/>
          </a:lnRef>
          <a:fillRef idx="0">
            <a:schemeClr val="dk1"/>
          </a:fillRef>
          <a:effectRef idx="0">
            <a:schemeClr val="dk1"/>
          </a:effectRef>
          <a:fontRef idx="minor">
            <a:schemeClr val="tx1"/>
          </a:fontRef>
        </p:style>
      </p:cxnSp>
      <p:cxnSp>
        <p:nvCxnSpPr>
          <p:cNvPr id="7" name="肘形连接符 19"/>
          <p:cNvCxnSpPr/>
          <p:nvPr/>
        </p:nvCxnSpPr>
        <p:spPr bwMode="auto">
          <a:xfrm flipV="1">
            <a:off x="6084888" y="4365625"/>
            <a:ext cx="431800" cy="935038"/>
          </a:xfrm>
          <a:prstGeom prst="bentConnector3">
            <a:avLst>
              <a:gd name="adj1" fmla="val 50000"/>
            </a:avLst>
          </a:prstGeom>
          <a:ln w="28575">
            <a:tailEnd type="triangle"/>
          </a:ln>
        </p:spPr>
        <p:style>
          <a:lnRef idx="1">
            <a:schemeClr val="dk1"/>
          </a:lnRef>
          <a:fillRef idx="0">
            <a:schemeClr val="dk1"/>
          </a:fillRef>
          <a:effectRef idx="0">
            <a:schemeClr val="dk1"/>
          </a:effectRef>
          <a:fontRef idx="minor">
            <a:schemeClr val="tx1"/>
          </a:fontRef>
        </p:style>
      </p:cxnSp>
      <p:cxnSp>
        <p:nvCxnSpPr>
          <p:cNvPr id="8" name="肘形连接符 20"/>
          <p:cNvCxnSpPr>
            <a:endCxn id="16" idx="1"/>
          </p:cNvCxnSpPr>
          <p:nvPr/>
        </p:nvCxnSpPr>
        <p:spPr bwMode="auto">
          <a:xfrm>
            <a:off x="6078538" y="5786438"/>
            <a:ext cx="444500" cy="234950"/>
          </a:xfrm>
          <a:prstGeom prst="bentConnector3">
            <a:avLst>
              <a:gd name="adj1" fmla="val 50000"/>
            </a:avLst>
          </a:prstGeom>
          <a:ln w="28575">
            <a:solidFill>
              <a:srgbClr val="FF0000"/>
            </a:solidFill>
            <a:headEnd type="triangle"/>
            <a:tailEnd type="triangle"/>
          </a:ln>
        </p:spPr>
        <p:style>
          <a:lnRef idx="1">
            <a:schemeClr val="dk1"/>
          </a:lnRef>
          <a:fillRef idx="0">
            <a:schemeClr val="dk1"/>
          </a:fillRef>
          <a:effectRef idx="0">
            <a:schemeClr val="dk1"/>
          </a:effectRef>
          <a:fontRef idx="minor">
            <a:schemeClr val="tx1"/>
          </a:fontRef>
        </p:style>
      </p:cxnSp>
      <p:cxnSp>
        <p:nvCxnSpPr>
          <p:cNvPr id="9" name="肘形连接符 21"/>
          <p:cNvCxnSpPr/>
          <p:nvPr/>
        </p:nvCxnSpPr>
        <p:spPr bwMode="auto">
          <a:xfrm flipV="1">
            <a:off x="6084888" y="2133600"/>
            <a:ext cx="431800" cy="1952625"/>
          </a:xfrm>
          <a:prstGeom prst="bentConnector3">
            <a:avLst>
              <a:gd name="adj1" fmla="val 50000"/>
            </a:avLst>
          </a:prstGeom>
          <a:ln w="28575">
            <a:headEnd type="triangle"/>
            <a:tailEnd type="none"/>
          </a:ln>
        </p:spPr>
        <p:style>
          <a:lnRef idx="1">
            <a:schemeClr val="dk1"/>
          </a:lnRef>
          <a:fillRef idx="0">
            <a:schemeClr val="dk1"/>
          </a:fillRef>
          <a:effectRef idx="0">
            <a:schemeClr val="dk1"/>
          </a:effectRef>
          <a:fontRef idx="minor">
            <a:schemeClr val="tx1"/>
          </a:fontRef>
        </p:style>
      </p:cxnSp>
      <p:graphicFrame>
        <p:nvGraphicFramePr>
          <p:cNvPr id="10" name="表格 9"/>
          <p:cNvGraphicFramePr>
            <a:graphicFrameLocks noGrp="1"/>
          </p:cNvGraphicFramePr>
          <p:nvPr/>
        </p:nvGraphicFramePr>
        <p:xfrm>
          <a:off x="179388" y="692150"/>
          <a:ext cx="8788400" cy="519113"/>
        </p:xfrm>
        <a:graphic>
          <a:graphicData uri="http://schemas.openxmlformats.org/drawingml/2006/table">
            <a:tbl>
              <a:tblPr firstRow="1" bandRow="1">
                <a:tableStyleId>{5C22544A-7EE6-4342-B048-85BDC9FD1C3A}</a:tableStyleId>
              </a:tblPr>
              <a:tblGrid>
                <a:gridCol w="4394200">
                  <a:extLst>
                    <a:ext uri="{9D8B030D-6E8A-4147-A177-3AD203B41FA5}">
                      <a16:colId xmlns:a16="http://schemas.microsoft.com/office/drawing/2014/main" val="20000"/>
                    </a:ext>
                  </a:extLst>
                </a:gridCol>
                <a:gridCol w="4394200">
                  <a:extLst>
                    <a:ext uri="{9D8B030D-6E8A-4147-A177-3AD203B41FA5}">
                      <a16:colId xmlns:a16="http://schemas.microsoft.com/office/drawing/2014/main" val="20001"/>
                    </a:ext>
                  </a:extLst>
                </a:gridCol>
              </a:tblGrid>
              <a:tr h="51911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zh-CN" altLang="en-US" sz="1400" b="0" dirty="0">
                          <a:solidFill>
                            <a:schemeClr val="tx1"/>
                          </a:solidFill>
                          <a:latin typeface="宋体" panose="02010600030101010101" pitchFamily="2" charset="-122"/>
                          <a:ea typeface="宋体" panose="02010600030101010101" pitchFamily="2" charset="-122"/>
                        </a:rPr>
                        <a:t>过程：</a:t>
                      </a:r>
                      <a:r>
                        <a:rPr lang="en-US" altLang="zh-CN" sz="1400" b="0" dirty="0">
                          <a:solidFill>
                            <a:schemeClr val="tx1"/>
                          </a:solidFill>
                          <a:latin typeface="仿宋" pitchFamily="49" charset="-122"/>
                          <a:ea typeface="仿宋" pitchFamily="49" charset="-122"/>
                        </a:rPr>
                        <a:t>C06</a:t>
                      </a:r>
                      <a:r>
                        <a:rPr lang="zh-CN" altLang="en-US" sz="1400" b="0" dirty="0">
                          <a:solidFill>
                            <a:schemeClr val="tx1"/>
                          </a:solidFill>
                          <a:latin typeface="仿宋" pitchFamily="49" charset="-122"/>
                          <a:ea typeface="仿宋" pitchFamily="49" charset="-122"/>
                        </a:rPr>
                        <a:t>顾客反馈处理 </a:t>
                      </a:r>
                      <a:endParaRPr lang="en-US" altLang="zh-CN" sz="1400" b="0" dirty="0">
                        <a:solidFill>
                          <a:schemeClr val="tx1"/>
                        </a:solidFill>
                        <a:latin typeface="仿宋" pitchFamily="49" charset="-122"/>
                        <a:ea typeface="仿宋" pitchFamily="49" charset="-122"/>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1400" b="0" dirty="0">
                          <a:solidFill>
                            <a:schemeClr val="tx1"/>
                          </a:solidFill>
                          <a:latin typeface="仿宋" pitchFamily="49" charset="-122"/>
                          <a:ea typeface="仿宋" pitchFamily="49" charset="-122"/>
                        </a:rPr>
                        <a:t>Customer feedback handling</a:t>
                      </a:r>
                      <a:endParaRPr lang="zh-CN" altLang="en-US" sz="1400" b="0" dirty="0">
                        <a:solidFill>
                          <a:schemeClr val="tx1"/>
                        </a:solidFill>
                        <a:latin typeface="仿宋" pitchFamily="49" charset="-122"/>
                        <a:ea typeface="仿宋" pitchFamily="49" charset="-122"/>
                      </a:endParaRPr>
                    </a:p>
                  </a:txBody>
                  <a:tcPr marL="91449" marR="91449" marT="45868" marB="4586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CFFFF"/>
                    </a:solidFill>
                  </a:tcPr>
                </a:tc>
                <a:tc>
                  <a:txBody>
                    <a:bodyPr/>
                    <a:lstStyle/>
                    <a:p>
                      <a:r>
                        <a:rPr lang="zh-CN" altLang="en-US" sz="1400" b="0" dirty="0">
                          <a:solidFill>
                            <a:schemeClr val="tx1"/>
                          </a:solidFill>
                          <a:latin typeface="宋体" panose="02010600030101010101" pitchFamily="2" charset="-122"/>
                          <a:ea typeface="宋体" panose="02010600030101010101" pitchFamily="2" charset="-122"/>
                        </a:rPr>
                        <a:t>过程所有者：质量部经理</a:t>
                      </a:r>
                    </a:p>
                  </a:txBody>
                  <a:tcPr marL="91449" marR="91449" marT="45868" marB="4586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CFFFF"/>
                    </a:solidFill>
                  </a:tcPr>
                </a:tc>
                <a:extLst>
                  <a:ext uri="{0D108BD9-81ED-4DB2-BD59-A6C34878D82A}">
                    <a16:rowId xmlns:a16="http://schemas.microsoft.com/office/drawing/2014/main" val="10000"/>
                  </a:ext>
                </a:extLst>
              </a:tr>
            </a:tbl>
          </a:graphicData>
        </a:graphic>
      </p:graphicFrame>
      <p:graphicFrame>
        <p:nvGraphicFramePr>
          <p:cNvPr id="11" name="表格 10"/>
          <p:cNvGraphicFramePr>
            <a:graphicFrameLocks noGrp="1"/>
          </p:cNvGraphicFramePr>
          <p:nvPr/>
        </p:nvGraphicFramePr>
        <p:xfrm>
          <a:off x="179388" y="1412875"/>
          <a:ext cx="2447925" cy="1193800"/>
        </p:xfrm>
        <a:graphic>
          <a:graphicData uri="http://schemas.openxmlformats.org/drawingml/2006/table">
            <a:tbl>
              <a:tblPr firstRow="1" bandRow="1">
                <a:tableStyleId>{5C22544A-7EE6-4342-B048-85BDC9FD1C3A}</a:tableStyleId>
              </a:tblPr>
              <a:tblGrid>
                <a:gridCol w="2447925">
                  <a:extLst>
                    <a:ext uri="{9D8B030D-6E8A-4147-A177-3AD203B41FA5}">
                      <a16:colId xmlns:a16="http://schemas.microsoft.com/office/drawing/2014/main" val="20000"/>
                    </a:ext>
                  </a:extLst>
                </a:gridCol>
              </a:tblGrid>
              <a:tr h="243869">
                <a:tc>
                  <a:txBody>
                    <a:bodyPr/>
                    <a:lstStyle/>
                    <a:p>
                      <a:r>
                        <a:rPr kumimoji="1" lang="zh-CN" altLang="en-US" sz="1000" b="1" kern="1200" dirty="0">
                          <a:solidFill>
                            <a:srgbClr val="0000FF"/>
                          </a:solidFill>
                          <a:latin typeface="宋体" panose="02010600030101010101" pitchFamily="2" charset="-122"/>
                          <a:ea typeface="宋体" panose="02010600030101010101" pitchFamily="2" charset="-122"/>
                          <a:cs typeface="Tahoma" panose="020B0604030504040204" pitchFamily="34" charset="0"/>
                        </a:rPr>
                        <a:t>用什么做？（硬件和软件资源）</a:t>
                      </a:r>
                    </a:p>
                  </a:txBody>
                  <a:tcPr marL="91427" marR="91427" marT="45726" marB="4572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0"/>
                  </a:ext>
                </a:extLst>
              </a:tr>
              <a:tr h="949931">
                <a:tc>
                  <a:txBody>
                    <a:bodyPr/>
                    <a:lstStyle/>
                    <a:p>
                      <a:pPr marL="171450" indent="-171450" algn="l" defTabSz="914400" rtl="0" eaLnBrk="1" latinLnBrk="0" hangingPunct="1">
                        <a:lnSpc>
                          <a:spcPts val="1500"/>
                        </a:lnSpc>
                        <a:spcAft>
                          <a:spcPts val="0"/>
                        </a:spcAft>
                        <a:buFont typeface="Wingdings" panose="05000000000000000000" pitchFamily="2" charset="2"/>
                        <a:buChar char="l"/>
                      </a:pPr>
                      <a:r>
                        <a:rPr kumimoji="1" lang="zh-CN" altLang="zh-CN"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会议室、文件、电脑、统计软件</a:t>
                      </a:r>
                      <a:r>
                        <a:rPr kumimoji="1" lang="en-US" altLang="zh-CN"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a:t>
                      </a:r>
                      <a:r>
                        <a:rPr kumimoji="1" lang="zh-CN" altLang="zh-CN"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工具</a:t>
                      </a:r>
                      <a:r>
                        <a:rPr kumimoji="1" lang="zh-CN" altLang="en-US"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、用于处理顾客抱怨所需的资源</a:t>
                      </a:r>
                      <a:endParaRPr kumimoji="1" lang="zh-CN" altLang="zh-CN"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endParaRPr>
                    </a:p>
                  </a:txBody>
                  <a:tcPr marL="91427" marR="91427" marT="45726" marB="4572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1"/>
                  </a:ext>
                </a:extLst>
              </a:tr>
            </a:tbl>
          </a:graphicData>
        </a:graphic>
      </p:graphicFrame>
      <p:graphicFrame>
        <p:nvGraphicFramePr>
          <p:cNvPr id="12" name="表格 11"/>
          <p:cNvGraphicFramePr>
            <a:graphicFrameLocks noGrp="1"/>
          </p:cNvGraphicFramePr>
          <p:nvPr/>
        </p:nvGraphicFramePr>
        <p:xfrm>
          <a:off x="6516688" y="1412875"/>
          <a:ext cx="2447925" cy="1193800"/>
        </p:xfrm>
        <a:graphic>
          <a:graphicData uri="http://schemas.openxmlformats.org/drawingml/2006/table">
            <a:tbl>
              <a:tblPr firstRow="1" bandRow="1">
                <a:tableStyleId>{5C22544A-7EE6-4342-B048-85BDC9FD1C3A}</a:tableStyleId>
              </a:tblPr>
              <a:tblGrid>
                <a:gridCol w="2447925">
                  <a:extLst>
                    <a:ext uri="{9D8B030D-6E8A-4147-A177-3AD203B41FA5}">
                      <a16:colId xmlns:a16="http://schemas.microsoft.com/office/drawing/2014/main" val="20000"/>
                    </a:ext>
                  </a:extLst>
                </a:gridCol>
              </a:tblGrid>
              <a:tr h="243869">
                <a:tc>
                  <a:txBody>
                    <a:bodyPr/>
                    <a:lstStyle/>
                    <a:p>
                      <a:r>
                        <a:rPr kumimoji="1" lang="zh-CN" altLang="en-US" sz="1000" b="1" kern="1200" dirty="0">
                          <a:solidFill>
                            <a:srgbClr val="0000FF"/>
                          </a:solidFill>
                          <a:latin typeface="宋体" panose="02010600030101010101" pitchFamily="2" charset="-122"/>
                          <a:ea typeface="宋体" panose="02010600030101010101" pitchFamily="2" charset="-122"/>
                          <a:cs typeface="Tahoma" panose="020B0604030504040204" pitchFamily="34" charset="0"/>
                        </a:rPr>
                        <a:t>谁做？（能力</a:t>
                      </a:r>
                      <a:r>
                        <a:rPr kumimoji="1" lang="en-US" altLang="zh-CN" sz="1000" b="1" kern="1200" dirty="0">
                          <a:solidFill>
                            <a:srgbClr val="0000FF"/>
                          </a:solidFill>
                          <a:latin typeface="宋体" panose="02010600030101010101" pitchFamily="2" charset="-122"/>
                          <a:ea typeface="宋体" panose="02010600030101010101" pitchFamily="2" charset="-122"/>
                          <a:cs typeface="Tahoma" panose="020B0604030504040204" pitchFamily="34" charset="0"/>
                        </a:rPr>
                        <a:t>/</a:t>
                      </a:r>
                      <a:r>
                        <a:rPr kumimoji="1" lang="zh-CN" altLang="en-US" sz="1000" b="1" kern="1200" dirty="0">
                          <a:solidFill>
                            <a:srgbClr val="0000FF"/>
                          </a:solidFill>
                          <a:latin typeface="宋体" panose="02010600030101010101" pitchFamily="2" charset="-122"/>
                          <a:ea typeface="宋体" panose="02010600030101010101" pitchFamily="2" charset="-122"/>
                          <a:cs typeface="Tahoma" panose="020B0604030504040204" pitchFamily="34" charset="0"/>
                        </a:rPr>
                        <a:t>技能</a:t>
                      </a:r>
                      <a:r>
                        <a:rPr kumimoji="1" lang="en-US" altLang="zh-CN" sz="1000" b="1" kern="1200" dirty="0">
                          <a:solidFill>
                            <a:srgbClr val="0000FF"/>
                          </a:solidFill>
                          <a:latin typeface="宋体" panose="02010600030101010101" pitchFamily="2" charset="-122"/>
                          <a:ea typeface="宋体" panose="02010600030101010101" pitchFamily="2" charset="-122"/>
                          <a:cs typeface="Tahoma" panose="020B0604030504040204" pitchFamily="34" charset="0"/>
                        </a:rPr>
                        <a:t>/</a:t>
                      </a:r>
                      <a:r>
                        <a:rPr kumimoji="1" lang="zh-CN" altLang="en-US" sz="1000" b="1" kern="1200" dirty="0">
                          <a:solidFill>
                            <a:srgbClr val="0000FF"/>
                          </a:solidFill>
                          <a:latin typeface="宋体" panose="02010600030101010101" pitchFamily="2" charset="-122"/>
                          <a:ea typeface="宋体" panose="02010600030101010101" pitchFamily="2" charset="-122"/>
                          <a:cs typeface="Tahoma" panose="020B0604030504040204" pitchFamily="34" charset="0"/>
                        </a:rPr>
                        <a:t>培训）</a:t>
                      </a:r>
                    </a:p>
                  </a:txBody>
                  <a:tcPr marL="91427" marR="91427" marT="45726" marB="4572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0"/>
                  </a:ext>
                </a:extLst>
              </a:tr>
              <a:tr h="949931">
                <a:tc>
                  <a:txBody>
                    <a:bodyPr/>
                    <a:lstStyle/>
                    <a:p>
                      <a:pPr marL="171450" indent="-171450" algn="l" defTabSz="914400" rtl="0" eaLnBrk="1" latinLnBrk="0" hangingPunct="1">
                        <a:spcAft>
                          <a:spcPts val="0"/>
                        </a:spcAft>
                        <a:buFont typeface="Wingdings" panose="05000000000000000000" pitchFamily="2" charset="2"/>
                        <a:buChar char="l"/>
                      </a:pPr>
                      <a:r>
                        <a:rPr kumimoji="1" lang="zh-CN" altLang="en-US"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质量部、生产部、 工程部及其他相关部门</a:t>
                      </a:r>
                    </a:p>
                  </a:txBody>
                  <a:tcPr marL="91427" marR="91427" marT="45726" marB="4572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1"/>
                  </a:ext>
                </a:extLst>
              </a:tr>
            </a:tbl>
          </a:graphicData>
        </a:graphic>
      </p:graphicFrame>
      <p:graphicFrame>
        <p:nvGraphicFramePr>
          <p:cNvPr id="13" name="表格 12"/>
          <p:cNvGraphicFramePr>
            <a:graphicFrameLocks noGrp="1"/>
          </p:cNvGraphicFramePr>
          <p:nvPr/>
        </p:nvGraphicFramePr>
        <p:xfrm>
          <a:off x="176213" y="2708275"/>
          <a:ext cx="2449512" cy="2160588"/>
        </p:xfrm>
        <a:graphic>
          <a:graphicData uri="http://schemas.openxmlformats.org/drawingml/2006/table">
            <a:tbl>
              <a:tblPr firstRow="1" bandRow="1">
                <a:tableStyleId>{5C22544A-7EE6-4342-B048-85BDC9FD1C3A}</a:tableStyleId>
              </a:tblPr>
              <a:tblGrid>
                <a:gridCol w="2449512">
                  <a:extLst>
                    <a:ext uri="{9D8B030D-6E8A-4147-A177-3AD203B41FA5}">
                      <a16:colId xmlns:a16="http://schemas.microsoft.com/office/drawing/2014/main" val="20000"/>
                    </a:ext>
                  </a:extLst>
                </a:gridCol>
              </a:tblGrid>
              <a:tr h="257058">
                <a:tc>
                  <a:txBody>
                    <a:bodyPr/>
                    <a:lstStyle/>
                    <a:p>
                      <a:r>
                        <a:rPr kumimoji="1" lang="zh-CN" altLang="en-US" sz="1000" b="1" kern="1200" dirty="0">
                          <a:solidFill>
                            <a:srgbClr val="0000FF"/>
                          </a:solidFill>
                          <a:latin typeface="宋体" panose="02010600030101010101" pitchFamily="2" charset="-122"/>
                          <a:ea typeface="宋体" panose="02010600030101010101" pitchFamily="2" charset="-122"/>
                          <a:cs typeface="Tahoma" panose="020B0604030504040204" pitchFamily="34" charset="0"/>
                        </a:rPr>
                        <a:t>前过程及其输入</a:t>
                      </a:r>
                    </a:p>
                  </a:txBody>
                  <a:tcPr marL="91486" marR="91486" marT="45727" marB="457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0"/>
                  </a:ext>
                </a:extLst>
              </a:tr>
              <a:tr h="1903530">
                <a:tc>
                  <a:txBody>
                    <a:bodyPr/>
                    <a:lstStyle/>
                    <a:p>
                      <a:pPr marL="171450" indent="-171450" algn="l" defTabSz="914400" rtl="0" eaLnBrk="1" latinLnBrk="0" hangingPunct="1">
                        <a:lnSpc>
                          <a:spcPts val="1500"/>
                        </a:lnSpc>
                        <a:spcAft>
                          <a:spcPts val="0"/>
                        </a:spcAft>
                        <a:buFont typeface="Wingdings" panose="05000000000000000000" pitchFamily="2" charset="2"/>
                        <a:buChar char="l"/>
                      </a:pPr>
                      <a:r>
                        <a:rPr kumimoji="1" lang="zh-CN" altLang="en-US"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顾客抱怨、顾客生产线退回的产品、保修期内退回的产品、</a:t>
                      </a:r>
                      <a:r>
                        <a:rPr kumimoji="1" lang="en-US" altLang="zh-CN"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NTF</a:t>
                      </a:r>
                      <a:r>
                        <a:rPr kumimoji="1" lang="zh-CN" altLang="en-US"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件、顾客使用现场退回的产品</a:t>
                      </a:r>
                      <a:endParaRPr kumimoji="1" lang="en-US" altLang="zh-CN"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endParaRPr>
                    </a:p>
                    <a:p>
                      <a:pPr marL="171450" indent="-171450" algn="l" defTabSz="914400" rtl="0" eaLnBrk="1" latinLnBrk="0" hangingPunct="1">
                        <a:lnSpc>
                          <a:spcPts val="1500"/>
                        </a:lnSpc>
                        <a:spcAft>
                          <a:spcPts val="0"/>
                        </a:spcAft>
                        <a:buFont typeface="Wingdings" panose="05000000000000000000" pitchFamily="2" charset="2"/>
                        <a:buChar char="l"/>
                      </a:pPr>
                      <a:r>
                        <a:rPr kumimoji="1" lang="zh-CN" altLang="en-US"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顾客特殊要求</a:t>
                      </a:r>
                      <a:endParaRPr kumimoji="1" lang="zh-CN" altLang="zh-CN"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endParaRPr>
                    </a:p>
                  </a:txBody>
                  <a:tcPr marL="68615" marR="6861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1"/>
                  </a:ext>
                </a:extLst>
              </a:tr>
            </a:tbl>
          </a:graphicData>
        </a:graphic>
      </p:graphicFrame>
      <p:graphicFrame>
        <p:nvGraphicFramePr>
          <p:cNvPr id="14" name="表格 13"/>
          <p:cNvGraphicFramePr>
            <a:graphicFrameLocks noGrp="1"/>
          </p:cNvGraphicFramePr>
          <p:nvPr/>
        </p:nvGraphicFramePr>
        <p:xfrm>
          <a:off x="6516688" y="2708275"/>
          <a:ext cx="2447925" cy="2673350"/>
        </p:xfrm>
        <a:graphic>
          <a:graphicData uri="http://schemas.openxmlformats.org/drawingml/2006/table">
            <a:tbl>
              <a:tblPr firstRow="1" bandRow="1">
                <a:tableStyleId>{5C22544A-7EE6-4342-B048-85BDC9FD1C3A}</a:tableStyleId>
              </a:tblPr>
              <a:tblGrid>
                <a:gridCol w="2447925">
                  <a:extLst>
                    <a:ext uri="{9D8B030D-6E8A-4147-A177-3AD203B41FA5}">
                      <a16:colId xmlns:a16="http://schemas.microsoft.com/office/drawing/2014/main" val="20000"/>
                    </a:ext>
                  </a:extLst>
                </a:gridCol>
              </a:tblGrid>
              <a:tr h="288041">
                <a:tc>
                  <a:txBody>
                    <a:bodyPr/>
                    <a:lstStyle/>
                    <a:p>
                      <a:r>
                        <a:rPr kumimoji="1" lang="zh-CN" altLang="en-US" sz="1000" b="1" kern="1200" dirty="0">
                          <a:solidFill>
                            <a:srgbClr val="0000FF"/>
                          </a:solidFill>
                          <a:latin typeface="宋体" panose="02010600030101010101" pitchFamily="2" charset="-122"/>
                          <a:ea typeface="宋体" panose="02010600030101010101" pitchFamily="2" charset="-122"/>
                          <a:cs typeface="Tahoma" panose="020B0604030504040204" pitchFamily="34" charset="0"/>
                        </a:rPr>
                        <a:t>期望的结果，输出到下一个过程</a:t>
                      </a:r>
                    </a:p>
                  </a:txBody>
                  <a:tcPr marL="91427" marR="91427" marT="45722" marB="4572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0"/>
                  </a:ext>
                </a:extLst>
              </a:tr>
              <a:tr h="2385309">
                <a:tc>
                  <a:txBody>
                    <a:bodyPr/>
                    <a:lstStyle/>
                    <a:p>
                      <a:pPr marL="171450" indent="-171450" algn="l" defTabSz="914400" rtl="0" eaLnBrk="1" latinLnBrk="0" hangingPunct="1">
                        <a:lnSpc>
                          <a:spcPts val="1500"/>
                        </a:lnSpc>
                        <a:spcAft>
                          <a:spcPts val="0"/>
                        </a:spcAft>
                        <a:buFont typeface="Wingdings" panose="05000000000000000000" pitchFamily="2" charset="2"/>
                        <a:buChar char="l"/>
                      </a:pPr>
                      <a:r>
                        <a:rPr kumimoji="1" lang="zh-CN" altLang="en-US"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得到处置的顾客抱怨</a:t>
                      </a:r>
                      <a:endParaRPr kumimoji="1" lang="en-US" altLang="zh-CN"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endParaRPr>
                    </a:p>
                    <a:p>
                      <a:pPr marL="171450" indent="-171450" algn="l" defTabSz="914400" rtl="0" eaLnBrk="1" latinLnBrk="0" hangingPunct="1">
                        <a:lnSpc>
                          <a:spcPts val="1500"/>
                        </a:lnSpc>
                        <a:spcAft>
                          <a:spcPts val="0"/>
                        </a:spcAft>
                        <a:buFont typeface="Wingdings" panose="05000000000000000000" pitchFamily="2" charset="2"/>
                        <a:buChar char="l"/>
                      </a:pPr>
                      <a:r>
                        <a:rPr kumimoji="1" lang="zh-CN" altLang="en-US"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有效的处理措施（问题不再发生）</a:t>
                      </a:r>
                      <a:endParaRPr kumimoji="1" lang="en-US" altLang="zh-CN"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endParaRPr>
                    </a:p>
                    <a:p>
                      <a:pPr marL="171450" marR="0" lvl="0" indent="-171450" algn="l" defTabSz="914400" rtl="0" eaLnBrk="1" fontAlgn="auto" latinLnBrk="0" hangingPunct="1">
                        <a:lnSpc>
                          <a:spcPts val="1500"/>
                        </a:lnSpc>
                        <a:spcBef>
                          <a:spcPts val="0"/>
                        </a:spcBef>
                        <a:spcAft>
                          <a:spcPts val="0"/>
                        </a:spcAft>
                        <a:buClrTx/>
                        <a:buSzTx/>
                        <a:buFont typeface="Wingdings" panose="05000000000000000000" pitchFamily="2" charset="2"/>
                        <a:buChar char="l"/>
                        <a:tabLst/>
                        <a:defRPr/>
                      </a:pPr>
                      <a:r>
                        <a:rPr kumimoji="1" lang="zh-CN" altLang="en-US" sz="1000" b="0" kern="100" dirty="0">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顾客抱怨台帐</a:t>
                      </a:r>
                      <a:endParaRPr kumimoji="1" lang="en-US" altLang="zh-CN" sz="1000" b="0" kern="100" dirty="0">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endParaRPr>
                    </a:p>
                    <a:p>
                      <a:pPr marL="171450" marR="0" lvl="0" indent="-171450" algn="l" defTabSz="914400" rtl="0" eaLnBrk="1" fontAlgn="auto" latinLnBrk="0" hangingPunct="1">
                        <a:lnSpc>
                          <a:spcPts val="1500"/>
                        </a:lnSpc>
                        <a:spcBef>
                          <a:spcPts val="0"/>
                        </a:spcBef>
                        <a:spcAft>
                          <a:spcPts val="0"/>
                        </a:spcAft>
                        <a:buClrTx/>
                        <a:buSzTx/>
                        <a:buFont typeface="Wingdings" panose="05000000000000000000" pitchFamily="2" charset="2"/>
                        <a:buChar char="l"/>
                        <a:tabLst/>
                        <a:defRPr/>
                      </a:pPr>
                      <a:r>
                        <a:rPr kumimoji="1" lang="zh-CN" altLang="en-US" sz="1000" b="0" kern="100" dirty="0">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快速响应跟踪看板</a:t>
                      </a:r>
                      <a:endParaRPr kumimoji="1" lang="en-US" altLang="zh-CN" sz="1000" b="0" kern="100" dirty="0">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endParaRPr>
                    </a:p>
                    <a:p>
                      <a:pPr marL="171450" marR="0" lvl="0" indent="-171450" algn="l" defTabSz="914400" rtl="0" eaLnBrk="1" fontAlgn="auto" latinLnBrk="0" hangingPunct="1">
                        <a:lnSpc>
                          <a:spcPts val="1500"/>
                        </a:lnSpc>
                        <a:spcBef>
                          <a:spcPts val="0"/>
                        </a:spcBef>
                        <a:spcAft>
                          <a:spcPts val="0"/>
                        </a:spcAft>
                        <a:buClrTx/>
                        <a:buSzTx/>
                        <a:buFont typeface="Wingdings" panose="05000000000000000000" pitchFamily="2" charset="2"/>
                        <a:buChar char="l"/>
                        <a:tabLst/>
                        <a:defRPr/>
                      </a:pPr>
                      <a:r>
                        <a:rPr kumimoji="1" lang="en-US" altLang="zh-CN" sz="1000" b="0" kern="100" dirty="0">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8D</a:t>
                      </a:r>
                      <a:r>
                        <a:rPr kumimoji="1" lang="zh-CN" altLang="en-US" sz="1000" b="0" kern="100" dirty="0">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报告</a:t>
                      </a:r>
                      <a:endParaRPr kumimoji="1" lang="en-US" altLang="zh-CN" sz="1000" b="0" kern="100" dirty="0">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endParaRPr>
                    </a:p>
                    <a:p>
                      <a:pPr marL="171450" marR="0" lvl="0" indent="-171450" algn="l" defTabSz="914400" rtl="0" eaLnBrk="1" fontAlgn="auto" latinLnBrk="0" hangingPunct="1">
                        <a:lnSpc>
                          <a:spcPts val="1500"/>
                        </a:lnSpc>
                        <a:spcBef>
                          <a:spcPts val="0"/>
                        </a:spcBef>
                        <a:spcAft>
                          <a:spcPts val="0"/>
                        </a:spcAft>
                        <a:buClrTx/>
                        <a:buSzTx/>
                        <a:buFont typeface="Wingdings" panose="05000000000000000000" pitchFamily="2" charset="2"/>
                        <a:buChar char="l"/>
                        <a:tabLst/>
                        <a:defRPr/>
                      </a:pPr>
                      <a:r>
                        <a:rPr kumimoji="1" lang="zh-CN" altLang="en-US"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更新后的体系文件、</a:t>
                      </a:r>
                      <a:r>
                        <a:rPr kumimoji="1" lang="en-US" altLang="zh-CN"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FMEA\CP\WI</a:t>
                      </a:r>
                      <a:r>
                        <a:rPr kumimoji="1" lang="zh-CN" altLang="en-US"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、表单等。</a:t>
                      </a:r>
                      <a:endParaRPr kumimoji="1" lang="en-US" altLang="zh-CN"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endParaRPr>
                    </a:p>
                    <a:p>
                      <a:pPr marL="171450" marR="0" lvl="0" indent="-171450" algn="l" defTabSz="914400" rtl="0" eaLnBrk="1" fontAlgn="auto" latinLnBrk="0" hangingPunct="1">
                        <a:lnSpc>
                          <a:spcPts val="1500"/>
                        </a:lnSpc>
                        <a:spcBef>
                          <a:spcPts val="0"/>
                        </a:spcBef>
                        <a:spcAft>
                          <a:spcPts val="0"/>
                        </a:spcAft>
                        <a:buClrTx/>
                        <a:buSzTx/>
                        <a:buFont typeface="Wingdings" panose="05000000000000000000" pitchFamily="2" charset="2"/>
                        <a:buChar char="l"/>
                        <a:tabLst/>
                        <a:defRPr/>
                      </a:pPr>
                      <a:r>
                        <a:rPr kumimoji="1" lang="zh-CN" altLang="en-US"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经验教训数据库</a:t>
                      </a:r>
                      <a:r>
                        <a:rPr kumimoji="1" lang="en-US" altLang="zh-CN"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a:t>
                      </a:r>
                      <a:endParaRPr kumimoji="1" lang="zh-CN" altLang="zh-CN"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endParaRPr>
                    </a:p>
                  </a:txBody>
                  <a:tcPr marL="91427" marR="91427" marT="45722" marB="4572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1"/>
                  </a:ext>
                </a:extLst>
              </a:tr>
            </a:tbl>
          </a:graphicData>
        </a:graphic>
      </p:graphicFrame>
      <p:graphicFrame>
        <p:nvGraphicFramePr>
          <p:cNvPr id="15" name="表格 14"/>
          <p:cNvGraphicFramePr>
            <a:graphicFrameLocks noGrp="1"/>
          </p:cNvGraphicFramePr>
          <p:nvPr/>
        </p:nvGraphicFramePr>
        <p:xfrm>
          <a:off x="179388" y="4941888"/>
          <a:ext cx="2447925" cy="1655762"/>
        </p:xfrm>
        <a:graphic>
          <a:graphicData uri="http://schemas.openxmlformats.org/drawingml/2006/table">
            <a:tbl>
              <a:tblPr firstRow="1" bandRow="1">
                <a:tableStyleId>{5C22544A-7EE6-4342-B048-85BDC9FD1C3A}</a:tableStyleId>
              </a:tblPr>
              <a:tblGrid>
                <a:gridCol w="2447925">
                  <a:extLst>
                    <a:ext uri="{9D8B030D-6E8A-4147-A177-3AD203B41FA5}">
                      <a16:colId xmlns:a16="http://schemas.microsoft.com/office/drawing/2014/main" val="20000"/>
                    </a:ext>
                  </a:extLst>
                </a:gridCol>
              </a:tblGrid>
              <a:tr h="267354">
                <a:tc>
                  <a:txBody>
                    <a:bodyPr/>
                    <a:lstStyle/>
                    <a:p>
                      <a:r>
                        <a:rPr kumimoji="1" lang="zh-CN" altLang="en-US" sz="1000" b="1" kern="1200" dirty="0">
                          <a:solidFill>
                            <a:srgbClr val="0000FF"/>
                          </a:solidFill>
                          <a:latin typeface="宋体" panose="02010600030101010101" pitchFamily="2" charset="-122"/>
                          <a:ea typeface="宋体" panose="02010600030101010101" pitchFamily="2" charset="-122"/>
                          <a:cs typeface="Tahoma" panose="020B0604030504040204" pitchFamily="34" charset="0"/>
                        </a:rPr>
                        <a:t>如何做？（程序、方法、标准、法规）</a:t>
                      </a:r>
                    </a:p>
                  </a:txBody>
                  <a:tcPr marL="91427" marR="91427" marT="45708" marB="4570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0"/>
                  </a:ext>
                </a:extLst>
              </a:tr>
              <a:tr h="1388408">
                <a:tc>
                  <a:txBody>
                    <a:bodyPr/>
                    <a:lstStyle/>
                    <a:p>
                      <a:pPr marL="171450" indent="-171450" algn="l" defTabSz="914400" rtl="0" eaLnBrk="1" latinLnBrk="0" hangingPunct="1">
                        <a:spcAft>
                          <a:spcPts val="0"/>
                        </a:spcAft>
                        <a:buFont typeface="Wingdings" panose="05000000000000000000" pitchFamily="2" charset="2"/>
                        <a:buChar char="l"/>
                      </a:pPr>
                      <a:r>
                        <a:rPr kumimoji="1" lang="zh-CN" altLang="zh-CN"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顾客反馈处理控制程序</a:t>
                      </a:r>
                      <a:endParaRPr kumimoji="1" lang="en-US" altLang="zh-CN"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endParaRPr>
                    </a:p>
                    <a:p>
                      <a:pPr marL="171450" indent="-171450" algn="l" defTabSz="914400" rtl="0" eaLnBrk="1" latinLnBrk="0" hangingPunct="1">
                        <a:spcAft>
                          <a:spcPts val="0"/>
                        </a:spcAft>
                        <a:buFont typeface="Wingdings" panose="05000000000000000000" pitchFamily="2" charset="2"/>
                        <a:buChar char="l"/>
                      </a:pPr>
                      <a:r>
                        <a:rPr kumimoji="1" lang="en-US" altLang="zh-CN"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8D\5WHY\QC7</a:t>
                      </a:r>
                      <a:r>
                        <a:rPr kumimoji="1" lang="zh-CN" altLang="en-US"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手法、</a:t>
                      </a:r>
                      <a:r>
                        <a:rPr kumimoji="1" lang="en-US" altLang="zh-CN"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FMEA</a:t>
                      </a:r>
                      <a:r>
                        <a:rPr kumimoji="1" lang="zh-CN" altLang="en-US"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等</a:t>
                      </a:r>
                      <a:endParaRPr kumimoji="1" lang="en-US" altLang="zh-CN"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endParaRPr>
                    </a:p>
                    <a:p>
                      <a:pPr marL="171450" indent="-171450" algn="l" defTabSz="914400" rtl="0" eaLnBrk="1" latinLnBrk="0" hangingPunct="1">
                        <a:spcAft>
                          <a:spcPts val="0"/>
                        </a:spcAft>
                        <a:buFont typeface="Wingdings" panose="05000000000000000000" pitchFamily="2" charset="2"/>
                        <a:buChar char="l"/>
                      </a:pPr>
                      <a:r>
                        <a:rPr kumimoji="1" lang="zh-CN" altLang="en-US"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快速响应控制程序</a:t>
                      </a:r>
                      <a:endParaRPr kumimoji="1" lang="en-US" altLang="zh-CN"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endParaRPr>
                    </a:p>
                  </a:txBody>
                  <a:tcPr marL="91427" marR="91427" marT="45708" marB="4570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1"/>
                  </a:ext>
                </a:extLst>
              </a:tr>
            </a:tbl>
          </a:graphicData>
        </a:graphic>
      </p:graphicFrame>
      <p:graphicFrame>
        <p:nvGraphicFramePr>
          <p:cNvPr id="16" name="表格 15"/>
          <p:cNvGraphicFramePr>
            <a:graphicFrameLocks noGrp="1"/>
          </p:cNvGraphicFramePr>
          <p:nvPr/>
        </p:nvGraphicFramePr>
        <p:xfrm>
          <a:off x="6523038" y="5445125"/>
          <a:ext cx="2449512" cy="1152525"/>
        </p:xfrm>
        <a:graphic>
          <a:graphicData uri="http://schemas.openxmlformats.org/drawingml/2006/table">
            <a:tbl>
              <a:tblPr firstRow="1" bandRow="1">
                <a:tableStyleId>{5C22544A-7EE6-4342-B048-85BDC9FD1C3A}</a:tableStyleId>
              </a:tblPr>
              <a:tblGrid>
                <a:gridCol w="2449512">
                  <a:extLst>
                    <a:ext uri="{9D8B030D-6E8A-4147-A177-3AD203B41FA5}">
                      <a16:colId xmlns:a16="http://schemas.microsoft.com/office/drawing/2014/main" val="20000"/>
                    </a:ext>
                  </a:extLst>
                </a:gridCol>
              </a:tblGrid>
              <a:tr h="284213">
                <a:tc>
                  <a:txBody>
                    <a:bodyPr/>
                    <a:lstStyle/>
                    <a:p>
                      <a:pPr eaLnBrk="1" hangingPunct="1">
                        <a:spcBef>
                          <a:spcPct val="0"/>
                        </a:spcBef>
                        <a:buClrTx/>
                        <a:buSzTx/>
                        <a:buFontTx/>
                        <a:buNone/>
                      </a:pPr>
                      <a:r>
                        <a:rPr lang="zh-CN" altLang="en-US" sz="1000" b="1" dirty="0">
                          <a:solidFill>
                            <a:srgbClr val="0000FF"/>
                          </a:solidFill>
                          <a:latin typeface="宋体" panose="02010600030101010101" pitchFamily="2" charset="-122"/>
                          <a:ea typeface="宋体" panose="02010600030101010101" pitchFamily="2" charset="-122"/>
                          <a:cs typeface="Tahoma" panose="020B0604030504040204" pitchFamily="34" charset="0"/>
                        </a:rPr>
                        <a:t>如何测量？（绩效指标）</a:t>
                      </a:r>
                      <a:endParaRPr lang="en-US" altLang="zh-CN" sz="1000" b="1" dirty="0">
                        <a:solidFill>
                          <a:srgbClr val="0000FF"/>
                        </a:solidFill>
                        <a:latin typeface="宋体" panose="02010600030101010101" pitchFamily="2" charset="-122"/>
                        <a:ea typeface="宋体" panose="02010600030101010101" pitchFamily="2" charset="-122"/>
                        <a:cs typeface="Tahoma" panose="020B0604030504040204" pitchFamily="34" charset="0"/>
                      </a:endParaRPr>
                    </a:p>
                  </a:txBody>
                  <a:tcPr marL="91486" marR="91486" marT="45736" marB="4573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0"/>
                  </a:ext>
                </a:extLst>
              </a:tr>
              <a:tr h="868312">
                <a:tc>
                  <a:txBody>
                    <a:bodyPr/>
                    <a:lstStyle/>
                    <a:p>
                      <a:pPr marL="171450" indent="-171450" algn="l" defTabSz="914400" rtl="0" eaLnBrk="1" latinLnBrk="0" hangingPunct="1">
                        <a:spcAft>
                          <a:spcPts val="0"/>
                        </a:spcAft>
                        <a:buFont typeface="Wingdings" panose="05000000000000000000" pitchFamily="2" charset="2"/>
                        <a:buChar char="l"/>
                      </a:pPr>
                      <a:r>
                        <a:rPr kumimoji="1" lang="zh-CN" altLang="en-US" sz="1000" kern="100" dirty="0">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红色或黄色状态的天数</a:t>
                      </a:r>
                    </a:p>
                    <a:p>
                      <a:pPr marL="171450" indent="-171450" algn="l" defTabSz="914400" rtl="0" eaLnBrk="1" latinLnBrk="0" hangingPunct="1">
                        <a:spcAft>
                          <a:spcPts val="0"/>
                        </a:spcAft>
                        <a:buFont typeface="Wingdings" panose="05000000000000000000" pitchFamily="2" charset="2"/>
                        <a:buChar char="l"/>
                      </a:pPr>
                      <a:r>
                        <a:rPr kumimoji="1" lang="en-US" altLang="zh-CN" sz="1000" kern="100" dirty="0">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 </a:t>
                      </a:r>
                      <a:r>
                        <a:rPr kumimoji="1" lang="zh-CN" altLang="en-US" sz="1000" kern="100" dirty="0">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关闭的问题数</a:t>
                      </a:r>
                      <a:endParaRPr kumimoji="1" lang="zh-CN" altLang="zh-CN" sz="1000" kern="100" dirty="0">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endParaRPr>
                    </a:p>
                  </a:txBody>
                  <a:tcPr marL="91486" marR="91486" marT="45736" marB="4573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1"/>
                  </a:ext>
                </a:extLst>
              </a:tr>
            </a:tbl>
          </a:graphicData>
        </a:graphic>
      </p:graphicFrame>
      <p:graphicFrame>
        <p:nvGraphicFramePr>
          <p:cNvPr id="17" name="表格 16"/>
          <p:cNvGraphicFramePr>
            <a:graphicFrameLocks noGrp="1"/>
          </p:cNvGraphicFramePr>
          <p:nvPr/>
        </p:nvGraphicFramePr>
        <p:xfrm>
          <a:off x="3167063" y="1412875"/>
          <a:ext cx="2919412" cy="2408238"/>
        </p:xfrm>
        <a:graphic>
          <a:graphicData uri="http://schemas.openxmlformats.org/drawingml/2006/table">
            <a:tbl>
              <a:tblPr firstRow="1" bandRow="1">
                <a:tableStyleId>{5C22544A-7EE6-4342-B048-85BDC9FD1C3A}</a:tableStyleId>
              </a:tblPr>
              <a:tblGrid>
                <a:gridCol w="2919412">
                  <a:extLst>
                    <a:ext uri="{9D8B030D-6E8A-4147-A177-3AD203B41FA5}">
                      <a16:colId xmlns:a16="http://schemas.microsoft.com/office/drawing/2014/main" val="20000"/>
                    </a:ext>
                  </a:extLst>
                </a:gridCol>
              </a:tblGrid>
              <a:tr h="243891">
                <a:tc>
                  <a:txBody>
                    <a:bodyPr/>
                    <a:lstStyle/>
                    <a:p>
                      <a:pPr algn="l"/>
                      <a:r>
                        <a:rPr kumimoji="1" lang="zh-CN" altLang="en-US" sz="1000" b="1" kern="1200" dirty="0">
                          <a:solidFill>
                            <a:srgbClr val="0000FF"/>
                          </a:solidFill>
                          <a:latin typeface="宋体" panose="02010600030101010101" pitchFamily="2" charset="-122"/>
                          <a:ea typeface="宋体" panose="02010600030101010101" pitchFamily="2" charset="-122"/>
                          <a:cs typeface="Tahoma" panose="020B0604030504040204" pitchFamily="34" charset="0"/>
                        </a:rPr>
                        <a:t>过程的风险</a:t>
                      </a:r>
                    </a:p>
                  </a:txBody>
                  <a:tcPr marL="91457" marR="91457" marT="45730" marB="4573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0"/>
                  </a:ext>
                </a:extLst>
              </a:tr>
              <a:tr h="2164347">
                <a:tc>
                  <a:txBody>
                    <a:bodyPr/>
                    <a:lstStyle/>
                    <a:p>
                      <a:pPr marL="171450" indent="-171450">
                        <a:buFont typeface="Wingdings" panose="05000000000000000000" pitchFamily="2" charset="2"/>
                        <a:buChar char="l"/>
                      </a:pPr>
                      <a:r>
                        <a:rPr lang="zh-CN" altLang="en-US" sz="1000" dirty="0">
                          <a:solidFill>
                            <a:schemeClr val="tx1"/>
                          </a:solidFill>
                          <a:latin typeface="宋体" panose="02010600030101010101" pitchFamily="2" charset="-122"/>
                          <a:ea typeface="宋体" panose="02010600030101010101" pitchFamily="2" charset="-122"/>
                        </a:rPr>
                        <a:t>没有对失效产品（保修期范围内或顾客生产线退回的产品）进行失效原因的分析，导致根本原因难以查找到；</a:t>
                      </a:r>
                      <a:endParaRPr lang="en-US" altLang="zh-CN" sz="1000" dirty="0">
                        <a:solidFill>
                          <a:schemeClr val="tx1"/>
                        </a:solidFill>
                        <a:latin typeface="宋体" panose="02010600030101010101" pitchFamily="2" charset="-122"/>
                        <a:ea typeface="宋体" panose="02010600030101010101" pitchFamily="2" charset="-122"/>
                      </a:endParaRPr>
                    </a:p>
                    <a:p>
                      <a:pPr marL="171450" indent="-171450">
                        <a:buFont typeface="Wingdings" panose="05000000000000000000" pitchFamily="2" charset="2"/>
                        <a:buChar char="l"/>
                      </a:pPr>
                      <a:r>
                        <a:rPr lang="zh-CN" altLang="en-US" sz="1000" dirty="0">
                          <a:solidFill>
                            <a:schemeClr val="tx1"/>
                          </a:solidFill>
                          <a:latin typeface="宋体" panose="02010600030101010101" pitchFamily="2" charset="-122"/>
                          <a:ea typeface="宋体" panose="02010600030101010101" pitchFamily="2" charset="-122"/>
                        </a:rPr>
                        <a:t>纠正措施有效性不好，导致问题重复发生；</a:t>
                      </a:r>
                      <a:endParaRPr lang="en-US" altLang="zh-CN" sz="1000" dirty="0">
                        <a:solidFill>
                          <a:schemeClr val="tx1"/>
                        </a:solidFill>
                        <a:latin typeface="宋体" panose="02010600030101010101" pitchFamily="2" charset="-122"/>
                        <a:ea typeface="宋体" panose="02010600030101010101" pitchFamily="2" charset="-122"/>
                      </a:endParaRPr>
                    </a:p>
                    <a:p>
                      <a:pPr marL="171450" indent="-171450">
                        <a:buFont typeface="Wingdings" panose="05000000000000000000" pitchFamily="2" charset="2"/>
                        <a:buChar char="l"/>
                      </a:pPr>
                      <a:r>
                        <a:rPr lang="zh-CN" altLang="en-US" sz="1000" dirty="0">
                          <a:solidFill>
                            <a:schemeClr val="tx1"/>
                          </a:solidFill>
                          <a:latin typeface="宋体" panose="02010600030101010101" pitchFamily="2" charset="-122"/>
                          <a:ea typeface="宋体" panose="02010600030101010101" pitchFamily="2" charset="-122"/>
                        </a:rPr>
                        <a:t>纠正措施实施完成后，没有验证；</a:t>
                      </a:r>
                      <a:endParaRPr lang="en-US" altLang="zh-CN" sz="1000" dirty="0">
                        <a:solidFill>
                          <a:schemeClr val="tx1"/>
                        </a:solidFill>
                        <a:latin typeface="宋体" panose="02010600030101010101" pitchFamily="2" charset="-122"/>
                        <a:ea typeface="宋体" panose="02010600030101010101" pitchFamily="2" charset="-122"/>
                      </a:endParaRPr>
                    </a:p>
                    <a:p>
                      <a:pPr marL="171450" indent="-171450">
                        <a:buFont typeface="Wingdings" panose="05000000000000000000" pitchFamily="2" charset="2"/>
                        <a:buChar char="l"/>
                      </a:pPr>
                      <a:r>
                        <a:rPr lang="zh-CN" altLang="en-US" sz="1000" dirty="0">
                          <a:solidFill>
                            <a:schemeClr val="tx1"/>
                          </a:solidFill>
                          <a:latin typeface="宋体" panose="02010600030101010101" pitchFamily="2" charset="-122"/>
                          <a:ea typeface="宋体" panose="02010600030101010101" pitchFamily="2" charset="-122"/>
                        </a:rPr>
                        <a:t>纠正措施后，没有实施标准化；</a:t>
                      </a:r>
                      <a:endParaRPr lang="en-US" altLang="zh-CN" sz="1000" dirty="0">
                        <a:solidFill>
                          <a:schemeClr val="tx1"/>
                        </a:solidFill>
                        <a:latin typeface="宋体" panose="02010600030101010101" pitchFamily="2" charset="-122"/>
                        <a:ea typeface="宋体" panose="02010600030101010101" pitchFamily="2" charset="-122"/>
                      </a:endParaRPr>
                    </a:p>
                    <a:p>
                      <a:pPr marL="171450" indent="-171450">
                        <a:buFont typeface="Wingdings" panose="05000000000000000000" pitchFamily="2" charset="2"/>
                        <a:buChar char="l"/>
                      </a:pPr>
                      <a:r>
                        <a:rPr lang="zh-CN" altLang="en-US" sz="1000" dirty="0">
                          <a:solidFill>
                            <a:schemeClr val="tx1"/>
                          </a:solidFill>
                          <a:latin typeface="宋体" panose="02010600030101010101" pitchFamily="2" charset="-122"/>
                          <a:ea typeface="宋体" panose="02010600030101010101" pitchFamily="2" charset="-122"/>
                        </a:rPr>
                        <a:t>实施纠正措施改进工作的人员，缺乏相应的工具知识，比如</a:t>
                      </a:r>
                      <a:r>
                        <a:rPr lang="en-US" altLang="zh-CN" sz="1000" dirty="0">
                          <a:solidFill>
                            <a:schemeClr val="tx1"/>
                          </a:solidFill>
                          <a:latin typeface="宋体" panose="02010600030101010101" pitchFamily="2" charset="-122"/>
                          <a:ea typeface="宋体" panose="02010600030101010101" pitchFamily="2" charset="-122"/>
                        </a:rPr>
                        <a:t>8D\5WHY\QC\FMEA</a:t>
                      </a:r>
                      <a:r>
                        <a:rPr lang="zh-CN" altLang="en-US" sz="1000" dirty="0">
                          <a:solidFill>
                            <a:schemeClr val="tx1"/>
                          </a:solidFill>
                          <a:latin typeface="宋体" panose="02010600030101010101" pitchFamily="2" charset="-122"/>
                          <a:ea typeface="宋体" panose="02010600030101010101" pitchFamily="2" charset="-122"/>
                        </a:rPr>
                        <a:t>等；</a:t>
                      </a:r>
                      <a:endParaRPr lang="en-US" altLang="zh-CN" sz="1000" dirty="0">
                        <a:solidFill>
                          <a:schemeClr val="tx1"/>
                        </a:solidFill>
                        <a:latin typeface="宋体" panose="02010600030101010101" pitchFamily="2" charset="-122"/>
                        <a:ea typeface="宋体" panose="02010600030101010101" pitchFamily="2" charset="-122"/>
                      </a:endParaRPr>
                    </a:p>
                  </a:txBody>
                  <a:tcPr marL="91457" marR="91457" marT="45730" marB="4573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1"/>
                  </a:ext>
                </a:extLst>
              </a:tr>
            </a:tbl>
          </a:graphicData>
        </a:graphic>
      </p:graphicFrame>
      <p:graphicFrame>
        <p:nvGraphicFramePr>
          <p:cNvPr id="18" name="表格 17"/>
          <p:cNvGraphicFramePr>
            <a:graphicFrameLocks noGrp="1"/>
          </p:cNvGraphicFramePr>
          <p:nvPr/>
        </p:nvGraphicFramePr>
        <p:xfrm>
          <a:off x="3170238" y="3933825"/>
          <a:ext cx="2919412" cy="2663825"/>
        </p:xfrm>
        <a:graphic>
          <a:graphicData uri="http://schemas.openxmlformats.org/drawingml/2006/table">
            <a:tbl>
              <a:tblPr firstRow="1" bandRow="1">
                <a:tableStyleId>{5C22544A-7EE6-4342-B048-85BDC9FD1C3A}</a:tableStyleId>
              </a:tblPr>
              <a:tblGrid>
                <a:gridCol w="2919412">
                  <a:extLst>
                    <a:ext uri="{9D8B030D-6E8A-4147-A177-3AD203B41FA5}">
                      <a16:colId xmlns:a16="http://schemas.microsoft.com/office/drawing/2014/main" val="20000"/>
                    </a:ext>
                  </a:extLst>
                </a:gridCol>
              </a:tblGrid>
              <a:tr h="276915">
                <a:tc>
                  <a:txBody>
                    <a:bodyPr/>
                    <a:lstStyle/>
                    <a:p>
                      <a:r>
                        <a:rPr kumimoji="1" lang="zh-CN" altLang="en-US" sz="1000" b="1" kern="1200" dirty="0">
                          <a:solidFill>
                            <a:srgbClr val="0000FF"/>
                          </a:solidFill>
                          <a:latin typeface="宋体" panose="02010600030101010101" pitchFamily="2" charset="-122"/>
                          <a:ea typeface="宋体" panose="02010600030101010101" pitchFamily="2" charset="-122"/>
                          <a:cs typeface="Tahoma" panose="020B0604030504040204" pitchFamily="34" charset="0"/>
                        </a:rPr>
                        <a:t>过程的关键活动</a:t>
                      </a:r>
                    </a:p>
                  </a:txBody>
                  <a:tcPr marL="91457" marR="91457" marT="45712" marB="4571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CFFFF"/>
                    </a:solidFill>
                  </a:tcPr>
                </a:tc>
                <a:extLst>
                  <a:ext uri="{0D108BD9-81ED-4DB2-BD59-A6C34878D82A}">
                    <a16:rowId xmlns:a16="http://schemas.microsoft.com/office/drawing/2014/main" val="10000"/>
                  </a:ext>
                </a:extLst>
              </a:tr>
              <a:tr h="2386910">
                <a:tc>
                  <a:txBody>
                    <a:bodyPr/>
                    <a:lstStyle/>
                    <a:p>
                      <a:pPr marL="171450" indent="-171450" algn="l" defTabSz="914400" rtl="0" eaLnBrk="1" latinLnBrk="0" hangingPunct="1">
                        <a:buFont typeface="Wingdings" panose="05000000000000000000" pitchFamily="2" charset="2"/>
                        <a:buChar char="l"/>
                      </a:pPr>
                      <a:r>
                        <a:rPr kumimoji="1" lang="zh-CN" altLang="en-US" sz="1000" kern="1200" dirty="0">
                          <a:solidFill>
                            <a:schemeClr val="tx1"/>
                          </a:solidFill>
                          <a:latin typeface="宋体" panose="02010600030101010101" pitchFamily="2" charset="-122"/>
                          <a:ea typeface="宋体" panose="02010600030101010101" pitchFamily="2" charset="-122"/>
                          <a:cs typeface="+mn-cs"/>
                        </a:rPr>
                        <a:t>顾客反馈的问题界定；</a:t>
                      </a:r>
                      <a:endParaRPr kumimoji="1" lang="en-US" altLang="zh-CN" sz="1000" kern="1200" dirty="0">
                        <a:solidFill>
                          <a:schemeClr val="tx1"/>
                        </a:solidFill>
                        <a:latin typeface="宋体" panose="02010600030101010101" pitchFamily="2" charset="-122"/>
                        <a:ea typeface="宋体" panose="02010600030101010101" pitchFamily="2" charset="-122"/>
                        <a:cs typeface="+mn-cs"/>
                      </a:endParaRPr>
                    </a:p>
                    <a:p>
                      <a:pPr marL="171450" indent="-171450" algn="l" defTabSz="914400" rtl="0" eaLnBrk="1" latinLnBrk="0" hangingPunct="1">
                        <a:buFont typeface="Wingdings" panose="05000000000000000000" pitchFamily="2" charset="2"/>
                        <a:buChar char="l"/>
                      </a:pPr>
                      <a:r>
                        <a:rPr kumimoji="1" lang="zh-CN" altLang="en-US" sz="1000" kern="1200" dirty="0">
                          <a:solidFill>
                            <a:schemeClr val="tx1"/>
                          </a:solidFill>
                          <a:latin typeface="宋体" panose="02010600030101010101" pitchFamily="2" charset="-122"/>
                          <a:ea typeface="宋体" panose="02010600030101010101" pitchFamily="2" charset="-122"/>
                          <a:cs typeface="+mn-cs"/>
                        </a:rPr>
                        <a:t>控制不符合输出所必要的遏制、临时措施及相关活动；</a:t>
                      </a:r>
                    </a:p>
                    <a:p>
                      <a:pPr marL="171450" indent="-171450" algn="l" defTabSz="914400" rtl="0" eaLnBrk="1" latinLnBrk="0" hangingPunct="1">
                        <a:buFont typeface="Wingdings" panose="05000000000000000000" pitchFamily="2" charset="2"/>
                        <a:buChar char="l"/>
                      </a:pPr>
                      <a:r>
                        <a:rPr kumimoji="1" lang="zh-CN" altLang="en-US" sz="1000" kern="1200" dirty="0">
                          <a:solidFill>
                            <a:schemeClr val="tx1"/>
                          </a:solidFill>
                          <a:latin typeface="宋体" panose="02010600030101010101" pitchFamily="2" charset="-122"/>
                          <a:ea typeface="宋体" panose="02010600030101010101" pitchFamily="2" charset="-122"/>
                          <a:cs typeface="+mn-cs"/>
                        </a:rPr>
                        <a:t>对保修件进行</a:t>
                      </a:r>
                      <a:r>
                        <a:rPr kumimoji="1" lang="zh-CN" altLang="zh-CN" sz="1000" kern="1200" dirty="0">
                          <a:solidFill>
                            <a:schemeClr val="tx1"/>
                          </a:solidFill>
                          <a:latin typeface="宋体" panose="02010600030101010101" pitchFamily="2" charset="-122"/>
                          <a:ea typeface="宋体" panose="02010600030101010101" pitchFamily="2" charset="-122"/>
                          <a:cs typeface="+mn-cs"/>
                        </a:rPr>
                        <a:t>分析，包括</a:t>
                      </a:r>
                      <a:r>
                        <a:rPr kumimoji="1" lang="en-US" altLang="zh-CN" sz="1000" kern="1200" dirty="0">
                          <a:solidFill>
                            <a:schemeClr val="tx1"/>
                          </a:solidFill>
                          <a:latin typeface="宋体" panose="02010600030101010101" pitchFamily="2" charset="-122"/>
                          <a:ea typeface="宋体" panose="02010600030101010101" pitchFamily="2" charset="-122"/>
                          <a:cs typeface="+mn-cs"/>
                        </a:rPr>
                        <a:t>NTF</a:t>
                      </a:r>
                      <a:r>
                        <a:rPr kumimoji="1" lang="zh-CN" altLang="zh-CN" sz="1000" kern="1200" dirty="0">
                          <a:solidFill>
                            <a:schemeClr val="tx1"/>
                          </a:solidFill>
                          <a:latin typeface="宋体" panose="02010600030101010101" pitchFamily="2" charset="-122"/>
                          <a:ea typeface="宋体" panose="02010600030101010101" pitchFamily="2" charset="-122"/>
                          <a:cs typeface="+mn-cs"/>
                        </a:rPr>
                        <a:t>（未发现故障</a:t>
                      </a:r>
                      <a:r>
                        <a:rPr kumimoji="1" lang="zh-CN" altLang="en-US" sz="1000" kern="1200" dirty="0">
                          <a:solidFill>
                            <a:schemeClr val="tx1"/>
                          </a:solidFill>
                          <a:latin typeface="宋体" panose="02010600030101010101" pitchFamily="2" charset="-122"/>
                          <a:ea typeface="宋体" panose="02010600030101010101" pitchFamily="2" charset="-122"/>
                          <a:cs typeface="+mn-cs"/>
                        </a:rPr>
                        <a:t>）；</a:t>
                      </a:r>
                      <a:endParaRPr kumimoji="1" lang="en-US" altLang="zh-CN" sz="1000" kern="1200" dirty="0">
                        <a:solidFill>
                          <a:schemeClr val="tx1"/>
                        </a:solidFill>
                        <a:latin typeface="宋体" panose="02010600030101010101" pitchFamily="2" charset="-122"/>
                        <a:ea typeface="宋体" panose="02010600030101010101" pitchFamily="2" charset="-122"/>
                        <a:cs typeface="+mn-cs"/>
                      </a:endParaRPr>
                    </a:p>
                    <a:p>
                      <a:pPr marL="171450" indent="-171450" algn="l" defTabSz="914400" rtl="0" eaLnBrk="1" latinLnBrk="0" hangingPunct="1">
                        <a:buFont typeface="Wingdings" panose="05000000000000000000" pitchFamily="2" charset="2"/>
                        <a:buChar char="l"/>
                      </a:pPr>
                      <a:r>
                        <a:rPr kumimoji="1" lang="zh-CN" altLang="en-US" sz="1000" kern="1200" dirty="0">
                          <a:solidFill>
                            <a:schemeClr val="tx1"/>
                          </a:solidFill>
                          <a:latin typeface="宋体" panose="02010600030101010101" pitchFamily="2" charset="-122"/>
                          <a:ea typeface="宋体" panose="02010600030101010101" pitchFamily="2" charset="-122"/>
                          <a:cs typeface="+mn-cs"/>
                        </a:rPr>
                        <a:t>根本原因分析、采用的方法、分析及结果；</a:t>
                      </a:r>
                      <a:endParaRPr kumimoji="1" lang="en-US" altLang="zh-CN" sz="1000" kern="1200" dirty="0">
                        <a:solidFill>
                          <a:schemeClr val="tx1"/>
                        </a:solidFill>
                        <a:latin typeface="宋体" panose="02010600030101010101" pitchFamily="2" charset="-122"/>
                        <a:ea typeface="宋体" panose="02010600030101010101" pitchFamily="2" charset="-122"/>
                        <a:cs typeface="+mn-cs"/>
                      </a:endParaRPr>
                    </a:p>
                    <a:p>
                      <a:pPr marL="171450" indent="-171450" algn="l" defTabSz="914400" rtl="0" eaLnBrk="1" latinLnBrk="0" hangingPunct="1">
                        <a:buFont typeface="Wingdings" panose="05000000000000000000" pitchFamily="2" charset="2"/>
                        <a:buChar char="l"/>
                      </a:pPr>
                      <a:r>
                        <a:rPr kumimoji="1" lang="zh-CN" altLang="en-US" sz="1000" kern="1200" dirty="0">
                          <a:solidFill>
                            <a:schemeClr val="tx1"/>
                          </a:solidFill>
                          <a:latin typeface="宋体" panose="02010600030101010101" pitchFamily="2" charset="-122"/>
                          <a:ea typeface="宋体" panose="02010600030101010101" pitchFamily="2" charset="-122"/>
                          <a:cs typeface="+mn-cs"/>
                        </a:rPr>
                        <a:t>系统性纠正措施的实施，包括考虑对相似过程和产品的影响；</a:t>
                      </a:r>
                    </a:p>
                    <a:p>
                      <a:pPr marL="171450" indent="-171450" algn="l" defTabSz="914400" rtl="0" eaLnBrk="1" latinLnBrk="0" hangingPunct="1">
                        <a:buFont typeface="Wingdings" panose="05000000000000000000" pitchFamily="2" charset="2"/>
                        <a:buChar char="l"/>
                      </a:pPr>
                      <a:r>
                        <a:rPr kumimoji="1" lang="zh-CN" altLang="en-US" sz="1000" kern="1200" dirty="0">
                          <a:solidFill>
                            <a:schemeClr val="tx1"/>
                          </a:solidFill>
                          <a:latin typeface="宋体" panose="02010600030101010101" pitchFamily="2" charset="-122"/>
                          <a:ea typeface="宋体" panose="02010600030101010101" pitchFamily="2" charset="-122"/>
                          <a:cs typeface="+mn-cs"/>
                        </a:rPr>
                        <a:t>对已实施纠正措施有效性的验证；</a:t>
                      </a:r>
                    </a:p>
                    <a:p>
                      <a:pPr marL="171450" indent="-171450" algn="l" defTabSz="914400" rtl="0" eaLnBrk="1" latinLnBrk="0" hangingPunct="1">
                        <a:buFont typeface="Wingdings" panose="05000000000000000000" pitchFamily="2" charset="2"/>
                        <a:buChar char="l"/>
                      </a:pPr>
                      <a:r>
                        <a:rPr kumimoji="1" lang="zh-CN" altLang="en-US" sz="1000" kern="1200" dirty="0">
                          <a:solidFill>
                            <a:schemeClr val="tx1"/>
                          </a:solidFill>
                          <a:latin typeface="宋体" panose="02010600030101010101" pitchFamily="2" charset="-122"/>
                          <a:ea typeface="宋体" panose="02010600030101010101" pitchFamily="2" charset="-122"/>
                          <a:cs typeface="+mn-cs"/>
                        </a:rPr>
                        <a:t>对适当形成文件的信息（如：</a:t>
                      </a:r>
                      <a:r>
                        <a:rPr kumimoji="1" lang="en-US" altLang="zh-CN" sz="1000" kern="1200" dirty="0">
                          <a:solidFill>
                            <a:schemeClr val="tx1"/>
                          </a:solidFill>
                          <a:latin typeface="宋体" panose="02010600030101010101" pitchFamily="2" charset="-122"/>
                          <a:ea typeface="宋体" panose="02010600030101010101" pitchFamily="2" charset="-122"/>
                          <a:cs typeface="+mn-cs"/>
                        </a:rPr>
                        <a:t>FMEA</a:t>
                      </a:r>
                      <a:r>
                        <a:rPr kumimoji="1" lang="zh-CN" altLang="en-US" sz="1000" kern="1200" dirty="0">
                          <a:solidFill>
                            <a:schemeClr val="tx1"/>
                          </a:solidFill>
                          <a:latin typeface="宋体" panose="02010600030101010101" pitchFamily="2" charset="-122"/>
                          <a:ea typeface="宋体" panose="02010600030101010101" pitchFamily="2" charset="-122"/>
                          <a:cs typeface="+mn-cs"/>
                        </a:rPr>
                        <a:t>、控制计划）的评审，必要时进行更新。</a:t>
                      </a:r>
                    </a:p>
                    <a:p>
                      <a:pPr marL="171450" indent="-171450" algn="l" defTabSz="914400" rtl="0" eaLnBrk="1" latinLnBrk="0" hangingPunct="1">
                        <a:buFont typeface="Wingdings" panose="05000000000000000000" pitchFamily="2" charset="2"/>
                        <a:buChar char="l"/>
                      </a:pPr>
                      <a:endParaRPr kumimoji="1" lang="en-US" altLang="zh-CN" sz="1000" kern="1200" dirty="0">
                        <a:solidFill>
                          <a:schemeClr val="tx1"/>
                        </a:solidFill>
                        <a:latin typeface="宋体" panose="02010600030101010101" pitchFamily="2" charset="-122"/>
                        <a:ea typeface="宋体" panose="02010600030101010101" pitchFamily="2" charset="-122"/>
                        <a:cs typeface="+mn-cs"/>
                      </a:endParaRPr>
                    </a:p>
                  </a:txBody>
                  <a:tcPr marL="91457" marR="91457" marT="45712" marB="4571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CFFFF"/>
                    </a:solidFill>
                  </a:tcPr>
                </a:tc>
                <a:extLst>
                  <a:ext uri="{0D108BD9-81ED-4DB2-BD59-A6C34878D82A}">
                    <a16:rowId xmlns:a16="http://schemas.microsoft.com/office/drawing/2014/main" val="10001"/>
                  </a:ext>
                </a:extLst>
              </a:tr>
            </a:tbl>
          </a:graphicData>
        </a:graphic>
      </p:graphicFrame>
      <p:sp>
        <p:nvSpPr>
          <p:cNvPr id="22" name="页脚占位符 13379"/>
          <p:cNvSpPr>
            <a:spLocks noGrp="1"/>
          </p:cNvSpPr>
          <p:nvPr>
            <p:ph type="ftr" sz="quarter" idx="11"/>
          </p:nvPr>
        </p:nvSpPr>
        <p:spPr>
          <a:xfrm>
            <a:off x="250825" y="6492875"/>
            <a:ext cx="873125" cy="365125"/>
          </a:xfrm>
        </p:spPr>
        <p:txBody>
          <a:bodyPr/>
          <a:lstStyle/>
          <a:p>
            <a:pPr>
              <a:defRPr/>
            </a:pPr>
            <a:r>
              <a:rPr lang="en-US" altLang="zh-CN" dirty="0"/>
              <a:t>23/39</a:t>
            </a:r>
            <a:endParaRPr lang="zh-CN" altLang="en-US" dirty="0"/>
          </a:p>
        </p:txBody>
      </p:sp>
    </p:spTree>
  </p:cSld>
  <p:clrMapOvr>
    <a:masterClrMapping/>
  </p:clrMapOvr>
  <p:transition spd="slow"/>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肘形连接符 31"/>
          <p:cNvCxnSpPr>
            <a:stCxn id="15" idx="3"/>
            <a:endCxn id="18" idx="1"/>
          </p:cNvCxnSpPr>
          <p:nvPr/>
        </p:nvCxnSpPr>
        <p:spPr bwMode="auto">
          <a:xfrm flipV="1">
            <a:off x="2627313" y="5265738"/>
            <a:ext cx="542925" cy="503237"/>
          </a:xfrm>
          <a:prstGeom prst="bentConnector3">
            <a:avLst>
              <a:gd name="adj1" fmla="val 50000"/>
            </a:avLst>
          </a:prstGeom>
          <a:ln w="28575">
            <a:tailEnd type="triangle"/>
          </a:ln>
        </p:spPr>
        <p:style>
          <a:lnRef idx="1">
            <a:schemeClr val="dk1"/>
          </a:lnRef>
          <a:fillRef idx="0">
            <a:schemeClr val="dk1"/>
          </a:fillRef>
          <a:effectRef idx="0">
            <a:schemeClr val="dk1"/>
          </a:effectRef>
          <a:fontRef idx="minor">
            <a:schemeClr val="tx1"/>
          </a:fontRef>
        </p:style>
      </p:cxnSp>
      <p:cxnSp>
        <p:nvCxnSpPr>
          <p:cNvPr id="5" name="肘形连接符 32"/>
          <p:cNvCxnSpPr>
            <a:stCxn id="13" idx="3"/>
            <a:endCxn id="18" idx="1"/>
          </p:cNvCxnSpPr>
          <p:nvPr/>
        </p:nvCxnSpPr>
        <p:spPr bwMode="auto">
          <a:xfrm>
            <a:off x="2625725" y="3789363"/>
            <a:ext cx="544513" cy="1476375"/>
          </a:xfrm>
          <a:prstGeom prst="bentConnector3">
            <a:avLst>
              <a:gd name="adj1" fmla="val 50000"/>
            </a:avLst>
          </a:prstGeom>
          <a:ln w="28575">
            <a:tailEnd type="triangle"/>
          </a:ln>
        </p:spPr>
        <p:style>
          <a:lnRef idx="1">
            <a:schemeClr val="dk1"/>
          </a:lnRef>
          <a:fillRef idx="0">
            <a:schemeClr val="dk1"/>
          </a:fillRef>
          <a:effectRef idx="0">
            <a:schemeClr val="dk1"/>
          </a:effectRef>
          <a:fontRef idx="minor">
            <a:schemeClr val="tx1"/>
          </a:fontRef>
        </p:style>
      </p:cxnSp>
      <p:cxnSp>
        <p:nvCxnSpPr>
          <p:cNvPr id="6" name="肘形连接符 33"/>
          <p:cNvCxnSpPr>
            <a:stCxn id="11" idx="3"/>
            <a:endCxn id="18" idx="1"/>
          </p:cNvCxnSpPr>
          <p:nvPr/>
        </p:nvCxnSpPr>
        <p:spPr bwMode="auto">
          <a:xfrm>
            <a:off x="2627313" y="2009775"/>
            <a:ext cx="542925" cy="3255963"/>
          </a:xfrm>
          <a:prstGeom prst="bentConnector3">
            <a:avLst>
              <a:gd name="adj1" fmla="val 50000"/>
            </a:avLst>
          </a:prstGeom>
          <a:ln w="28575">
            <a:tailEnd type="triangle"/>
          </a:ln>
        </p:spPr>
        <p:style>
          <a:lnRef idx="1">
            <a:schemeClr val="dk1"/>
          </a:lnRef>
          <a:fillRef idx="0">
            <a:schemeClr val="dk1"/>
          </a:fillRef>
          <a:effectRef idx="0">
            <a:schemeClr val="dk1"/>
          </a:effectRef>
          <a:fontRef idx="minor">
            <a:schemeClr val="tx1"/>
          </a:fontRef>
        </p:style>
      </p:cxnSp>
      <p:cxnSp>
        <p:nvCxnSpPr>
          <p:cNvPr id="7" name="肘形连接符 34"/>
          <p:cNvCxnSpPr/>
          <p:nvPr/>
        </p:nvCxnSpPr>
        <p:spPr bwMode="auto">
          <a:xfrm flipV="1">
            <a:off x="6084888" y="4365625"/>
            <a:ext cx="431800" cy="935038"/>
          </a:xfrm>
          <a:prstGeom prst="bentConnector3">
            <a:avLst>
              <a:gd name="adj1" fmla="val 50000"/>
            </a:avLst>
          </a:prstGeom>
          <a:ln w="28575">
            <a:tailEnd type="triangle"/>
          </a:ln>
        </p:spPr>
        <p:style>
          <a:lnRef idx="1">
            <a:schemeClr val="dk1"/>
          </a:lnRef>
          <a:fillRef idx="0">
            <a:schemeClr val="dk1"/>
          </a:fillRef>
          <a:effectRef idx="0">
            <a:schemeClr val="dk1"/>
          </a:effectRef>
          <a:fontRef idx="minor">
            <a:schemeClr val="tx1"/>
          </a:fontRef>
        </p:style>
      </p:cxnSp>
      <p:cxnSp>
        <p:nvCxnSpPr>
          <p:cNvPr id="8" name="肘形连接符 35"/>
          <p:cNvCxnSpPr>
            <a:endCxn id="16" idx="1"/>
          </p:cNvCxnSpPr>
          <p:nvPr/>
        </p:nvCxnSpPr>
        <p:spPr bwMode="auto">
          <a:xfrm>
            <a:off x="6078538" y="5786438"/>
            <a:ext cx="444500" cy="234950"/>
          </a:xfrm>
          <a:prstGeom prst="bentConnector3">
            <a:avLst>
              <a:gd name="adj1" fmla="val 50000"/>
            </a:avLst>
          </a:prstGeom>
          <a:ln w="28575">
            <a:solidFill>
              <a:srgbClr val="FF0000"/>
            </a:solidFill>
            <a:headEnd type="triangle"/>
            <a:tailEnd type="triangle"/>
          </a:ln>
        </p:spPr>
        <p:style>
          <a:lnRef idx="1">
            <a:schemeClr val="dk1"/>
          </a:lnRef>
          <a:fillRef idx="0">
            <a:schemeClr val="dk1"/>
          </a:fillRef>
          <a:effectRef idx="0">
            <a:schemeClr val="dk1"/>
          </a:effectRef>
          <a:fontRef idx="minor">
            <a:schemeClr val="tx1"/>
          </a:fontRef>
        </p:style>
      </p:cxnSp>
      <p:cxnSp>
        <p:nvCxnSpPr>
          <p:cNvPr id="9" name="肘形连接符 36"/>
          <p:cNvCxnSpPr/>
          <p:nvPr/>
        </p:nvCxnSpPr>
        <p:spPr bwMode="auto">
          <a:xfrm flipV="1">
            <a:off x="6084888" y="2133600"/>
            <a:ext cx="431800" cy="1952625"/>
          </a:xfrm>
          <a:prstGeom prst="bentConnector3">
            <a:avLst>
              <a:gd name="adj1" fmla="val 50000"/>
            </a:avLst>
          </a:prstGeom>
          <a:ln w="28575">
            <a:headEnd type="triangle"/>
            <a:tailEnd type="none"/>
          </a:ln>
        </p:spPr>
        <p:style>
          <a:lnRef idx="1">
            <a:schemeClr val="dk1"/>
          </a:lnRef>
          <a:fillRef idx="0">
            <a:schemeClr val="dk1"/>
          </a:fillRef>
          <a:effectRef idx="0">
            <a:schemeClr val="dk1"/>
          </a:effectRef>
          <a:fontRef idx="minor">
            <a:schemeClr val="tx1"/>
          </a:fontRef>
        </p:style>
      </p:cxnSp>
      <p:graphicFrame>
        <p:nvGraphicFramePr>
          <p:cNvPr id="10" name="表格 9"/>
          <p:cNvGraphicFramePr>
            <a:graphicFrameLocks noGrp="1"/>
          </p:cNvGraphicFramePr>
          <p:nvPr/>
        </p:nvGraphicFramePr>
        <p:xfrm>
          <a:off x="176213" y="836613"/>
          <a:ext cx="8788400" cy="519112"/>
        </p:xfrm>
        <a:graphic>
          <a:graphicData uri="http://schemas.openxmlformats.org/drawingml/2006/table">
            <a:tbl>
              <a:tblPr firstRow="1" bandRow="1">
                <a:tableStyleId>{5C22544A-7EE6-4342-B048-85BDC9FD1C3A}</a:tableStyleId>
              </a:tblPr>
              <a:tblGrid>
                <a:gridCol w="4394200">
                  <a:extLst>
                    <a:ext uri="{9D8B030D-6E8A-4147-A177-3AD203B41FA5}">
                      <a16:colId xmlns:a16="http://schemas.microsoft.com/office/drawing/2014/main" val="20000"/>
                    </a:ext>
                  </a:extLst>
                </a:gridCol>
                <a:gridCol w="4394200">
                  <a:extLst>
                    <a:ext uri="{9D8B030D-6E8A-4147-A177-3AD203B41FA5}">
                      <a16:colId xmlns:a16="http://schemas.microsoft.com/office/drawing/2014/main" val="20001"/>
                    </a:ext>
                  </a:extLst>
                </a:gridCol>
              </a:tblGrid>
              <a:tr h="519112">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zh-CN" altLang="en-US" sz="1400" b="0" dirty="0">
                          <a:solidFill>
                            <a:schemeClr val="tx1"/>
                          </a:solidFill>
                          <a:latin typeface="宋体" panose="02010600030101010101" pitchFamily="2" charset="-122"/>
                          <a:ea typeface="宋体" panose="02010600030101010101" pitchFamily="2" charset="-122"/>
                        </a:rPr>
                        <a:t>过程：</a:t>
                      </a:r>
                      <a:r>
                        <a:rPr lang="en-US" altLang="zh-CN" sz="1400" b="0" kern="1200" dirty="0">
                          <a:solidFill>
                            <a:schemeClr val="tx1"/>
                          </a:solidFill>
                          <a:latin typeface="仿宋" pitchFamily="49" charset="-122"/>
                          <a:ea typeface="仿宋" pitchFamily="49" charset="-122"/>
                          <a:cs typeface="+mn-cs"/>
                        </a:rPr>
                        <a:t>C07</a:t>
                      </a:r>
                      <a:r>
                        <a:rPr lang="zh-CN" altLang="en-US" sz="1400" b="0" kern="1200" dirty="0">
                          <a:solidFill>
                            <a:schemeClr val="tx1"/>
                          </a:solidFill>
                          <a:latin typeface="仿宋" pitchFamily="49" charset="-122"/>
                          <a:ea typeface="仿宋" pitchFamily="49" charset="-122"/>
                          <a:cs typeface="+mn-cs"/>
                        </a:rPr>
                        <a:t>顾客满意度管理 </a:t>
                      </a:r>
                      <a:endParaRPr lang="en-US" altLang="zh-CN" sz="1400" b="0" kern="1200" dirty="0">
                        <a:solidFill>
                          <a:schemeClr val="tx1"/>
                        </a:solidFill>
                        <a:latin typeface="仿宋" pitchFamily="49" charset="-122"/>
                        <a:ea typeface="仿宋" pitchFamily="49" charset="-122"/>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1400" b="0" kern="1200" dirty="0">
                          <a:solidFill>
                            <a:schemeClr val="tx1"/>
                          </a:solidFill>
                          <a:latin typeface="仿宋" pitchFamily="49" charset="-122"/>
                          <a:ea typeface="仿宋" pitchFamily="49" charset="-122"/>
                          <a:cs typeface="+mn-cs"/>
                        </a:rPr>
                        <a:t>Customer satisfaction management</a:t>
                      </a:r>
                      <a:endParaRPr lang="zh-CN" altLang="en-US" sz="1400" b="0" kern="1200" dirty="0">
                        <a:solidFill>
                          <a:schemeClr val="tx1"/>
                        </a:solidFill>
                        <a:latin typeface="仿宋" pitchFamily="49" charset="-122"/>
                        <a:ea typeface="仿宋" pitchFamily="49" charset="-122"/>
                        <a:cs typeface="+mn-cs"/>
                      </a:endParaRPr>
                    </a:p>
                  </a:txBody>
                  <a:tcPr marL="91449" marR="91449" marT="45878" marB="4587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CFFFF"/>
                    </a:solidFill>
                  </a:tcPr>
                </a:tc>
                <a:tc>
                  <a:txBody>
                    <a:bodyPr/>
                    <a:lstStyle/>
                    <a:p>
                      <a:r>
                        <a:rPr lang="zh-CN" altLang="en-US" sz="1400" b="0" dirty="0">
                          <a:solidFill>
                            <a:schemeClr val="tx1"/>
                          </a:solidFill>
                          <a:latin typeface="宋体" panose="02010600030101010101" pitchFamily="2" charset="-122"/>
                          <a:ea typeface="宋体" panose="02010600030101010101" pitchFamily="2" charset="-122"/>
                        </a:rPr>
                        <a:t>过程所有者：质量部经理</a:t>
                      </a:r>
                    </a:p>
                  </a:txBody>
                  <a:tcPr marL="91449" marR="91449" marT="45878" marB="4587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CFFFF"/>
                    </a:solidFill>
                  </a:tcPr>
                </a:tc>
                <a:extLst>
                  <a:ext uri="{0D108BD9-81ED-4DB2-BD59-A6C34878D82A}">
                    <a16:rowId xmlns:a16="http://schemas.microsoft.com/office/drawing/2014/main" val="10000"/>
                  </a:ext>
                </a:extLst>
              </a:tr>
            </a:tbl>
          </a:graphicData>
        </a:graphic>
      </p:graphicFrame>
      <p:graphicFrame>
        <p:nvGraphicFramePr>
          <p:cNvPr id="11" name="表格 10"/>
          <p:cNvGraphicFramePr>
            <a:graphicFrameLocks noGrp="1"/>
          </p:cNvGraphicFramePr>
          <p:nvPr/>
        </p:nvGraphicFramePr>
        <p:xfrm>
          <a:off x="179388" y="1412875"/>
          <a:ext cx="2447925" cy="1193800"/>
        </p:xfrm>
        <a:graphic>
          <a:graphicData uri="http://schemas.openxmlformats.org/drawingml/2006/table">
            <a:tbl>
              <a:tblPr firstRow="1" bandRow="1">
                <a:tableStyleId>{5C22544A-7EE6-4342-B048-85BDC9FD1C3A}</a:tableStyleId>
              </a:tblPr>
              <a:tblGrid>
                <a:gridCol w="2447925">
                  <a:extLst>
                    <a:ext uri="{9D8B030D-6E8A-4147-A177-3AD203B41FA5}">
                      <a16:colId xmlns:a16="http://schemas.microsoft.com/office/drawing/2014/main" val="20000"/>
                    </a:ext>
                  </a:extLst>
                </a:gridCol>
              </a:tblGrid>
              <a:tr h="243869">
                <a:tc>
                  <a:txBody>
                    <a:bodyPr/>
                    <a:lstStyle/>
                    <a:p>
                      <a:r>
                        <a:rPr kumimoji="1" lang="zh-CN" altLang="en-US" sz="1000" b="1" kern="1200" dirty="0">
                          <a:solidFill>
                            <a:srgbClr val="0000FF"/>
                          </a:solidFill>
                          <a:latin typeface="宋体" panose="02010600030101010101" pitchFamily="2" charset="-122"/>
                          <a:ea typeface="宋体" panose="02010600030101010101" pitchFamily="2" charset="-122"/>
                          <a:cs typeface="Tahoma" panose="020B0604030504040204" pitchFamily="34" charset="0"/>
                        </a:rPr>
                        <a:t>用什么做？（硬件和软件资源）</a:t>
                      </a:r>
                    </a:p>
                  </a:txBody>
                  <a:tcPr marL="91427" marR="91427" marT="45726" marB="4572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0"/>
                  </a:ext>
                </a:extLst>
              </a:tr>
              <a:tr h="949931">
                <a:tc>
                  <a:txBody>
                    <a:bodyPr/>
                    <a:lstStyle/>
                    <a:p>
                      <a:pPr marL="171450" indent="-171450" algn="l" defTabSz="914400" rtl="0" eaLnBrk="1" latinLnBrk="0" hangingPunct="1">
                        <a:lnSpc>
                          <a:spcPts val="1500"/>
                        </a:lnSpc>
                        <a:spcAft>
                          <a:spcPts val="0"/>
                        </a:spcAft>
                        <a:buFont typeface="Wingdings" panose="05000000000000000000" pitchFamily="2" charset="2"/>
                        <a:buChar char="l"/>
                      </a:pPr>
                      <a:r>
                        <a:rPr kumimoji="1" lang="zh-CN" altLang="zh-CN"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会议室、文件、电脑、统计软件</a:t>
                      </a:r>
                      <a:r>
                        <a:rPr kumimoji="1" lang="en-US" altLang="zh-CN"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a:t>
                      </a:r>
                      <a:r>
                        <a:rPr kumimoji="1" lang="zh-CN" altLang="zh-CN"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工具</a:t>
                      </a:r>
                    </a:p>
                  </a:txBody>
                  <a:tcPr marL="91427" marR="91427" marT="45726" marB="4572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1"/>
                  </a:ext>
                </a:extLst>
              </a:tr>
            </a:tbl>
          </a:graphicData>
        </a:graphic>
      </p:graphicFrame>
      <p:graphicFrame>
        <p:nvGraphicFramePr>
          <p:cNvPr id="12" name="表格 11"/>
          <p:cNvGraphicFramePr>
            <a:graphicFrameLocks noGrp="1"/>
          </p:cNvGraphicFramePr>
          <p:nvPr/>
        </p:nvGraphicFramePr>
        <p:xfrm>
          <a:off x="6516688" y="1412875"/>
          <a:ext cx="2447925" cy="1193800"/>
        </p:xfrm>
        <a:graphic>
          <a:graphicData uri="http://schemas.openxmlformats.org/drawingml/2006/table">
            <a:tbl>
              <a:tblPr firstRow="1" bandRow="1">
                <a:tableStyleId>{5C22544A-7EE6-4342-B048-85BDC9FD1C3A}</a:tableStyleId>
              </a:tblPr>
              <a:tblGrid>
                <a:gridCol w="2447925">
                  <a:extLst>
                    <a:ext uri="{9D8B030D-6E8A-4147-A177-3AD203B41FA5}">
                      <a16:colId xmlns:a16="http://schemas.microsoft.com/office/drawing/2014/main" val="20000"/>
                    </a:ext>
                  </a:extLst>
                </a:gridCol>
              </a:tblGrid>
              <a:tr h="243869">
                <a:tc>
                  <a:txBody>
                    <a:bodyPr/>
                    <a:lstStyle/>
                    <a:p>
                      <a:r>
                        <a:rPr kumimoji="1" lang="zh-CN" altLang="en-US" sz="1000" b="1" kern="1200" dirty="0">
                          <a:solidFill>
                            <a:srgbClr val="0000FF"/>
                          </a:solidFill>
                          <a:latin typeface="宋体" panose="02010600030101010101" pitchFamily="2" charset="-122"/>
                          <a:ea typeface="宋体" panose="02010600030101010101" pitchFamily="2" charset="-122"/>
                          <a:cs typeface="Tahoma" panose="020B0604030504040204" pitchFamily="34" charset="0"/>
                        </a:rPr>
                        <a:t>谁做？（能力</a:t>
                      </a:r>
                      <a:r>
                        <a:rPr kumimoji="1" lang="en-US" altLang="zh-CN" sz="1000" b="1" kern="1200" dirty="0">
                          <a:solidFill>
                            <a:srgbClr val="0000FF"/>
                          </a:solidFill>
                          <a:latin typeface="宋体" panose="02010600030101010101" pitchFamily="2" charset="-122"/>
                          <a:ea typeface="宋体" panose="02010600030101010101" pitchFamily="2" charset="-122"/>
                          <a:cs typeface="Tahoma" panose="020B0604030504040204" pitchFamily="34" charset="0"/>
                        </a:rPr>
                        <a:t>/</a:t>
                      </a:r>
                      <a:r>
                        <a:rPr kumimoji="1" lang="zh-CN" altLang="en-US" sz="1000" b="1" kern="1200" dirty="0">
                          <a:solidFill>
                            <a:srgbClr val="0000FF"/>
                          </a:solidFill>
                          <a:latin typeface="宋体" panose="02010600030101010101" pitchFamily="2" charset="-122"/>
                          <a:ea typeface="宋体" panose="02010600030101010101" pitchFamily="2" charset="-122"/>
                          <a:cs typeface="Tahoma" panose="020B0604030504040204" pitchFamily="34" charset="0"/>
                        </a:rPr>
                        <a:t>技能</a:t>
                      </a:r>
                      <a:r>
                        <a:rPr kumimoji="1" lang="en-US" altLang="zh-CN" sz="1000" b="1" kern="1200" dirty="0">
                          <a:solidFill>
                            <a:srgbClr val="0000FF"/>
                          </a:solidFill>
                          <a:latin typeface="宋体" panose="02010600030101010101" pitchFamily="2" charset="-122"/>
                          <a:ea typeface="宋体" panose="02010600030101010101" pitchFamily="2" charset="-122"/>
                          <a:cs typeface="Tahoma" panose="020B0604030504040204" pitchFamily="34" charset="0"/>
                        </a:rPr>
                        <a:t>/</a:t>
                      </a:r>
                      <a:r>
                        <a:rPr kumimoji="1" lang="zh-CN" altLang="en-US" sz="1000" b="1" kern="1200" dirty="0">
                          <a:solidFill>
                            <a:srgbClr val="0000FF"/>
                          </a:solidFill>
                          <a:latin typeface="宋体" panose="02010600030101010101" pitchFamily="2" charset="-122"/>
                          <a:ea typeface="宋体" panose="02010600030101010101" pitchFamily="2" charset="-122"/>
                          <a:cs typeface="Tahoma" panose="020B0604030504040204" pitchFamily="34" charset="0"/>
                        </a:rPr>
                        <a:t>培训）</a:t>
                      </a:r>
                    </a:p>
                  </a:txBody>
                  <a:tcPr marL="91427" marR="91427" marT="45726" marB="4572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0"/>
                  </a:ext>
                </a:extLst>
              </a:tr>
              <a:tr h="949931">
                <a:tc>
                  <a:txBody>
                    <a:bodyPr/>
                    <a:lstStyle/>
                    <a:p>
                      <a:pPr marL="171450" indent="-171450" algn="l" defTabSz="914400" rtl="0" eaLnBrk="1" latinLnBrk="0" hangingPunct="1">
                        <a:spcAft>
                          <a:spcPts val="0"/>
                        </a:spcAft>
                        <a:buFont typeface="Wingdings" panose="05000000000000000000" pitchFamily="2" charset="2"/>
                        <a:buChar char="l"/>
                      </a:pPr>
                      <a:r>
                        <a:rPr kumimoji="1" lang="zh-CN" altLang="en-US"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质量部、物流部及其他相关部门</a:t>
                      </a:r>
                    </a:p>
                  </a:txBody>
                  <a:tcPr marL="91427" marR="91427" marT="45726" marB="4572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1"/>
                  </a:ext>
                </a:extLst>
              </a:tr>
            </a:tbl>
          </a:graphicData>
        </a:graphic>
      </p:graphicFrame>
      <p:graphicFrame>
        <p:nvGraphicFramePr>
          <p:cNvPr id="13" name="表格 12"/>
          <p:cNvGraphicFramePr>
            <a:graphicFrameLocks noGrp="1"/>
          </p:cNvGraphicFramePr>
          <p:nvPr/>
        </p:nvGraphicFramePr>
        <p:xfrm>
          <a:off x="176213" y="2708275"/>
          <a:ext cx="2449512" cy="2160588"/>
        </p:xfrm>
        <a:graphic>
          <a:graphicData uri="http://schemas.openxmlformats.org/drawingml/2006/table">
            <a:tbl>
              <a:tblPr firstRow="1" bandRow="1">
                <a:tableStyleId>{5C22544A-7EE6-4342-B048-85BDC9FD1C3A}</a:tableStyleId>
              </a:tblPr>
              <a:tblGrid>
                <a:gridCol w="2449512">
                  <a:extLst>
                    <a:ext uri="{9D8B030D-6E8A-4147-A177-3AD203B41FA5}">
                      <a16:colId xmlns:a16="http://schemas.microsoft.com/office/drawing/2014/main" val="20000"/>
                    </a:ext>
                  </a:extLst>
                </a:gridCol>
              </a:tblGrid>
              <a:tr h="257058">
                <a:tc>
                  <a:txBody>
                    <a:bodyPr/>
                    <a:lstStyle/>
                    <a:p>
                      <a:r>
                        <a:rPr kumimoji="1" lang="zh-CN" altLang="en-US" sz="1000" b="1" kern="1200" dirty="0">
                          <a:solidFill>
                            <a:srgbClr val="0000FF"/>
                          </a:solidFill>
                          <a:latin typeface="宋体" panose="02010600030101010101" pitchFamily="2" charset="-122"/>
                          <a:ea typeface="宋体" panose="02010600030101010101" pitchFamily="2" charset="-122"/>
                          <a:cs typeface="Tahoma" panose="020B0604030504040204" pitchFamily="34" charset="0"/>
                        </a:rPr>
                        <a:t>前过程及其输入</a:t>
                      </a:r>
                    </a:p>
                  </a:txBody>
                  <a:tcPr marL="91486" marR="91486" marT="45727" marB="457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0"/>
                  </a:ext>
                </a:extLst>
              </a:tr>
              <a:tr h="1903530">
                <a:tc>
                  <a:txBody>
                    <a:bodyPr/>
                    <a:lstStyle/>
                    <a:p>
                      <a:pPr marL="171450" indent="-171450" algn="l" defTabSz="914400" rtl="0" eaLnBrk="1" latinLnBrk="0" hangingPunct="1">
                        <a:lnSpc>
                          <a:spcPts val="1500"/>
                        </a:lnSpc>
                        <a:spcAft>
                          <a:spcPts val="0"/>
                        </a:spcAft>
                        <a:buFont typeface="Wingdings" panose="05000000000000000000" pitchFamily="2" charset="2"/>
                        <a:buChar char="l"/>
                      </a:pPr>
                      <a:r>
                        <a:rPr kumimoji="1" lang="zh-CN" altLang="en-US"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顾客：顾客使用产品之后的感受</a:t>
                      </a:r>
                      <a:r>
                        <a:rPr kumimoji="1" lang="en-US" altLang="zh-CN"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a:t>
                      </a:r>
                      <a:r>
                        <a:rPr kumimoji="1" lang="zh-CN" altLang="en-US"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走访调查的信息、顾客奖励、索赔、顾客反馈绩效如</a:t>
                      </a:r>
                      <a:r>
                        <a:rPr kumimoji="1" lang="en-US" altLang="zh-CN"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PPM</a:t>
                      </a:r>
                      <a:r>
                        <a:rPr kumimoji="1" lang="zh-CN" altLang="en-US"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，召回与保修数据，顾客记分卡，顾客门户评价等；</a:t>
                      </a:r>
                      <a:endParaRPr kumimoji="1" lang="en-US" altLang="zh-CN"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endParaRPr>
                    </a:p>
                    <a:p>
                      <a:pPr marL="171450" indent="-171450" algn="l" defTabSz="914400" rtl="0" eaLnBrk="1" latinLnBrk="0" hangingPunct="1">
                        <a:lnSpc>
                          <a:spcPts val="1500"/>
                        </a:lnSpc>
                        <a:spcAft>
                          <a:spcPts val="0"/>
                        </a:spcAft>
                        <a:buFont typeface="Wingdings" panose="05000000000000000000" pitchFamily="2" charset="2"/>
                        <a:buChar char="l"/>
                      </a:pPr>
                      <a:r>
                        <a:rPr kumimoji="1" lang="zh-CN" altLang="en-US"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物流部：超额运费，及时交付率等</a:t>
                      </a:r>
                      <a:endParaRPr kumimoji="1" lang="en-US" altLang="zh-CN"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endParaRPr>
                    </a:p>
                    <a:p>
                      <a:pPr marL="171450" indent="-171450" algn="l" defTabSz="914400" rtl="0" eaLnBrk="1" latinLnBrk="0" hangingPunct="1">
                        <a:lnSpc>
                          <a:spcPts val="1500"/>
                        </a:lnSpc>
                        <a:spcAft>
                          <a:spcPts val="0"/>
                        </a:spcAft>
                        <a:buFont typeface="Wingdings" panose="05000000000000000000" pitchFamily="2" charset="2"/>
                        <a:buChar char="l"/>
                      </a:pPr>
                      <a:r>
                        <a:rPr kumimoji="1" lang="zh-CN" altLang="en-US"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质量部：顾客抱怨次数、顾客</a:t>
                      </a:r>
                      <a:r>
                        <a:rPr kumimoji="1" lang="en-US" altLang="zh-CN"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PPM</a:t>
                      </a:r>
                    </a:p>
                    <a:p>
                      <a:pPr marL="171450" indent="-171450" algn="l" defTabSz="914400" rtl="0" eaLnBrk="1" latinLnBrk="0" hangingPunct="1">
                        <a:lnSpc>
                          <a:spcPts val="1500"/>
                        </a:lnSpc>
                        <a:spcAft>
                          <a:spcPts val="0"/>
                        </a:spcAft>
                        <a:buFont typeface="Wingdings" panose="05000000000000000000" pitchFamily="2" charset="2"/>
                        <a:buChar char="l"/>
                      </a:pPr>
                      <a:endParaRPr kumimoji="1" lang="zh-CN" altLang="zh-CN"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endParaRPr>
                    </a:p>
                  </a:txBody>
                  <a:tcPr marL="68615" marR="6861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1"/>
                  </a:ext>
                </a:extLst>
              </a:tr>
            </a:tbl>
          </a:graphicData>
        </a:graphic>
      </p:graphicFrame>
      <p:graphicFrame>
        <p:nvGraphicFramePr>
          <p:cNvPr id="14" name="表格 13"/>
          <p:cNvGraphicFramePr>
            <a:graphicFrameLocks noGrp="1"/>
          </p:cNvGraphicFramePr>
          <p:nvPr/>
        </p:nvGraphicFramePr>
        <p:xfrm>
          <a:off x="6516688" y="2708275"/>
          <a:ext cx="2447925" cy="2673350"/>
        </p:xfrm>
        <a:graphic>
          <a:graphicData uri="http://schemas.openxmlformats.org/drawingml/2006/table">
            <a:tbl>
              <a:tblPr firstRow="1" bandRow="1">
                <a:tableStyleId>{5C22544A-7EE6-4342-B048-85BDC9FD1C3A}</a:tableStyleId>
              </a:tblPr>
              <a:tblGrid>
                <a:gridCol w="2447925">
                  <a:extLst>
                    <a:ext uri="{9D8B030D-6E8A-4147-A177-3AD203B41FA5}">
                      <a16:colId xmlns:a16="http://schemas.microsoft.com/office/drawing/2014/main" val="20000"/>
                    </a:ext>
                  </a:extLst>
                </a:gridCol>
              </a:tblGrid>
              <a:tr h="288041">
                <a:tc>
                  <a:txBody>
                    <a:bodyPr/>
                    <a:lstStyle/>
                    <a:p>
                      <a:r>
                        <a:rPr kumimoji="1" lang="zh-CN" altLang="en-US" sz="1000" b="1" kern="1200" dirty="0">
                          <a:solidFill>
                            <a:srgbClr val="0000FF"/>
                          </a:solidFill>
                          <a:latin typeface="宋体" panose="02010600030101010101" pitchFamily="2" charset="-122"/>
                          <a:ea typeface="宋体" panose="02010600030101010101" pitchFamily="2" charset="-122"/>
                          <a:cs typeface="Tahoma" panose="020B0604030504040204" pitchFamily="34" charset="0"/>
                        </a:rPr>
                        <a:t>期望的结果，输出到下一个过程</a:t>
                      </a:r>
                    </a:p>
                  </a:txBody>
                  <a:tcPr marL="91427" marR="91427" marT="45722" marB="4572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0"/>
                  </a:ext>
                </a:extLst>
              </a:tr>
              <a:tr h="2385309">
                <a:tc>
                  <a:txBody>
                    <a:bodyPr/>
                    <a:lstStyle/>
                    <a:p>
                      <a:pPr marL="171450" indent="-171450" algn="l" defTabSz="914400" rtl="0" eaLnBrk="1" latinLnBrk="0" hangingPunct="1">
                        <a:lnSpc>
                          <a:spcPts val="1500"/>
                        </a:lnSpc>
                        <a:spcAft>
                          <a:spcPts val="0"/>
                        </a:spcAft>
                        <a:buFont typeface="Wingdings" panose="05000000000000000000" pitchFamily="2" charset="2"/>
                        <a:buChar char="l"/>
                      </a:pPr>
                      <a:r>
                        <a:rPr kumimoji="1" lang="zh-CN" altLang="en-US"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得到</a:t>
                      </a:r>
                      <a:r>
                        <a:rPr kumimoji="1" lang="zh-CN" altLang="en-US" sz="1000" kern="1200" dirty="0">
                          <a:solidFill>
                            <a:schemeClr val="tx1"/>
                          </a:solidFill>
                          <a:latin typeface="宋体" panose="02010600030101010101" pitchFamily="2" charset="-122"/>
                          <a:ea typeface="宋体" panose="02010600030101010101" pitchFamily="2" charset="-122"/>
                          <a:cs typeface="+mn-cs"/>
                        </a:rPr>
                        <a:t>监控和改善的顾客满意程度</a:t>
                      </a:r>
                      <a:endParaRPr kumimoji="1" lang="en-US" altLang="zh-CN" sz="1000" kern="1200" dirty="0">
                        <a:solidFill>
                          <a:schemeClr val="tx1"/>
                        </a:solidFill>
                        <a:latin typeface="宋体" panose="02010600030101010101" pitchFamily="2" charset="-122"/>
                        <a:ea typeface="宋体" panose="02010600030101010101" pitchFamily="2" charset="-122"/>
                        <a:cs typeface="+mn-cs"/>
                      </a:endParaRPr>
                    </a:p>
                    <a:p>
                      <a:pPr marL="171450" marR="0" lvl="0" indent="-171450" algn="l" defTabSz="914400" rtl="0" eaLnBrk="1" fontAlgn="auto" latinLnBrk="0" hangingPunct="1">
                        <a:lnSpc>
                          <a:spcPts val="1500"/>
                        </a:lnSpc>
                        <a:spcBef>
                          <a:spcPts val="0"/>
                        </a:spcBef>
                        <a:spcAft>
                          <a:spcPts val="0"/>
                        </a:spcAft>
                        <a:buClrTx/>
                        <a:buSzTx/>
                        <a:buFont typeface="Wingdings" panose="05000000000000000000" pitchFamily="2" charset="2"/>
                        <a:buChar char="l"/>
                        <a:tabLst/>
                        <a:defRPr/>
                      </a:pPr>
                      <a:r>
                        <a:rPr kumimoji="1" lang="zh-CN" altLang="zh-CN" sz="1000" kern="1200" dirty="0">
                          <a:solidFill>
                            <a:schemeClr val="tx1"/>
                          </a:solidFill>
                          <a:latin typeface="宋体" panose="02010600030101010101" pitchFamily="2" charset="-122"/>
                          <a:ea typeface="宋体" panose="02010600030101010101" pitchFamily="2" charset="-122"/>
                          <a:cs typeface="+mn-cs"/>
                        </a:rPr>
                        <a:t>顾客满意度调查表、顾客满意度分析报告</a:t>
                      </a:r>
                      <a:endParaRPr kumimoji="1" lang="en-US" altLang="zh-CN" sz="1000" kern="1200" dirty="0">
                        <a:solidFill>
                          <a:schemeClr val="tx1"/>
                        </a:solidFill>
                        <a:latin typeface="宋体" panose="02010600030101010101" pitchFamily="2" charset="-122"/>
                        <a:ea typeface="宋体" panose="02010600030101010101" pitchFamily="2" charset="-122"/>
                        <a:cs typeface="+mn-cs"/>
                      </a:endParaRPr>
                    </a:p>
                    <a:p>
                      <a:pPr marL="171450" marR="0" lvl="0" indent="-171450" algn="l" defTabSz="914400" rtl="0" eaLnBrk="1" fontAlgn="auto" latinLnBrk="0" hangingPunct="1">
                        <a:lnSpc>
                          <a:spcPts val="1500"/>
                        </a:lnSpc>
                        <a:spcBef>
                          <a:spcPts val="0"/>
                        </a:spcBef>
                        <a:spcAft>
                          <a:spcPts val="0"/>
                        </a:spcAft>
                        <a:buClrTx/>
                        <a:buSzTx/>
                        <a:buFont typeface="Wingdings" panose="05000000000000000000" pitchFamily="2" charset="2"/>
                        <a:buChar char="l"/>
                        <a:tabLst/>
                        <a:defRPr/>
                      </a:pPr>
                      <a:r>
                        <a:rPr kumimoji="1" lang="zh-CN" altLang="en-US" sz="1000" kern="1200" dirty="0">
                          <a:solidFill>
                            <a:schemeClr val="tx1"/>
                          </a:solidFill>
                          <a:effectLst/>
                          <a:latin typeface="宋体" panose="02010600030101010101" pitchFamily="2" charset="-122"/>
                          <a:ea typeface="宋体" panose="02010600030101010101" pitchFamily="2" charset="-122"/>
                          <a:cs typeface="+mn-cs"/>
                        </a:rPr>
                        <a:t>顾客档案</a:t>
                      </a:r>
                      <a:endParaRPr kumimoji="1" lang="en-US" altLang="zh-CN"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endParaRPr>
                    </a:p>
                  </a:txBody>
                  <a:tcPr marL="91427" marR="91427" marT="45722" marB="4572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1"/>
                  </a:ext>
                </a:extLst>
              </a:tr>
            </a:tbl>
          </a:graphicData>
        </a:graphic>
      </p:graphicFrame>
      <p:graphicFrame>
        <p:nvGraphicFramePr>
          <p:cNvPr id="15" name="表格 14"/>
          <p:cNvGraphicFramePr>
            <a:graphicFrameLocks noGrp="1"/>
          </p:cNvGraphicFramePr>
          <p:nvPr/>
        </p:nvGraphicFramePr>
        <p:xfrm>
          <a:off x="179388" y="4941888"/>
          <a:ext cx="2447925" cy="1655762"/>
        </p:xfrm>
        <a:graphic>
          <a:graphicData uri="http://schemas.openxmlformats.org/drawingml/2006/table">
            <a:tbl>
              <a:tblPr firstRow="1" bandRow="1">
                <a:tableStyleId>{5C22544A-7EE6-4342-B048-85BDC9FD1C3A}</a:tableStyleId>
              </a:tblPr>
              <a:tblGrid>
                <a:gridCol w="2447925">
                  <a:extLst>
                    <a:ext uri="{9D8B030D-6E8A-4147-A177-3AD203B41FA5}">
                      <a16:colId xmlns:a16="http://schemas.microsoft.com/office/drawing/2014/main" val="20000"/>
                    </a:ext>
                  </a:extLst>
                </a:gridCol>
              </a:tblGrid>
              <a:tr h="267354">
                <a:tc>
                  <a:txBody>
                    <a:bodyPr/>
                    <a:lstStyle/>
                    <a:p>
                      <a:r>
                        <a:rPr kumimoji="1" lang="zh-CN" altLang="en-US" sz="1000" b="1" kern="1200" dirty="0">
                          <a:solidFill>
                            <a:srgbClr val="0000FF"/>
                          </a:solidFill>
                          <a:latin typeface="宋体" panose="02010600030101010101" pitchFamily="2" charset="-122"/>
                          <a:ea typeface="宋体" panose="02010600030101010101" pitchFamily="2" charset="-122"/>
                          <a:cs typeface="Tahoma" panose="020B0604030504040204" pitchFamily="34" charset="0"/>
                        </a:rPr>
                        <a:t>如何做？（程序、方法、标准、法规）</a:t>
                      </a:r>
                    </a:p>
                  </a:txBody>
                  <a:tcPr marL="91427" marR="91427" marT="45708" marB="4570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0"/>
                  </a:ext>
                </a:extLst>
              </a:tr>
              <a:tr h="1388408">
                <a:tc>
                  <a:txBody>
                    <a:bodyPr/>
                    <a:lstStyle/>
                    <a:p>
                      <a:pPr marL="171450" indent="-171450" algn="l" defTabSz="914400" rtl="0" eaLnBrk="1" latinLnBrk="0" hangingPunct="1">
                        <a:spcAft>
                          <a:spcPts val="0"/>
                        </a:spcAft>
                        <a:buFont typeface="Wingdings" panose="05000000000000000000" pitchFamily="2" charset="2"/>
                        <a:buChar char="l"/>
                      </a:pPr>
                      <a:r>
                        <a:rPr kumimoji="1" lang="zh-CN" altLang="en-US"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顾客满意度管理程序</a:t>
                      </a:r>
                      <a:endParaRPr kumimoji="1" lang="en-US" altLang="zh-CN"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endParaRPr>
                    </a:p>
                  </a:txBody>
                  <a:tcPr marL="91427" marR="91427" marT="45708" marB="4570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1"/>
                  </a:ext>
                </a:extLst>
              </a:tr>
            </a:tbl>
          </a:graphicData>
        </a:graphic>
      </p:graphicFrame>
      <p:graphicFrame>
        <p:nvGraphicFramePr>
          <p:cNvPr id="16" name="表格 15"/>
          <p:cNvGraphicFramePr>
            <a:graphicFrameLocks noGrp="1"/>
          </p:cNvGraphicFramePr>
          <p:nvPr/>
        </p:nvGraphicFramePr>
        <p:xfrm>
          <a:off x="6523038" y="5445125"/>
          <a:ext cx="2449512" cy="1152525"/>
        </p:xfrm>
        <a:graphic>
          <a:graphicData uri="http://schemas.openxmlformats.org/drawingml/2006/table">
            <a:tbl>
              <a:tblPr firstRow="1" bandRow="1">
                <a:tableStyleId>{5C22544A-7EE6-4342-B048-85BDC9FD1C3A}</a:tableStyleId>
              </a:tblPr>
              <a:tblGrid>
                <a:gridCol w="2449512">
                  <a:extLst>
                    <a:ext uri="{9D8B030D-6E8A-4147-A177-3AD203B41FA5}">
                      <a16:colId xmlns:a16="http://schemas.microsoft.com/office/drawing/2014/main" val="20000"/>
                    </a:ext>
                  </a:extLst>
                </a:gridCol>
              </a:tblGrid>
              <a:tr h="284213">
                <a:tc>
                  <a:txBody>
                    <a:bodyPr/>
                    <a:lstStyle/>
                    <a:p>
                      <a:pPr eaLnBrk="1" hangingPunct="1">
                        <a:spcBef>
                          <a:spcPct val="0"/>
                        </a:spcBef>
                        <a:buClrTx/>
                        <a:buSzTx/>
                        <a:buFontTx/>
                        <a:buNone/>
                      </a:pPr>
                      <a:r>
                        <a:rPr lang="zh-CN" altLang="en-US" sz="1000" b="1" dirty="0">
                          <a:solidFill>
                            <a:srgbClr val="0000FF"/>
                          </a:solidFill>
                          <a:latin typeface="宋体" panose="02010600030101010101" pitchFamily="2" charset="-122"/>
                          <a:ea typeface="宋体" panose="02010600030101010101" pitchFamily="2" charset="-122"/>
                          <a:cs typeface="Tahoma" panose="020B0604030504040204" pitchFamily="34" charset="0"/>
                        </a:rPr>
                        <a:t>如何测量？（绩效指标）</a:t>
                      </a:r>
                      <a:endParaRPr lang="en-US" altLang="zh-CN" sz="1000" b="1" dirty="0">
                        <a:solidFill>
                          <a:srgbClr val="0000FF"/>
                        </a:solidFill>
                        <a:latin typeface="宋体" panose="02010600030101010101" pitchFamily="2" charset="-122"/>
                        <a:ea typeface="宋体" panose="02010600030101010101" pitchFamily="2" charset="-122"/>
                        <a:cs typeface="Tahoma" panose="020B0604030504040204" pitchFamily="34" charset="0"/>
                      </a:endParaRPr>
                    </a:p>
                  </a:txBody>
                  <a:tcPr marL="91486" marR="91486" marT="45736" marB="4573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0"/>
                  </a:ext>
                </a:extLst>
              </a:tr>
              <a:tr h="868312">
                <a:tc>
                  <a:txBody>
                    <a:bodyPr/>
                    <a:lstStyle/>
                    <a:p>
                      <a:pPr marL="171450" indent="-171450" algn="l" defTabSz="914400" rtl="0" eaLnBrk="1" latinLnBrk="0" hangingPunct="1">
                        <a:spcAft>
                          <a:spcPts val="0"/>
                        </a:spcAft>
                        <a:buFont typeface="Wingdings" panose="05000000000000000000" pitchFamily="2" charset="2"/>
                        <a:buChar char="l"/>
                      </a:pPr>
                      <a:r>
                        <a:rPr kumimoji="1" lang="zh-CN" altLang="en-US"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顾客满意度评分</a:t>
                      </a:r>
                      <a:endParaRPr kumimoji="1" lang="zh-CN" altLang="zh-CN"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endParaRPr>
                    </a:p>
                  </a:txBody>
                  <a:tcPr marL="91486" marR="91486" marT="45736" marB="4573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1"/>
                  </a:ext>
                </a:extLst>
              </a:tr>
            </a:tbl>
          </a:graphicData>
        </a:graphic>
      </p:graphicFrame>
      <p:graphicFrame>
        <p:nvGraphicFramePr>
          <p:cNvPr id="17" name="表格 16"/>
          <p:cNvGraphicFramePr>
            <a:graphicFrameLocks noGrp="1"/>
          </p:cNvGraphicFramePr>
          <p:nvPr/>
        </p:nvGraphicFramePr>
        <p:xfrm>
          <a:off x="3167063" y="1412875"/>
          <a:ext cx="2919412" cy="2408238"/>
        </p:xfrm>
        <a:graphic>
          <a:graphicData uri="http://schemas.openxmlformats.org/drawingml/2006/table">
            <a:tbl>
              <a:tblPr firstRow="1" bandRow="1">
                <a:tableStyleId>{5C22544A-7EE6-4342-B048-85BDC9FD1C3A}</a:tableStyleId>
              </a:tblPr>
              <a:tblGrid>
                <a:gridCol w="2919412">
                  <a:extLst>
                    <a:ext uri="{9D8B030D-6E8A-4147-A177-3AD203B41FA5}">
                      <a16:colId xmlns:a16="http://schemas.microsoft.com/office/drawing/2014/main" val="20000"/>
                    </a:ext>
                  </a:extLst>
                </a:gridCol>
              </a:tblGrid>
              <a:tr h="243891">
                <a:tc>
                  <a:txBody>
                    <a:bodyPr/>
                    <a:lstStyle/>
                    <a:p>
                      <a:pPr algn="l"/>
                      <a:r>
                        <a:rPr kumimoji="1" lang="zh-CN" altLang="en-US" sz="1000" b="1" kern="1200" dirty="0">
                          <a:solidFill>
                            <a:srgbClr val="0000FF"/>
                          </a:solidFill>
                          <a:latin typeface="宋体" panose="02010600030101010101" pitchFamily="2" charset="-122"/>
                          <a:ea typeface="宋体" panose="02010600030101010101" pitchFamily="2" charset="-122"/>
                          <a:cs typeface="Tahoma" panose="020B0604030504040204" pitchFamily="34" charset="0"/>
                        </a:rPr>
                        <a:t>过程的风险</a:t>
                      </a:r>
                    </a:p>
                  </a:txBody>
                  <a:tcPr marL="91457" marR="91457" marT="45730" marB="4573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0"/>
                  </a:ext>
                </a:extLst>
              </a:tr>
              <a:tr h="2164347">
                <a:tc>
                  <a:txBody>
                    <a:bodyPr/>
                    <a:lstStyle/>
                    <a:p>
                      <a:pPr marL="171450" indent="-171450">
                        <a:buFont typeface="Wingdings" panose="05000000000000000000" pitchFamily="2" charset="2"/>
                        <a:buChar char="l"/>
                      </a:pPr>
                      <a:r>
                        <a:rPr lang="zh-CN" altLang="en-US" sz="1000" dirty="0">
                          <a:solidFill>
                            <a:schemeClr val="tx1"/>
                          </a:solidFill>
                          <a:latin typeface="宋体" panose="02010600030101010101" pitchFamily="2" charset="-122"/>
                          <a:ea typeface="宋体" panose="02010600030101010101" pitchFamily="2" charset="-122"/>
                        </a:rPr>
                        <a:t>顾客满意信息收集不全</a:t>
                      </a:r>
                      <a:endParaRPr lang="en-US" altLang="zh-CN" sz="1000" dirty="0">
                        <a:solidFill>
                          <a:schemeClr val="tx1"/>
                        </a:solidFill>
                        <a:latin typeface="宋体" panose="02010600030101010101" pitchFamily="2" charset="-122"/>
                        <a:ea typeface="宋体" panose="02010600030101010101" pitchFamily="2" charset="-122"/>
                      </a:endParaRPr>
                    </a:p>
                    <a:p>
                      <a:pPr marL="171450" indent="-171450">
                        <a:buFont typeface="Wingdings" panose="05000000000000000000" pitchFamily="2" charset="2"/>
                        <a:buChar char="l"/>
                      </a:pPr>
                      <a:r>
                        <a:rPr lang="zh-CN" altLang="en-US" sz="1000" dirty="0">
                          <a:solidFill>
                            <a:schemeClr val="tx1"/>
                          </a:solidFill>
                          <a:latin typeface="宋体" panose="02010600030101010101" pitchFamily="2" charset="-122"/>
                          <a:ea typeface="宋体" panose="02010600030101010101" pitchFamily="2" charset="-122"/>
                        </a:rPr>
                        <a:t>顾客不满意因素没有确定</a:t>
                      </a:r>
                      <a:endParaRPr lang="en-US" altLang="zh-CN" sz="1000" dirty="0">
                        <a:solidFill>
                          <a:schemeClr val="tx1"/>
                        </a:solidFill>
                        <a:latin typeface="宋体" panose="02010600030101010101" pitchFamily="2" charset="-122"/>
                        <a:ea typeface="宋体" panose="02010600030101010101" pitchFamily="2" charset="-122"/>
                      </a:endParaRPr>
                    </a:p>
                    <a:p>
                      <a:pPr marL="171450" indent="-171450">
                        <a:buFont typeface="Wingdings" panose="05000000000000000000" pitchFamily="2" charset="2"/>
                        <a:buChar char="l"/>
                      </a:pPr>
                      <a:r>
                        <a:rPr lang="zh-CN" altLang="en-US" sz="1000" dirty="0">
                          <a:solidFill>
                            <a:schemeClr val="tx1"/>
                          </a:solidFill>
                          <a:latin typeface="宋体" panose="02010600030101010101" pitchFamily="2" charset="-122"/>
                          <a:ea typeface="宋体" panose="02010600030101010101" pitchFamily="2" charset="-122"/>
                        </a:rPr>
                        <a:t>没有确定顾客不满意的真正原因，导致不能有效改进顾客满意程度</a:t>
                      </a:r>
                      <a:endParaRPr lang="en-US" altLang="zh-CN" sz="1000" dirty="0">
                        <a:solidFill>
                          <a:schemeClr val="tx1"/>
                        </a:solidFill>
                        <a:latin typeface="宋体" panose="02010600030101010101" pitchFamily="2" charset="-122"/>
                        <a:ea typeface="宋体" panose="02010600030101010101" pitchFamily="2" charset="-122"/>
                      </a:endParaRPr>
                    </a:p>
                  </a:txBody>
                  <a:tcPr marL="91457" marR="91457" marT="45730" marB="4573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1"/>
                  </a:ext>
                </a:extLst>
              </a:tr>
            </a:tbl>
          </a:graphicData>
        </a:graphic>
      </p:graphicFrame>
      <p:graphicFrame>
        <p:nvGraphicFramePr>
          <p:cNvPr id="18" name="表格 17"/>
          <p:cNvGraphicFramePr>
            <a:graphicFrameLocks noGrp="1"/>
          </p:cNvGraphicFramePr>
          <p:nvPr/>
        </p:nvGraphicFramePr>
        <p:xfrm>
          <a:off x="3170238" y="3933825"/>
          <a:ext cx="2919412" cy="2663825"/>
        </p:xfrm>
        <a:graphic>
          <a:graphicData uri="http://schemas.openxmlformats.org/drawingml/2006/table">
            <a:tbl>
              <a:tblPr firstRow="1" bandRow="1">
                <a:tableStyleId>{5C22544A-7EE6-4342-B048-85BDC9FD1C3A}</a:tableStyleId>
              </a:tblPr>
              <a:tblGrid>
                <a:gridCol w="2919412">
                  <a:extLst>
                    <a:ext uri="{9D8B030D-6E8A-4147-A177-3AD203B41FA5}">
                      <a16:colId xmlns:a16="http://schemas.microsoft.com/office/drawing/2014/main" val="20000"/>
                    </a:ext>
                  </a:extLst>
                </a:gridCol>
              </a:tblGrid>
              <a:tr h="276915">
                <a:tc>
                  <a:txBody>
                    <a:bodyPr/>
                    <a:lstStyle/>
                    <a:p>
                      <a:r>
                        <a:rPr kumimoji="1" lang="zh-CN" altLang="en-US" sz="1000" b="1" kern="1200" dirty="0">
                          <a:solidFill>
                            <a:srgbClr val="0000FF"/>
                          </a:solidFill>
                          <a:latin typeface="宋体" panose="02010600030101010101" pitchFamily="2" charset="-122"/>
                          <a:ea typeface="宋体" panose="02010600030101010101" pitchFamily="2" charset="-122"/>
                          <a:cs typeface="Tahoma" panose="020B0604030504040204" pitchFamily="34" charset="0"/>
                        </a:rPr>
                        <a:t>过程的关键活动</a:t>
                      </a:r>
                    </a:p>
                  </a:txBody>
                  <a:tcPr marL="91457" marR="91457" marT="45712" marB="4571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CFFFF"/>
                    </a:solidFill>
                  </a:tcPr>
                </a:tc>
                <a:extLst>
                  <a:ext uri="{0D108BD9-81ED-4DB2-BD59-A6C34878D82A}">
                    <a16:rowId xmlns:a16="http://schemas.microsoft.com/office/drawing/2014/main" val="10000"/>
                  </a:ext>
                </a:extLst>
              </a:tr>
              <a:tr h="2386910">
                <a:tc>
                  <a:txBody>
                    <a:bodyPr/>
                    <a:lstStyle/>
                    <a:p>
                      <a:pPr marL="171450" indent="-171450" algn="l" defTabSz="914400" rtl="0" eaLnBrk="1" latinLnBrk="0" hangingPunct="1">
                        <a:buFont typeface="Wingdings" panose="05000000000000000000" pitchFamily="2" charset="2"/>
                        <a:buChar char="l"/>
                      </a:pPr>
                      <a:r>
                        <a:rPr kumimoji="1" lang="zh-CN" altLang="en-US" sz="1000" kern="1200" dirty="0">
                          <a:solidFill>
                            <a:schemeClr val="tx1"/>
                          </a:solidFill>
                          <a:latin typeface="宋体" panose="02010600030101010101" pitchFamily="2" charset="-122"/>
                          <a:ea typeface="宋体" panose="02010600030101010101" pitchFamily="2" charset="-122"/>
                          <a:cs typeface="+mn-cs"/>
                        </a:rPr>
                        <a:t>确定顾客满意程度感受的信息；</a:t>
                      </a:r>
                      <a:endParaRPr kumimoji="1" lang="en-US" altLang="zh-CN" sz="1000" kern="1200" dirty="0">
                        <a:solidFill>
                          <a:schemeClr val="tx1"/>
                        </a:solidFill>
                        <a:latin typeface="宋体" panose="02010600030101010101" pitchFamily="2" charset="-122"/>
                        <a:ea typeface="宋体" panose="02010600030101010101" pitchFamily="2" charset="-122"/>
                        <a:cs typeface="+mn-cs"/>
                      </a:endParaRPr>
                    </a:p>
                    <a:p>
                      <a:pPr marL="171450" indent="-171450" algn="l" defTabSz="914400" rtl="0" eaLnBrk="1" latinLnBrk="0" hangingPunct="1">
                        <a:buFont typeface="Wingdings" panose="05000000000000000000" pitchFamily="2" charset="2"/>
                        <a:buChar char="l"/>
                      </a:pPr>
                      <a:r>
                        <a:rPr kumimoji="1" lang="zh-CN" altLang="en-US" sz="1000" kern="1200" dirty="0">
                          <a:solidFill>
                            <a:schemeClr val="tx1"/>
                          </a:solidFill>
                          <a:latin typeface="宋体" panose="02010600030101010101" pitchFamily="2" charset="-122"/>
                          <a:ea typeface="宋体" panose="02010600030101010101" pitchFamily="2" charset="-122"/>
                          <a:cs typeface="+mn-cs"/>
                        </a:rPr>
                        <a:t>收集与顾客满意有关的所有信息；</a:t>
                      </a:r>
                      <a:endParaRPr kumimoji="1" lang="en-US" altLang="zh-CN" sz="1000" kern="1200" dirty="0">
                        <a:solidFill>
                          <a:schemeClr val="tx1"/>
                        </a:solidFill>
                        <a:latin typeface="宋体" panose="02010600030101010101" pitchFamily="2" charset="-122"/>
                        <a:ea typeface="宋体" panose="02010600030101010101" pitchFamily="2" charset="-122"/>
                        <a:cs typeface="+mn-cs"/>
                      </a:endParaRPr>
                    </a:p>
                    <a:p>
                      <a:pPr marL="171450" indent="-171450" algn="l" defTabSz="914400" rtl="0" eaLnBrk="1" latinLnBrk="0" hangingPunct="1">
                        <a:buFont typeface="Wingdings" panose="05000000000000000000" pitchFamily="2" charset="2"/>
                        <a:buChar char="l"/>
                      </a:pPr>
                      <a:r>
                        <a:rPr kumimoji="1" lang="zh-CN" altLang="en-US" sz="1000" kern="1200" dirty="0">
                          <a:solidFill>
                            <a:schemeClr val="tx1"/>
                          </a:solidFill>
                          <a:latin typeface="宋体" panose="02010600030101010101" pitchFamily="2" charset="-122"/>
                          <a:ea typeface="宋体" panose="02010600030101010101" pitchFamily="2" charset="-122"/>
                          <a:cs typeface="+mn-cs"/>
                        </a:rPr>
                        <a:t>开展数据的统计和分析；</a:t>
                      </a:r>
                      <a:endParaRPr kumimoji="1" lang="en-US" altLang="zh-CN" sz="1000" kern="1200" dirty="0">
                        <a:solidFill>
                          <a:schemeClr val="tx1"/>
                        </a:solidFill>
                        <a:latin typeface="宋体" panose="02010600030101010101" pitchFamily="2" charset="-122"/>
                        <a:ea typeface="宋体" panose="02010600030101010101" pitchFamily="2" charset="-122"/>
                        <a:cs typeface="+mn-cs"/>
                      </a:endParaRPr>
                    </a:p>
                    <a:p>
                      <a:pPr marL="171450" indent="-171450" algn="l" defTabSz="914400" rtl="0" eaLnBrk="1" latinLnBrk="0" hangingPunct="1">
                        <a:buFont typeface="Wingdings" panose="05000000000000000000" pitchFamily="2" charset="2"/>
                        <a:buChar char="l"/>
                      </a:pPr>
                      <a:r>
                        <a:rPr kumimoji="1" lang="zh-CN" altLang="en-US" sz="1000" kern="1200" dirty="0">
                          <a:solidFill>
                            <a:schemeClr val="tx1"/>
                          </a:solidFill>
                          <a:latin typeface="宋体" panose="02010600030101010101" pitchFamily="2" charset="-122"/>
                          <a:ea typeface="宋体" panose="02010600030101010101" pitchFamily="2" charset="-122"/>
                          <a:cs typeface="+mn-cs"/>
                        </a:rPr>
                        <a:t>确定顾客不满意因素；</a:t>
                      </a:r>
                      <a:endParaRPr kumimoji="1" lang="en-US" altLang="zh-CN" sz="1000" kern="1200" dirty="0">
                        <a:solidFill>
                          <a:schemeClr val="tx1"/>
                        </a:solidFill>
                        <a:latin typeface="宋体" panose="02010600030101010101" pitchFamily="2" charset="-122"/>
                        <a:ea typeface="宋体" panose="02010600030101010101" pitchFamily="2" charset="-122"/>
                        <a:cs typeface="+mn-cs"/>
                      </a:endParaRPr>
                    </a:p>
                    <a:p>
                      <a:pPr marL="171450" indent="-171450" algn="l" defTabSz="914400" rtl="0" eaLnBrk="1" latinLnBrk="0" hangingPunct="1">
                        <a:buFont typeface="Wingdings" panose="05000000000000000000" pitchFamily="2" charset="2"/>
                        <a:buChar char="l"/>
                      </a:pPr>
                      <a:r>
                        <a:rPr kumimoji="1" lang="zh-CN" altLang="en-US" sz="1000" kern="1200" dirty="0">
                          <a:solidFill>
                            <a:schemeClr val="tx1"/>
                          </a:solidFill>
                          <a:latin typeface="宋体" panose="02010600030101010101" pitchFamily="2" charset="-122"/>
                          <a:ea typeface="宋体" panose="02010600030101010101" pitchFamily="2" charset="-122"/>
                          <a:cs typeface="+mn-cs"/>
                        </a:rPr>
                        <a:t>结合内外部数据，确定顾客不满意的原因；</a:t>
                      </a:r>
                      <a:endParaRPr kumimoji="1" lang="en-US" altLang="zh-CN" sz="1000" kern="1200" dirty="0">
                        <a:solidFill>
                          <a:schemeClr val="tx1"/>
                        </a:solidFill>
                        <a:latin typeface="宋体" panose="02010600030101010101" pitchFamily="2" charset="-122"/>
                        <a:ea typeface="宋体" panose="02010600030101010101" pitchFamily="2" charset="-122"/>
                        <a:cs typeface="+mn-cs"/>
                      </a:endParaRPr>
                    </a:p>
                    <a:p>
                      <a:pPr marL="171450" indent="-171450" algn="l" defTabSz="914400" rtl="0" eaLnBrk="1" latinLnBrk="0" hangingPunct="1">
                        <a:buFont typeface="Wingdings" panose="05000000000000000000" pitchFamily="2" charset="2"/>
                        <a:buChar char="l"/>
                      </a:pPr>
                      <a:r>
                        <a:rPr kumimoji="1" lang="zh-CN" altLang="en-US" sz="1000" kern="1200" dirty="0">
                          <a:solidFill>
                            <a:schemeClr val="tx1"/>
                          </a:solidFill>
                          <a:latin typeface="宋体" panose="02010600030101010101" pitchFamily="2" charset="-122"/>
                          <a:ea typeface="宋体" panose="02010600030101010101" pitchFamily="2" charset="-122"/>
                          <a:cs typeface="+mn-cs"/>
                        </a:rPr>
                        <a:t>有针对性的确定顾客满意改进计划；</a:t>
                      </a:r>
                    </a:p>
                    <a:p>
                      <a:pPr marL="171450" indent="-171450" algn="l" defTabSz="914400" rtl="0" eaLnBrk="1" latinLnBrk="0" hangingPunct="1">
                        <a:buFont typeface="Wingdings" panose="05000000000000000000" pitchFamily="2" charset="2"/>
                        <a:buChar char="l"/>
                      </a:pPr>
                      <a:r>
                        <a:rPr kumimoji="1" lang="zh-CN" altLang="en-US" sz="1000" kern="1200" dirty="0">
                          <a:solidFill>
                            <a:schemeClr val="tx1"/>
                          </a:solidFill>
                          <a:latin typeface="宋体" panose="02010600030101010101" pitchFamily="2" charset="-122"/>
                          <a:ea typeface="宋体" panose="02010600030101010101" pitchFamily="2" charset="-122"/>
                          <a:cs typeface="+mn-cs"/>
                        </a:rPr>
                        <a:t>实施改进计划，并在下一次顾客满意分析时验证有效性。</a:t>
                      </a:r>
                      <a:endParaRPr kumimoji="1" lang="en-US" altLang="zh-CN" sz="1000" kern="1200" dirty="0">
                        <a:solidFill>
                          <a:schemeClr val="tx1"/>
                        </a:solidFill>
                        <a:latin typeface="宋体" panose="02010600030101010101" pitchFamily="2" charset="-122"/>
                        <a:ea typeface="宋体" panose="02010600030101010101" pitchFamily="2" charset="-122"/>
                        <a:cs typeface="+mn-cs"/>
                      </a:endParaRPr>
                    </a:p>
                  </a:txBody>
                  <a:tcPr marL="91457" marR="91457" marT="45712" marB="4571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CFFFF"/>
                    </a:solidFill>
                  </a:tcPr>
                </a:tc>
                <a:extLst>
                  <a:ext uri="{0D108BD9-81ED-4DB2-BD59-A6C34878D82A}">
                    <a16:rowId xmlns:a16="http://schemas.microsoft.com/office/drawing/2014/main" val="10001"/>
                  </a:ext>
                </a:extLst>
              </a:tr>
            </a:tbl>
          </a:graphicData>
        </a:graphic>
      </p:graphicFrame>
      <p:sp>
        <p:nvSpPr>
          <p:cNvPr id="22" name="页脚占位符 13379"/>
          <p:cNvSpPr>
            <a:spLocks noGrp="1"/>
          </p:cNvSpPr>
          <p:nvPr>
            <p:ph type="ftr" sz="quarter" idx="11"/>
          </p:nvPr>
        </p:nvSpPr>
        <p:spPr>
          <a:xfrm>
            <a:off x="250825" y="6492875"/>
            <a:ext cx="873125" cy="365125"/>
          </a:xfrm>
        </p:spPr>
        <p:txBody>
          <a:bodyPr/>
          <a:lstStyle/>
          <a:p>
            <a:pPr>
              <a:defRPr/>
            </a:pPr>
            <a:r>
              <a:rPr lang="en-US" altLang="zh-CN" dirty="0"/>
              <a:t>24/39</a:t>
            </a:r>
            <a:endParaRPr lang="zh-CN" altLang="en-US" dirty="0"/>
          </a:p>
        </p:txBody>
      </p:sp>
    </p:spTree>
  </p:cSld>
  <p:clrMapOvr>
    <a:masterClrMapping/>
  </p:clrMapOvr>
  <p:transition spd="slow"/>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肘形连接符 16"/>
          <p:cNvCxnSpPr>
            <a:stCxn id="15" idx="3"/>
            <a:endCxn id="18" idx="1"/>
          </p:cNvCxnSpPr>
          <p:nvPr/>
        </p:nvCxnSpPr>
        <p:spPr bwMode="auto">
          <a:xfrm flipV="1">
            <a:off x="2627313" y="5249863"/>
            <a:ext cx="542925" cy="520700"/>
          </a:xfrm>
          <a:prstGeom prst="bentConnector3">
            <a:avLst>
              <a:gd name="adj1" fmla="val 50000"/>
            </a:avLst>
          </a:prstGeom>
          <a:ln w="28575">
            <a:tailEnd type="triangle"/>
          </a:ln>
        </p:spPr>
        <p:style>
          <a:lnRef idx="1">
            <a:schemeClr val="dk1"/>
          </a:lnRef>
          <a:fillRef idx="0">
            <a:schemeClr val="dk1"/>
          </a:fillRef>
          <a:effectRef idx="0">
            <a:schemeClr val="dk1"/>
          </a:effectRef>
          <a:fontRef idx="minor">
            <a:schemeClr val="tx1"/>
          </a:fontRef>
        </p:style>
      </p:cxnSp>
      <p:cxnSp>
        <p:nvCxnSpPr>
          <p:cNvPr id="5" name="肘形连接符 17"/>
          <p:cNvCxnSpPr>
            <a:stCxn id="13" idx="3"/>
            <a:endCxn id="18" idx="1"/>
          </p:cNvCxnSpPr>
          <p:nvPr/>
        </p:nvCxnSpPr>
        <p:spPr bwMode="auto">
          <a:xfrm>
            <a:off x="2625725" y="3789363"/>
            <a:ext cx="544513" cy="1460500"/>
          </a:xfrm>
          <a:prstGeom prst="bentConnector3">
            <a:avLst>
              <a:gd name="adj1" fmla="val 50000"/>
            </a:avLst>
          </a:prstGeom>
          <a:ln w="28575">
            <a:tailEnd type="triangle"/>
          </a:ln>
        </p:spPr>
        <p:style>
          <a:lnRef idx="1">
            <a:schemeClr val="dk1"/>
          </a:lnRef>
          <a:fillRef idx="0">
            <a:schemeClr val="dk1"/>
          </a:fillRef>
          <a:effectRef idx="0">
            <a:schemeClr val="dk1"/>
          </a:effectRef>
          <a:fontRef idx="minor">
            <a:schemeClr val="tx1"/>
          </a:fontRef>
        </p:style>
      </p:cxnSp>
      <p:cxnSp>
        <p:nvCxnSpPr>
          <p:cNvPr id="6" name="肘形连接符 18"/>
          <p:cNvCxnSpPr>
            <a:stCxn id="11" idx="3"/>
            <a:endCxn id="18" idx="1"/>
          </p:cNvCxnSpPr>
          <p:nvPr/>
        </p:nvCxnSpPr>
        <p:spPr bwMode="auto">
          <a:xfrm>
            <a:off x="2627313" y="2009775"/>
            <a:ext cx="542925" cy="3240088"/>
          </a:xfrm>
          <a:prstGeom prst="bentConnector3">
            <a:avLst>
              <a:gd name="adj1" fmla="val 50000"/>
            </a:avLst>
          </a:prstGeom>
          <a:ln w="28575">
            <a:tailEnd type="triangle"/>
          </a:ln>
        </p:spPr>
        <p:style>
          <a:lnRef idx="1">
            <a:schemeClr val="dk1"/>
          </a:lnRef>
          <a:fillRef idx="0">
            <a:schemeClr val="dk1"/>
          </a:fillRef>
          <a:effectRef idx="0">
            <a:schemeClr val="dk1"/>
          </a:effectRef>
          <a:fontRef idx="minor">
            <a:schemeClr val="tx1"/>
          </a:fontRef>
        </p:style>
      </p:cxnSp>
      <p:cxnSp>
        <p:nvCxnSpPr>
          <p:cNvPr id="7" name="肘形连接符 19"/>
          <p:cNvCxnSpPr/>
          <p:nvPr/>
        </p:nvCxnSpPr>
        <p:spPr bwMode="auto">
          <a:xfrm flipV="1">
            <a:off x="6084888" y="4365625"/>
            <a:ext cx="431800" cy="935038"/>
          </a:xfrm>
          <a:prstGeom prst="bentConnector3">
            <a:avLst>
              <a:gd name="adj1" fmla="val 50000"/>
            </a:avLst>
          </a:prstGeom>
          <a:ln w="28575">
            <a:tailEnd type="triangle"/>
          </a:ln>
        </p:spPr>
        <p:style>
          <a:lnRef idx="1">
            <a:schemeClr val="dk1"/>
          </a:lnRef>
          <a:fillRef idx="0">
            <a:schemeClr val="dk1"/>
          </a:fillRef>
          <a:effectRef idx="0">
            <a:schemeClr val="dk1"/>
          </a:effectRef>
          <a:fontRef idx="minor">
            <a:schemeClr val="tx1"/>
          </a:fontRef>
        </p:style>
      </p:cxnSp>
      <p:cxnSp>
        <p:nvCxnSpPr>
          <p:cNvPr id="8" name="肘形连接符 20"/>
          <p:cNvCxnSpPr>
            <a:endCxn id="16" idx="1"/>
          </p:cNvCxnSpPr>
          <p:nvPr/>
        </p:nvCxnSpPr>
        <p:spPr bwMode="auto">
          <a:xfrm>
            <a:off x="6078538" y="5786438"/>
            <a:ext cx="444500" cy="234950"/>
          </a:xfrm>
          <a:prstGeom prst="bentConnector3">
            <a:avLst>
              <a:gd name="adj1" fmla="val 50000"/>
            </a:avLst>
          </a:prstGeom>
          <a:ln w="28575">
            <a:solidFill>
              <a:srgbClr val="FF0000"/>
            </a:solidFill>
            <a:headEnd type="triangle"/>
            <a:tailEnd type="triangle"/>
          </a:ln>
        </p:spPr>
        <p:style>
          <a:lnRef idx="1">
            <a:schemeClr val="dk1"/>
          </a:lnRef>
          <a:fillRef idx="0">
            <a:schemeClr val="dk1"/>
          </a:fillRef>
          <a:effectRef idx="0">
            <a:schemeClr val="dk1"/>
          </a:effectRef>
          <a:fontRef idx="minor">
            <a:schemeClr val="tx1"/>
          </a:fontRef>
        </p:style>
      </p:cxnSp>
      <p:cxnSp>
        <p:nvCxnSpPr>
          <p:cNvPr id="9" name="肘形连接符 21"/>
          <p:cNvCxnSpPr/>
          <p:nvPr/>
        </p:nvCxnSpPr>
        <p:spPr bwMode="auto">
          <a:xfrm flipV="1">
            <a:off x="6084888" y="2133600"/>
            <a:ext cx="431800" cy="1952625"/>
          </a:xfrm>
          <a:prstGeom prst="bentConnector3">
            <a:avLst>
              <a:gd name="adj1" fmla="val 50000"/>
            </a:avLst>
          </a:prstGeom>
          <a:ln w="28575">
            <a:headEnd type="triangle"/>
            <a:tailEnd type="none"/>
          </a:ln>
        </p:spPr>
        <p:style>
          <a:lnRef idx="1">
            <a:schemeClr val="dk1"/>
          </a:lnRef>
          <a:fillRef idx="0">
            <a:schemeClr val="dk1"/>
          </a:fillRef>
          <a:effectRef idx="0">
            <a:schemeClr val="dk1"/>
          </a:effectRef>
          <a:fontRef idx="minor">
            <a:schemeClr val="tx1"/>
          </a:fontRef>
        </p:style>
      </p:cxnSp>
      <p:graphicFrame>
        <p:nvGraphicFramePr>
          <p:cNvPr id="10" name="表格 9"/>
          <p:cNvGraphicFramePr>
            <a:graphicFrameLocks noGrp="1"/>
          </p:cNvGraphicFramePr>
          <p:nvPr/>
        </p:nvGraphicFramePr>
        <p:xfrm>
          <a:off x="176213" y="836613"/>
          <a:ext cx="8788400" cy="371475"/>
        </p:xfrm>
        <a:graphic>
          <a:graphicData uri="http://schemas.openxmlformats.org/drawingml/2006/table">
            <a:tbl>
              <a:tblPr firstRow="1" bandRow="1">
                <a:tableStyleId>{5C22544A-7EE6-4342-B048-85BDC9FD1C3A}</a:tableStyleId>
              </a:tblPr>
              <a:tblGrid>
                <a:gridCol w="4394200">
                  <a:extLst>
                    <a:ext uri="{9D8B030D-6E8A-4147-A177-3AD203B41FA5}">
                      <a16:colId xmlns:a16="http://schemas.microsoft.com/office/drawing/2014/main" val="20000"/>
                    </a:ext>
                  </a:extLst>
                </a:gridCol>
                <a:gridCol w="4394200">
                  <a:extLst>
                    <a:ext uri="{9D8B030D-6E8A-4147-A177-3AD203B41FA5}">
                      <a16:colId xmlns:a16="http://schemas.microsoft.com/office/drawing/2014/main" val="20001"/>
                    </a:ext>
                  </a:extLst>
                </a:gridCol>
              </a:tblGrid>
              <a:tr h="371475">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zh-CN" altLang="en-US" sz="1400" b="0" dirty="0">
                          <a:solidFill>
                            <a:schemeClr val="tx1"/>
                          </a:solidFill>
                          <a:latin typeface="宋体" panose="02010600030101010101" pitchFamily="2" charset="-122"/>
                          <a:ea typeface="宋体" panose="02010600030101010101" pitchFamily="2" charset="-122"/>
                        </a:rPr>
                        <a:t>过程：</a:t>
                      </a:r>
                      <a:r>
                        <a:rPr lang="en-US" altLang="zh-CN" sz="1400" b="0" dirty="0">
                          <a:solidFill>
                            <a:schemeClr val="tx1"/>
                          </a:solidFill>
                          <a:latin typeface="仿宋" pitchFamily="49" charset="-122"/>
                          <a:ea typeface="仿宋" pitchFamily="49" charset="-122"/>
                        </a:rPr>
                        <a:t>S01</a:t>
                      </a:r>
                      <a:r>
                        <a:rPr lang="zh-CN" altLang="en-US" sz="1400" b="0" dirty="0">
                          <a:solidFill>
                            <a:schemeClr val="tx1"/>
                          </a:solidFill>
                          <a:latin typeface="仿宋" pitchFamily="49" charset="-122"/>
                          <a:ea typeface="仿宋" pitchFamily="49" charset="-122"/>
                        </a:rPr>
                        <a:t>文件管理</a:t>
                      </a:r>
                      <a:r>
                        <a:rPr lang="en-US" altLang="zh-CN" sz="1400" b="0" baseline="0" dirty="0">
                          <a:solidFill>
                            <a:schemeClr val="tx1"/>
                          </a:solidFill>
                          <a:latin typeface="仿宋" pitchFamily="49" charset="-122"/>
                          <a:ea typeface="仿宋" pitchFamily="49" charset="-122"/>
                        </a:rPr>
                        <a:t> Doc</a:t>
                      </a:r>
                      <a:r>
                        <a:rPr lang="en-US" altLang="zh-CN" sz="1400" b="0" dirty="0">
                          <a:solidFill>
                            <a:schemeClr val="tx1"/>
                          </a:solidFill>
                          <a:latin typeface="仿宋" pitchFamily="49" charset="-122"/>
                          <a:ea typeface="仿宋" pitchFamily="49" charset="-122"/>
                        </a:rPr>
                        <a:t>ument management</a:t>
                      </a:r>
                      <a:endParaRPr lang="zh-CN" altLang="en-US" sz="1400" b="0" dirty="0">
                        <a:solidFill>
                          <a:schemeClr val="tx1"/>
                        </a:solidFill>
                        <a:latin typeface="仿宋" pitchFamily="49" charset="-122"/>
                        <a:ea typeface="仿宋" pitchFamily="49" charset="-122"/>
                      </a:endParaRPr>
                    </a:p>
                  </a:txBody>
                  <a:tcPr marL="91449" marR="91449" marT="45798" marB="4579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CFFFF"/>
                    </a:solidFill>
                  </a:tcPr>
                </a:tc>
                <a:tc>
                  <a:txBody>
                    <a:bodyPr/>
                    <a:lstStyle/>
                    <a:p>
                      <a:r>
                        <a:rPr lang="zh-CN" altLang="en-US" sz="1400" b="0" dirty="0">
                          <a:solidFill>
                            <a:schemeClr val="tx1"/>
                          </a:solidFill>
                          <a:latin typeface="宋体" panose="02010600030101010101" pitchFamily="2" charset="-122"/>
                          <a:ea typeface="宋体" panose="02010600030101010101" pitchFamily="2" charset="-122"/>
                        </a:rPr>
                        <a:t>过程所有者：质量部经理 </a:t>
                      </a:r>
                    </a:p>
                  </a:txBody>
                  <a:tcPr marL="91449" marR="91449" marT="45798" marB="4579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CFFFF"/>
                    </a:solidFill>
                  </a:tcPr>
                </a:tc>
                <a:extLst>
                  <a:ext uri="{0D108BD9-81ED-4DB2-BD59-A6C34878D82A}">
                    <a16:rowId xmlns:a16="http://schemas.microsoft.com/office/drawing/2014/main" val="10000"/>
                  </a:ext>
                </a:extLst>
              </a:tr>
            </a:tbl>
          </a:graphicData>
        </a:graphic>
      </p:graphicFrame>
      <p:graphicFrame>
        <p:nvGraphicFramePr>
          <p:cNvPr id="11" name="表格 10"/>
          <p:cNvGraphicFramePr>
            <a:graphicFrameLocks noGrp="1"/>
          </p:cNvGraphicFramePr>
          <p:nvPr/>
        </p:nvGraphicFramePr>
        <p:xfrm>
          <a:off x="179388" y="1412875"/>
          <a:ext cx="2447925" cy="1193800"/>
        </p:xfrm>
        <a:graphic>
          <a:graphicData uri="http://schemas.openxmlformats.org/drawingml/2006/table">
            <a:tbl>
              <a:tblPr firstRow="1" bandRow="1">
                <a:tableStyleId>{5C22544A-7EE6-4342-B048-85BDC9FD1C3A}</a:tableStyleId>
              </a:tblPr>
              <a:tblGrid>
                <a:gridCol w="2447925">
                  <a:extLst>
                    <a:ext uri="{9D8B030D-6E8A-4147-A177-3AD203B41FA5}">
                      <a16:colId xmlns:a16="http://schemas.microsoft.com/office/drawing/2014/main" val="20000"/>
                    </a:ext>
                  </a:extLst>
                </a:gridCol>
              </a:tblGrid>
              <a:tr h="243869">
                <a:tc>
                  <a:txBody>
                    <a:bodyPr/>
                    <a:lstStyle/>
                    <a:p>
                      <a:r>
                        <a:rPr kumimoji="1" lang="zh-CN" altLang="en-US" sz="1000" b="1" kern="1200" dirty="0">
                          <a:solidFill>
                            <a:srgbClr val="0000FF"/>
                          </a:solidFill>
                          <a:latin typeface="宋体" panose="02010600030101010101" pitchFamily="2" charset="-122"/>
                          <a:ea typeface="宋体" panose="02010600030101010101" pitchFamily="2" charset="-122"/>
                          <a:cs typeface="Tahoma" panose="020B0604030504040204" pitchFamily="34" charset="0"/>
                        </a:rPr>
                        <a:t>用什么做？（硬件和软件资源）</a:t>
                      </a:r>
                    </a:p>
                  </a:txBody>
                  <a:tcPr marL="91427" marR="91427" marT="45726" marB="4572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0"/>
                  </a:ext>
                </a:extLst>
              </a:tr>
              <a:tr h="949931">
                <a:tc>
                  <a:txBody>
                    <a:bodyPr/>
                    <a:lstStyle/>
                    <a:p>
                      <a:pPr marL="171450" indent="-171450" algn="l" defTabSz="914400" rtl="0" eaLnBrk="1" latinLnBrk="0" hangingPunct="1">
                        <a:lnSpc>
                          <a:spcPts val="1500"/>
                        </a:lnSpc>
                        <a:spcAft>
                          <a:spcPts val="0"/>
                        </a:spcAft>
                        <a:buFont typeface="Wingdings" panose="05000000000000000000" pitchFamily="2" charset="2"/>
                        <a:buChar char="l"/>
                      </a:pPr>
                      <a:r>
                        <a:rPr kumimoji="1" lang="zh-CN" altLang="zh-CN"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电脑</a:t>
                      </a:r>
                      <a:r>
                        <a:rPr kumimoji="1" lang="zh-CN" altLang="en-US"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，打印机，档案柜，订书机，受控印章</a:t>
                      </a:r>
                      <a:endParaRPr kumimoji="1" lang="zh-CN" altLang="zh-CN"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endParaRPr>
                    </a:p>
                  </a:txBody>
                  <a:tcPr marL="91427" marR="91427" marT="45726" marB="4572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1"/>
                  </a:ext>
                </a:extLst>
              </a:tr>
            </a:tbl>
          </a:graphicData>
        </a:graphic>
      </p:graphicFrame>
      <p:graphicFrame>
        <p:nvGraphicFramePr>
          <p:cNvPr id="12" name="表格 11"/>
          <p:cNvGraphicFramePr>
            <a:graphicFrameLocks noGrp="1"/>
          </p:cNvGraphicFramePr>
          <p:nvPr/>
        </p:nvGraphicFramePr>
        <p:xfrm>
          <a:off x="6516688" y="1412875"/>
          <a:ext cx="2447925" cy="1193800"/>
        </p:xfrm>
        <a:graphic>
          <a:graphicData uri="http://schemas.openxmlformats.org/drawingml/2006/table">
            <a:tbl>
              <a:tblPr firstRow="1" bandRow="1">
                <a:tableStyleId>{5C22544A-7EE6-4342-B048-85BDC9FD1C3A}</a:tableStyleId>
              </a:tblPr>
              <a:tblGrid>
                <a:gridCol w="2447925">
                  <a:extLst>
                    <a:ext uri="{9D8B030D-6E8A-4147-A177-3AD203B41FA5}">
                      <a16:colId xmlns:a16="http://schemas.microsoft.com/office/drawing/2014/main" val="20000"/>
                    </a:ext>
                  </a:extLst>
                </a:gridCol>
              </a:tblGrid>
              <a:tr h="243869">
                <a:tc>
                  <a:txBody>
                    <a:bodyPr/>
                    <a:lstStyle/>
                    <a:p>
                      <a:r>
                        <a:rPr kumimoji="1" lang="zh-CN" altLang="en-US" sz="1000" b="1" kern="1200" dirty="0">
                          <a:solidFill>
                            <a:srgbClr val="0000FF"/>
                          </a:solidFill>
                          <a:latin typeface="宋体" panose="02010600030101010101" pitchFamily="2" charset="-122"/>
                          <a:ea typeface="宋体" panose="02010600030101010101" pitchFamily="2" charset="-122"/>
                          <a:cs typeface="Tahoma" panose="020B0604030504040204" pitchFamily="34" charset="0"/>
                        </a:rPr>
                        <a:t>谁做？（能力</a:t>
                      </a:r>
                      <a:r>
                        <a:rPr kumimoji="1" lang="en-US" altLang="zh-CN" sz="1000" b="1" kern="1200" dirty="0">
                          <a:solidFill>
                            <a:srgbClr val="0000FF"/>
                          </a:solidFill>
                          <a:latin typeface="宋体" panose="02010600030101010101" pitchFamily="2" charset="-122"/>
                          <a:ea typeface="宋体" panose="02010600030101010101" pitchFamily="2" charset="-122"/>
                          <a:cs typeface="Tahoma" panose="020B0604030504040204" pitchFamily="34" charset="0"/>
                        </a:rPr>
                        <a:t>/</a:t>
                      </a:r>
                      <a:r>
                        <a:rPr kumimoji="1" lang="zh-CN" altLang="en-US" sz="1000" b="1" kern="1200" dirty="0">
                          <a:solidFill>
                            <a:srgbClr val="0000FF"/>
                          </a:solidFill>
                          <a:latin typeface="宋体" panose="02010600030101010101" pitchFamily="2" charset="-122"/>
                          <a:ea typeface="宋体" panose="02010600030101010101" pitchFamily="2" charset="-122"/>
                          <a:cs typeface="Tahoma" panose="020B0604030504040204" pitchFamily="34" charset="0"/>
                        </a:rPr>
                        <a:t>技能</a:t>
                      </a:r>
                      <a:r>
                        <a:rPr kumimoji="1" lang="en-US" altLang="zh-CN" sz="1000" b="1" kern="1200" dirty="0">
                          <a:solidFill>
                            <a:srgbClr val="0000FF"/>
                          </a:solidFill>
                          <a:latin typeface="宋体" panose="02010600030101010101" pitchFamily="2" charset="-122"/>
                          <a:ea typeface="宋体" panose="02010600030101010101" pitchFamily="2" charset="-122"/>
                          <a:cs typeface="Tahoma" panose="020B0604030504040204" pitchFamily="34" charset="0"/>
                        </a:rPr>
                        <a:t>/</a:t>
                      </a:r>
                      <a:r>
                        <a:rPr kumimoji="1" lang="zh-CN" altLang="en-US" sz="1000" b="1" kern="1200" dirty="0">
                          <a:solidFill>
                            <a:srgbClr val="0000FF"/>
                          </a:solidFill>
                          <a:latin typeface="宋体" panose="02010600030101010101" pitchFamily="2" charset="-122"/>
                          <a:ea typeface="宋体" panose="02010600030101010101" pitchFamily="2" charset="-122"/>
                          <a:cs typeface="Tahoma" panose="020B0604030504040204" pitchFamily="34" charset="0"/>
                        </a:rPr>
                        <a:t>培训）</a:t>
                      </a:r>
                    </a:p>
                  </a:txBody>
                  <a:tcPr marL="91427" marR="91427" marT="45726" marB="4572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0"/>
                  </a:ext>
                </a:extLst>
              </a:tr>
              <a:tr h="949931">
                <a:tc>
                  <a:txBody>
                    <a:bodyPr/>
                    <a:lstStyle/>
                    <a:p>
                      <a:pPr marL="171450" indent="-171450" algn="l" defTabSz="914400" rtl="0" eaLnBrk="1" latinLnBrk="0" hangingPunct="1">
                        <a:spcAft>
                          <a:spcPts val="0"/>
                        </a:spcAft>
                        <a:buFont typeface="Wingdings" panose="05000000000000000000" pitchFamily="2" charset="2"/>
                        <a:buChar char="l"/>
                      </a:pPr>
                      <a:r>
                        <a:rPr kumimoji="1" lang="zh-CN" altLang="en-US"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质量部、文件管理员，各部门文件使用人员，各部门收集和储存记录的人员</a:t>
                      </a:r>
                    </a:p>
                  </a:txBody>
                  <a:tcPr marL="91427" marR="91427" marT="45726" marB="4572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1"/>
                  </a:ext>
                </a:extLst>
              </a:tr>
            </a:tbl>
          </a:graphicData>
        </a:graphic>
      </p:graphicFrame>
      <p:graphicFrame>
        <p:nvGraphicFramePr>
          <p:cNvPr id="13" name="表格 12"/>
          <p:cNvGraphicFramePr>
            <a:graphicFrameLocks noGrp="1"/>
          </p:cNvGraphicFramePr>
          <p:nvPr/>
        </p:nvGraphicFramePr>
        <p:xfrm>
          <a:off x="176213" y="2708275"/>
          <a:ext cx="2449512" cy="2160588"/>
        </p:xfrm>
        <a:graphic>
          <a:graphicData uri="http://schemas.openxmlformats.org/drawingml/2006/table">
            <a:tbl>
              <a:tblPr firstRow="1" bandRow="1">
                <a:tableStyleId>{5C22544A-7EE6-4342-B048-85BDC9FD1C3A}</a:tableStyleId>
              </a:tblPr>
              <a:tblGrid>
                <a:gridCol w="2449512">
                  <a:extLst>
                    <a:ext uri="{9D8B030D-6E8A-4147-A177-3AD203B41FA5}">
                      <a16:colId xmlns:a16="http://schemas.microsoft.com/office/drawing/2014/main" val="20000"/>
                    </a:ext>
                  </a:extLst>
                </a:gridCol>
              </a:tblGrid>
              <a:tr h="257058">
                <a:tc>
                  <a:txBody>
                    <a:bodyPr/>
                    <a:lstStyle/>
                    <a:p>
                      <a:r>
                        <a:rPr kumimoji="1" lang="zh-CN" altLang="en-US" sz="1000" b="1" kern="1200" dirty="0">
                          <a:solidFill>
                            <a:srgbClr val="0000FF"/>
                          </a:solidFill>
                          <a:latin typeface="宋体" panose="02010600030101010101" pitchFamily="2" charset="-122"/>
                          <a:ea typeface="宋体" panose="02010600030101010101" pitchFamily="2" charset="-122"/>
                          <a:cs typeface="Tahoma" panose="020B0604030504040204" pitchFamily="34" charset="0"/>
                        </a:rPr>
                        <a:t>前过程及其输入</a:t>
                      </a:r>
                    </a:p>
                  </a:txBody>
                  <a:tcPr marL="91486" marR="91486" marT="45727" marB="457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0"/>
                  </a:ext>
                </a:extLst>
              </a:tr>
              <a:tr h="1903530">
                <a:tc>
                  <a:txBody>
                    <a:bodyPr/>
                    <a:lstStyle/>
                    <a:p>
                      <a:pPr marL="171450" indent="-171450" algn="l" defTabSz="914400" rtl="0" eaLnBrk="1" latinLnBrk="0" hangingPunct="1">
                        <a:lnSpc>
                          <a:spcPts val="1500"/>
                        </a:lnSpc>
                        <a:spcAft>
                          <a:spcPts val="0"/>
                        </a:spcAft>
                        <a:buFont typeface="Wingdings" panose="05000000000000000000" pitchFamily="2" charset="2"/>
                        <a:buChar char="l"/>
                      </a:pPr>
                      <a:r>
                        <a:rPr kumimoji="1" lang="zh-CN" altLang="en-US"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顾客和供应商输入的文件和记录：产品图纸、工程规范、合同协议等</a:t>
                      </a:r>
                      <a:endParaRPr kumimoji="1" lang="en-US" altLang="zh-CN"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endParaRPr>
                    </a:p>
                    <a:p>
                      <a:pPr marL="171450" indent="-171450" algn="l" defTabSz="914400" rtl="0" eaLnBrk="1" latinLnBrk="0" hangingPunct="1">
                        <a:lnSpc>
                          <a:spcPts val="1500"/>
                        </a:lnSpc>
                        <a:spcAft>
                          <a:spcPts val="0"/>
                        </a:spcAft>
                        <a:buFont typeface="Wingdings" panose="05000000000000000000" pitchFamily="2" charset="2"/>
                        <a:buChar char="l"/>
                      </a:pPr>
                      <a:r>
                        <a:rPr kumimoji="1" lang="zh-CN" altLang="en-US"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政府部门收集到的文件</a:t>
                      </a:r>
                      <a:endParaRPr kumimoji="1" lang="en-US" altLang="zh-CN"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endParaRPr>
                    </a:p>
                    <a:p>
                      <a:pPr marL="171450" indent="-171450" algn="l" defTabSz="914400" rtl="0" eaLnBrk="1" latinLnBrk="0" hangingPunct="1">
                        <a:lnSpc>
                          <a:spcPts val="1500"/>
                        </a:lnSpc>
                        <a:spcAft>
                          <a:spcPts val="0"/>
                        </a:spcAft>
                        <a:buFont typeface="Wingdings" panose="05000000000000000000" pitchFamily="2" charset="2"/>
                        <a:buChar char="l"/>
                      </a:pPr>
                      <a:r>
                        <a:rPr kumimoji="1" lang="zh-CN" altLang="en-US"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体系策划的结果：管理手册、程序文件、所需的三级文件和表单</a:t>
                      </a:r>
                      <a:endParaRPr kumimoji="1" lang="en-US" altLang="zh-CN"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endParaRPr>
                    </a:p>
                    <a:p>
                      <a:pPr marL="171450" indent="-171450" algn="l" defTabSz="914400" rtl="0" eaLnBrk="1" latinLnBrk="0" hangingPunct="1">
                        <a:lnSpc>
                          <a:spcPts val="1500"/>
                        </a:lnSpc>
                        <a:spcAft>
                          <a:spcPts val="0"/>
                        </a:spcAft>
                        <a:buFont typeface="Wingdings" panose="05000000000000000000" pitchFamily="2" charset="2"/>
                        <a:buChar char="l"/>
                      </a:pPr>
                      <a:r>
                        <a:rPr kumimoji="1" lang="en-US" altLang="zh-CN"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C1-</a:t>
                      </a:r>
                      <a:r>
                        <a:rPr kumimoji="1" lang="zh-CN" altLang="en-US"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产品和过程设计开发的输出文件</a:t>
                      </a:r>
                      <a:endParaRPr kumimoji="1" lang="en-US" altLang="zh-CN"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endParaRPr>
                    </a:p>
                    <a:p>
                      <a:pPr marL="171450" indent="-171450" algn="l" defTabSz="914400" rtl="0" eaLnBrk="1" latinLnBrk="0" hangingPunct="1">
                        <a:lnSpc>
                          <a:spcPts val="1500"/>
                        </a:lnSpc>
                        <a:spcAft>
                          <a:spcPts val="0"/>
                        </a:spcAft>
                        <a:buFont typeface="Wingdings" panose="05000000000000000000" pitchFamily="2" charset="2"/>
                        <a:buChar char="l"/>
                      </a:pPr>
                      <a:r>
                        <a:rPr kumimoji="1" lang="en-US" altLang="zh-CN"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C2-</a:t>
                      </a:r>
                      <a:r>
                        <a:rPr kumimoji="1" lang="zh-CN" altLang="en-US"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工程变更输出的文件</a:t>
                      </a:r>
                      <a:endParaRPr kumimoji="1" lang="en-US" altLang="zh-CN"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endParaRPr>
                    </a:p>
                    <a:p>
                      <a:pPr marL="171450" indent="-171450" algn="l" defTabSz="914400" rtl="0" eaLnBrk="1" latinLnBrk="0" hangingPunct="1">
                        <a:lnSpc>
                          <a:spcPts val="1500"/>
                        </a:lnSpc>
                        <a:spcAft>
                          <a:spcPts val="0"/>
                        </a:spcAft>
                        <a:buFont typeface="Wingdings" panose="05000000000000000000" pitchFamily="2" charset="2"/>
                        <a:buChar char="l"/>
                      </a:pPr>
                      <a:r>
                        <a:rPr kumimoji="1" lang="zh-CN" altLang="en-US"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其他体系过程运行所产生的文件和记录如模具图纸、设备说明书等</a:t>
                      </a:r>
                      <a:endParaRPr kumimoji="1" lang="zh-CN" altLang="zh-CN"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endParaRPr>
                    </a:p>
                  </a:txBody>
                  <a:tcPr marL="68615" marR="6861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1"/>
                  </a:ext>
                </a:extLst>
              </a:tr>
            </a:tbl>
          </a:graphicData>
        </a:graphic>
      </p:graphicFrame>
      <p:graphicFrame>
        <p:nvGraphicFramePr>
          <p:cNvPr id="14" name="表格 13"/>
          <p:cNvGraphicFramePr>
            <a:graphicFrameLocks noGrp="1"/>
          </p:cNvGraphicFramePr>
          <p:nvPr/>
        </p:nvGraphicFramePr>
        <p:xfrm>
          <a:off x="6516688" y="2708275"/>
          <a:ext cx="2447925" cy="2673350"/>
        </p:xfrm>
        <a:graphic>
          <a:graphicData uri="http://schemas.openxmlformats.org/drawingml/2006/table">
            <a:tbl>
              <a:tblPr firstRow="1" bandRow="1">
                <a:tableStyleId>{5C22544A-7EE6-4342-B048-85BDC9FD1C3A}</a:tableStyleId>
              </a:tblPr>
              <a:tblGrid>
                <a:gridCol w="2447925">
                  <a:extLst>
                    <a:ext uri="{9D8B030D-6E8A-4147-A177-3AD203B41FA5}">
                      <a16:colId xmlns:a16="http://schemas.microsoft.com/office/drawing/2014/main" val="20000"/>
                    </a:ext>
                  </a:extLst>
                </a:gridCol>
              </a:tblGrid>
              <a:tr h="288041">
                <a:tc>
                  <a:txBody>
                    <a:bodyPr/>
                    <a:lstStyle/>
                    <a:p>
                      <a:r>
                        <a:rPr kumimoji="1" lang="zh-CN" altLang="en-US" sz="1000" b="1" kern="1200" dirty="0">
                          <a:solidFill>
                            <a:srgbClr val="0000FF"/>
                          </a:solidFill>
                          <a:latin typeface="宋体" panose="02010600030101010101" pitchFamily="2" charset="-122"/>
                          <a:ea typeface="宋体" panose="02010600030101010101" pitchFamily="2" charset="-122"/>
                          <a:cs typeface="Tahoma" panose="020B0604030504040204" pitchFamily="34" charset="0"/>
                        </a:rPr>
                        <a:t>期望的结果，输出到下一个过程</a:t>
                      </a:r>
                    </a:p>
                  </a:txBody>
                  <a:tcPr marL="91427" marR="91427" marT="45722" marB="4572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0"/>
                  </a:ext>
                </a:extLst>
              </a:tr>
              <a:tr h="2385309">
                <a:tc>
                  <a:txBody>
                    <a:bodyPr/>
                    <a:lstStyle/>
                    <a:p>
                      <a:pPr marL="171450" indent="-171450" algn="l" defTabSz="914400" rtl="0" eaLnBrk="1" latinLnBrk="0" hangingPunct="1">
                        <a:lnSpc>
                          <a:spcPts val="1500"/>
                        </a:lnSpc>
                        <a:spcAft>
                          <a:spcPts val="0"/>
                        </a:spcAft>
                        <a:buFont typeface="Wingdings" panose="05000000000000000000" pitchFamily="2" charset="2"/>
                        <a:buChar char="l"/>
                      </a:pPr>
                      <a:r>
                        <a:rPr kumimoji="1" lang="zh-CN" altLang="en-US"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体系文件一览表</a:t>
                      </a:r>
                      <a:endParaRPr kumimoji="1" lang="en-US" altLang="zh-CN"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endParaRPr>
                    </a:p>
                    <a:p>
                      <a:pPr marL="171450" marR="0" indent="-171450" algn="l" defTabSz="914400" rtl="0" eaLnBrk="1" fontAlgn="auto" latinLnBrk="0" hangingPunct="1">
                        <a:lnSpc>
                          <a:spcPts val="1500"/>
                        </a:lnSpc>
                        <a:spcBef>
                          <a:spcPts val="0"/>
                        </a:spcBef>
                        <a:spcAft>
                          <a:spcPts val="0"/>
                        </a:spcAft>
                        <a:buClrTx/>
                        <a:buSzTx/>
                        <a:buFont typeface="Wingdings" panose="05000000000000000000" pitchFamily="2" charset="2"/>
                        <a:buChar char="l"/>
                        <a:tabLst/>
                        <a:defRPr/>
                      </a:pPr>
                      <a:r>
                        <a:rPr lang="zh-CN" altLang="en-US" sz="1000" b="0" i="0" baseline="0" dirty="0">
                          <a:latin typeface="+mn-lt"/>
                          <a:ea typeface="+mn-ea"/>
                          <a:cs typeface="+mn-cs"/>
                        </a:rPr>
                        <a:t>文件发放签收记录</a:t>
                      </a:r>
                      <a:endParaRPr kumimoji="1" lang="en-US" altLang="zh-CN"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endParaRPr>
                    </a:p>
                    <a:p>
                      <a:pPr marL="171450" indent="-171450" algn="l" defTabSz="914400" rtl="0" eaLnBrk="1" latinLnBrk="0" hangingPunct="1">
                        <a:lnSpc>
                          <a:spcPts val="1500"/>
                        </a:lnSpc>
                        <a:spcAft>
                          <a:spcPts val="0"/>
                        </a:spcAft>
                        <a:buFont typeface="Wingdings" panose="05000000000000000000" pitchFamily="2" charset="2"/>
                        <a:buChar char="l"/>
                      </a:pPr>
                      <a:r>
                        <a:rPr kumimoji="1" lang="zh-CN" altLang="en-US"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技术文件管理台帐</a:t>
                      </a:r>
                      <a:endParaRPr kumimoji="1" lang="en-US" altLang="zh-CN"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endParaRPr>
                    </a:p>
                  </a:txBody>
                  <a:tcPr marL="91427" marR="91427" marT="45722" marB="4572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1"/>
                  </a:ext>
                </a:extLst>
              </a:tr>
            </a:tbl>
          </a:graphicData>
        </a:graphic>
      </p:graphicFrame>
      <p:graphicFrame>
        <p:nvGraphicFramePr>
          <p:cNvPr id="15" name="表格 14"/>
          <p:cNvGraphicFramePr>
            <a:graphicFrameLocks noGrp="1"/>
          </p:cNvGraphicFramePr>
          <p:nvPr/>
        </p:nvGraphicFramePr>
        <p:xfrm>
          <a:off x="179388" y="4941888"/>
          <a:ext cx="2447925" cy="1655762"/>
        </p:xfrm>
        <a:graphic>
          <a:graphicData uri="http://schemas.openxmlformats.org/drawingml/2006/table">
            <a:tbl>
              <a:tblPr firstRow="1" bandRow="1">
                <a:tableStyleId>{5C22544A-7EE6-4342-B048-85BDC9FD1C3A}</a:tableStyleId>
              </a:tblPr>
              <a:tblGrid>
                <a:gridCol w="2447925">
                  <a:extLst>
                    <a:ext uri="{9D8B030D-6E8A-4147-A177-3AD203B41FA5}">
                      <a16:colId xmlns:a16="http://schemas.microsoft.com/office/drawing/2014/main" val="20000"/>
                    </a:ext>
                  </a:extLst>
                </a:gridCol>
              </a:tblGrid>
              <a:tr h="267354">
                <a:tc>
                  <a:txBody>
                    <a:bodyPr/>
                    <a:lstStyle/>
                    <a:p>
                      <a:r>
                        <a:rPr kumimoji="1" lang="zh-CN" altLang="en-US" sz="1000" b="1" kern="1200" dirty="0">
                          <a:solidFill>
                            <a:srgbClr val="0000FF"/>
                          </a:solidFill>
                          <a:latin typeface="宋体" panose="02010600030101010101" pitchFamily="2" charset="-122"/>
                          <a:ea typeface="宋体" panose="02010600030101010101" pitchFamily="2" charset="-122"/>
                          <a:cs typeface="Tahoma" panose="020B0604030504040204" pitchFamily="34" charset="0"/>
                        </a:rPr>
                        <a:t>如何做？（程序、方法、标准、法规）</a:t>
                      </a:r>
                    </a:p>
                  </a:txBody>
                  <a:tcPr marL="91427" marR="91427" marT="45708" marB="4570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0"/>
                  </a:ext>
                </a:extLst>
              </a:tr>
              <a:tr h="1388408">
                <a:tc>
                  <a:txBody>
                    <a:bodyPr/>
                    <a:lstStyle/>
                    <a:p>
                      <a:pPr marL="171450" indent="-171450" algn="l" defTabSz="914400" rtl="0" eaLnBrk="1" latinLnBrk="0" hangingPunct="1">
                        <a:spcAft>
                          <a:spcPts val="0"/>
                        </a:spcAft>
                        <a:buFont typeface="Wingdings" panose="05000000000000000000" pitchFamily="2" charset="2"/>
                        <a:buChar char="l"/>
                      </a:pPr>
                      <a:r>
                        <a:rPr kumimoji="1" lang="zh-CN" altLang="en-US"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文件管理程序</a:t>
                      </a:r>
                      <a:endParaRPr kumimoji="1" lang="en-US" altLang="zh-CN"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endParaRPr>
                    </a:p>
                    <a:p>
                      <a:pPr marL="171450" marR="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lang="zh-CN" altLang="en-US" sz="1000" b="0" i="0" strike="noStrike" dirty="0">
                          <a:solidFill>
                            <a:schemeClr val="tx1"/>
                          </a:solidFill>
                          <a:latin typeface="宋体"/>
                          <a:ea typeface="+mn-ea"/>
                        </a:rPr>
                        <a:t>文件编号办法</a:t>
                      </a:r>
                      <a:endParaRPr kumimoji="1" lang="en-US" altLang="zh-CN" sz="1000" kern="100" dirty="0">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endParaRPr>
                    </a:p>
                    <a:p>
                      <a:pPr marL="171450" indent="-171450" algn="l" defTabSz="914400" rtl="0" eaLnBrk="1" latinLnBrk="0" hangingPunct="1">
                        <a:spcAft>
                          <a:spcPts val="0"/>
                        </a:spcAft>
                        <a:buFont typeface="Wingdings" panose="05000000000000000000" pitchFamily="2" charset="2"/>
                        <a:buNone/>
                      </a:pPr>
                      <a:endParaRPr kumimoji="1" lang="en-US" altLang="zh-CN"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endParaRPr>
                    </a:p>
                  </a:txBody>
                  <a:tcPr marL="91427" marR="91427" marT="45708" marB="4570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1"/>
                  </a:ext>
                </a:extLst>
              </a:tr>
            </a:tbl>
          </a:graphicData>
        </a:graphic>
      </p:graphicFrame>
      <p:graphicFrame>
        <p:nvGraphicFramePr>
          <p:cNvPr id="16" name="表格 15"/>
          <p:cNvGraphicFramePr>
            <a:graphicFrameLocks noGrp="1"/>
          </p:cNvGraphicFramePr>
          <p:nvPr/>
        </p:nvGraphicFramePr>
        <p:xfrm>
          <a:off x="6523038" y="5445125"/>
          <a:ext cx="2449512" cy="1152525"/>
        </p:xfrm>
        <a:graphic>
          <a:graphicData uri="http://schemas.openxmlformats.org/drawingml/2006/table">
            <a:tbl>
              <a:tblPr firstRow="1" bandRow="1">
                <a:tableStyleId>{5C22544A-7EE6-4342-B048-85BDC9FD1C3A}</a:tableStyleId>
              </a:tblPr>
              <a:tblGrid>
                <a:gridCol w="2449512">
                  <a:extLst>
                    <a:ext uri="{9D8B030D-6E8A-4147-A177-3AD203B41FA5}">
                      <a16:colId xmlns:a16="http://schemas.microsoft.com/office/drawing/2014/main" val="20000"/>
                    </a:ext>
                  </a:extLst>
                </a:gridCol>
              </a:tblGrid>
              <a:tr h="284213">
                <a:tc>
                  <a:txBody>
                    <a:bodyPr/>
                    <a:lstStyle/>
                    <a:p>
                      <a:pPr eaLnBrk="1" hangingPunct="1">
                        <a:spcBef>
                          <a:spcPct val="0"/>
                        </a:spcBef>
                        <a:buClrTx/>
                        <a:buSzTx/>
                        <a:buFontTx/>
                        <a:buNone/>
                      </a:pPr>
                      <a:r>
                        <a:rPr lang="zh-CN" altLang="en-US" sz="1000" b="1" dirty="0">
                          <a:solidFill>
                            <a:srgbClr val="0000FF"/>
                          </a:solidFill>
                          <a:latin typeface="宋体" panose="02010600030101010101" pitchFamily="2" charset="-122"/>
                          <a:ea typeface="宋体" panose="02010600030101010101" pitchFamily="2" charset="-122"/>
                          <a:cs typeface="Tahoma" panose="020B0604030504040204" pitchFamily="34" charset="0"/>
                        </a:rPr>
                        <a:t>如何测量？（绩效指标）</a:t>
                      </a:r>
                      <a:endParaRPr lang="en-US" altLang="zh-CN" sz="1000" b="1" dirty="0">
                        <a:solidFill>
                          <a:srgbClr val="0000FF"/>
                        </a:solidFill>
                        <a:latin typeface="宋体" panose="02010600030101010101" pitchFamily="2" charset="-122"/>
                        <a:ea typeface="宋体" panose="02010600030101010101" pitchFamily="2" charset="-122"/>
                        <a:cs typeface="Tahoma" panose="020B0604030504040204" pitchFamily="34" charset="0"/>
                      </a:endParaRPr>
                    </a:p>
                  </a:txBody>
                  <a:tcPr marL="91486" marR="91486" marT="45736" marB="4573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0"/>
                  </a:ext>
                </a:extLst>
              </a:tr>
              <a:tr h="868312">
                <a:tc>
                  <a:txBody>
                    <a:bodyPr/>
                    <a:lstStyle/>
                    <a:p>
                      <a:pPr marL="171450" indent="-171450" algn="l" defTabSz="914400" rtl="0" eaLnBrk="1" latinLnBrk="0" hangingPunct="1">
                        <a:spcAft>
                          <a:spcPts val="0"/>
                        </a:spcAft>
                        <a:buFont typeface="Wingdings" panose="05000000000000000000" pitchFamily="2" charset="2"/>
                        <a:buChar char="l"/>
                      </a:pPr>
                      <a:r>
                        <a:rPr kumimoji="1" lang="zh-CN" altLang="en-US" sz="1000" kern="100" dirty="0">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分层审核中文件的问题数</a:t>
                      </a:r>
                      <a:endParaRPr kumimoji="1" lang="zh-CN" altLang="zh-CN" sz="1000" kern="100" dirty="0">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endParaRPr>
                    </a:p>
                  </a:txBody>
                  <a:tcPr marL="91486" marR="91486" marT="45736" marB="4573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1"/>
                  </a:ext>
                </a:extLst>
              </a:tr>
            </a:tbl>
          </a:graphicData>
        </a:graphic>
      </p:graphicFrame>
      <p:graphicFrame>
        <p:nvGraphicFramePr>
          <p:cNvPr id="17" name="表格 16"/>
          <p:cNvGraphicFramePr>
            <a:graphicFrameLocks noGrp="1"/>
          </p:cNvGraphicFramePr>
          <p:nvPr/>
        </p:nvGraphicFramePr>
        <p:xfrm>
          <a:off x="3167063" y="1412875"/>
          <a:ext cx="2919412" cy="2408238"/>
        </p:xfrm>
        <a:graphic>
          <a:graphicData uri="http://schemas.openxmlformats.org/drawingml/2006/table">
            <a:tbl>
              <a:tblPr firstRow="1" bandRow="1">
                <a:tableStyleId>{5C22544A-7EE6-4342-B048-85BDC9FD1C3A}</a:tableStyleId>
              </a:tblPr>
              <a:tblGrid>
                <a:gridCol w="2919412">
                  <a:extLst>
                    <a:ext uri="{9D8B030D-6E8A-4147-A177-3AD203B41FA5}">
                      <a16:colId xmlns:a16="http://schemas.microsoft.com/office/drawing/2014/main" val="20000"/>
                    </a:ext>
                  </a:extLst>
                </a:gridCol>
              </a:tblGrid>
              <a:tr h="243891">
                <a:tc>
                  <a:txBody>
                    <a:bodyPr/>
                    <a:lstStyle/>
                    <a:p>
                      <a:pPr algn="l"/>
                      <a:r>
                        <a:rPr kumimoji="1" lang="zh-CN" altLang="en-US" sz="1000" b="1" kern="1200" dirty="0">
                          <a:solidFill>
                            <a:srgbClr val="0000FF"/>
                          </a:solidFill>
                          <a:latin typeface="宋体" panose="02010600030101010101" pitchFamily="2" charset="-122"/>
                          <a:ea typeface="宋体" panose="02010600030101010101" pitchFamily="2" charset="-122"/>
                          <a:cs typeface="Tahoma" panose="020B0604030504040204" pitchFamily="34" charset="0"/>
                        </a:rPr>
                        <a:t>过程的风险</a:t>
                      </a:r>
                    </a:p>
                  </a:txBody>
                  <a:tcPr marL="91457" marR="91457" marT="45730" marB="4573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0"/>
                  </a:ext>
                </a:extLst>
              </a:tr>
              <a:tr h="2164347">
                <a:tc>
                  <a:txBody>
                    <a:bodyPr/>
                    <a:lstStyle/>
                    <a:p>
                      <a:pPr marL="171450" indent="-171450">
                        <a:buFont typeface="Wingdings" panose="05000000000000000000" pitchFamily="2" charset="2"/>
                        <a:buChar char="l"/>
                      </a:pPr>
                      <a:r>
                        <a:rPr lang="zh-CN" altLang="en-US" sz="1000" dirty="0">
                          <a:solidFill>
                            <a:schemeClr val="tx1"/>
                          </a:solidFill>
                          <a:latin typeface="宋体" panose="02010600030101010101" pitchFamily="2" charset="-122"/>
                          <a:ea typeface="宋体" panose="02010600030101010101" pitchFamily="2" charset="-122"/>
                        </a:rPr>
                        <a:t>文件输入不全</a:t>
                      </a:r>
                      <a:endParaRPr lang="en-US" altLang="zh-CN" sz="1000" dirty="0">
                        <a:solidFill>
                          <a:schemeClr val="tx1"/>
                        </a:solidFill>
                        <a:latin typeface="宋体" panose="02010600030101010101" pitchFamily="2" charset="-122"/>
                        <a:ea typeface="宋体" panose="02010600030101010101" pitchFamily="2" charset="-122"/>
                      </a:endParaRPr>
                    </a:p>
                    <a:p>
                      <a:pPr marL="171450" indent="-171450">
                        <a:buFont typeface="Wingdings" panose="05000000000000000000" pitchFamily="2" charset="2"/>
                        <a:buChar char="l"/>
                      </a:pPr>
                      <a:r>
                        <a:rPr lang="zh-CN" altLang="en-US" sz="1000" dirty="0">
                          <a:solidFill>
                            <a:schemeClr val="tx1"/>
                          </a:solidFill>
                          <a:latin typeface="宋体" panose="02010600030101010101" pitchFamily="2" charset="-122"/>
                          <a:ea typeface="宋体" panose="02010600030101010101" pitchFamily="2" charset="-122"/>
                        </a:rPr>
                        <a:t>文件没有发放到需要的地方</a:t>
                      </a:r>
                      <a:endParaRPr lang="en-US" altLang="zh-CN" sz="1000" dirty="0">
                        <a:solidFill>
                          <a:schemeClr val="tx1"/>
                        </a:solidFill>
                        <a:latin typeface="宋体" panose="02010600030101010101" pitchFamily="2" charset="-122"/>
                        <a:ea typeface="宋体" panose="02010600030101010101" pitchFamily="2" charset="-122"/>
                      </a:endParaRPr>
                    </a:p>
                    <a:p>
                      <a:pPr marL="171450" indent="-171450">
                        <a:buFont typeface="Wingdings" panose="05000000000000000000" pitchFamily="2" charset="2"/>
                        <a:buChar char="l"/>
                      </a:pPr>
                      <a:r>
                        <a:rPr lang="zh-CN" altLang="en-US" sz="1000" dirty="0">
                          <a:solidFill>
                            <a:schemeClr val="tx1"/>
                          </a:solidFill>
                          <a:latin typeface="宋体" panose="02010600030101010101" pitchFamily="2" charset="-122"/>
                          <a:ea typeface="宋体" panose="02010600030101010101" pitchFamily="2" charset="-122"/>
                        </a:rPr>
                        <a:t>文件检索困难</a:t>
                      </a:r>
                      <a:endParaRPr lang="en-US" altLang="zh-CN" sz="1000" dirty="0">
                        <a:solidFill>
                          <a:schemeClr val="tx1"/>
                        </a:solidFill>
                        <a:latin typeface="宋体" panose="02010600030101010101" pitchFamily="2" charset="-122"/>
                        <a:ea typeface="宋体" panose="02010600030101010101" pitchFamily="2" charset="-122"/>
                      </a:endParaRPr>
                    </a:p>
                    <a:p>
                      <a:pPr marL="171450" indent="-171450">
                        <a:buFont typeface="Wingdings" panose="05000000000000000000" pitchFamily="2" charset="2"/>
                        <a:buChar char="l"/>
                      </a:pPr>
                      <a:r>
                        <a:rPr lang="zh-CN" altLang="en-US" sz="1000" dirty="0">
                          <a:solidFill>
                            <a:schemeClr val="tx1"/>
                          </a:solidFill>
                          <a:latin typeface="宋体" panose="02010600030101010101" pitchFamily="2" charset="-122"/>
                          <a:ea typeface="宋体" panose="02010600030101010101" pitchFamily="2" charset="-122"/>
                        </a:rPr>
                        <a:t>错误版本的文件在现场使用</a:t>
                      </a:r>
                      <a:endParaRPr lang="en-US" altLang="zh-CN" sz="1000" dirty="0">
                        <a:solidFill>
                          <a:schemeClr val="tx1"/>
                        </a:solidFill>
                        <a:latin typeface="宋体" panose="02010600030101010101" pitchFamily="2" charset="-122"/>
                        <a:ea typeface="宋体" panose="02010600030101010101" pitchFamily="2" charset="-122"/>
                      </a:endParaRPr>
                    </a:p>
                    <a:p>
                      <a:pPr marL="171450" indent="-171450">
                        <a:buFont typeface="Wingdings" panose="05000000000000000000" pitchFamily="2" charset="2"/>
                        <a:buChar char="l"/>
                      </a:pPr>
                      <a:r>
                        <a:rPr lang="zh-CN" altLang="en-US" sz="1000" dirty="0">
                          <a:solidFill>
                            <a:schemeClr val="tx1"/>
                          </a:solidFill>
                          <a:latin typeface="宋体" panose="02010600030101010101" pitchFamily="2" charset="-122"/>
                          <a:ea typeface="宋体" panose="02010600030101010101" pitchFamily="2" charset="-122"/>
                        </a:rPr>
                        <a:t>网络受黑客攻击不能正常使用</a:t>
                      </a:r>
                      <a:endParaRPr lang="en-US" altLang="zh-CN" sz="1000" dirty="0">
                        <a:solidFill>
                          <a:schemeClr val="tx1"/>
                        </a:solidFill>
                        <a:latin typeface="宋体" panose="02010600030101010101" pitchFamily="2" charset="-122"/>
                        <a:ea typeface="宋体" panose="02010600030101010101" pitchFamily="2" charset="-122"/>
                      </a:endParaRPr>
                    </a:p>
                  </a:txBody>
                  <a:tcPr marL="91457" marR="91457" marT="45730" marB="4573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1"/>
                  </a:ext>
                </a:extLst>
              </a:tr>
            </a:tbl>
          </a:graphicData>
        </a:graphic>
      </p:graphicFrame>
      <p:graphicFrame>
        <p:nvGraphicFramePr>
          <p:cNvPr id="18" name="表格 17"/>
          <p:cNvGraphicFramePr>
            <a:graphicFrameLocks noGrp="1"/>
          </p:cNvGraphicFramePr>
          <p:nvPr/>
        </p:nvGraphicFramePr>
        <p:xfrm>
          <a:off x="3170238" y="3933825"/>
          <a:ext cx="2919412" cy="2630488"/>
        </p:xfrm>
        <a:graphic>
          <a:graphicData uri="http://schemas.openxmlformats.org/drawingml/2006/table">
            <a:tbl>
              <a:tblPr firstRow="1" bandRow="1">
                <a:tableStyleId>{5C22544A-7EE6-4342-B048-85BDC9FD1C3A}</a:tableStyleId>
              </a:tblPr>
              <a:tblGrid>
                <a:gridCol w="2919412">
                  <a:extLst>
                    <a:ext uri="{9D8B030D-6E8A-4147-A177-3AD203B41FA5}">
                      <a16:colId xmlns:a16="http://schemas.microsoft.com/office/drawing/2014/main" val="20000"/>
                    </a:ext>
                  </a:extLst>
                </a:gridCol>
              </a:tblGrid>
              <a:tr h="243814">
                <a:tc>
                  <a:txBody>
                    <a:bodyPr/>
                    <a:lstStyle/>
                    <a:p>
                      <a:r>
                        <a:rPr kumimoji="1" lang="zh-CN" altLang="en-US" sz="1000" b="1" kern="1200" dirty="0">
                          <a:solidFill>
                            <a:srgbClr val="0000FF"/>
                          </a:solidFill>
                          <a:latin typeface="宋体" panose="02010600030101010101" pitchFamily="2" charset="-122"/>
                          <a:ea typeface="宋体" panose="02010600030101010101" pitchFamily="2" charset="-122"/>
                          <a:cs typeface="Tahoma" panose="020B0604030504040204" pitchFamily="34" charset="0"/>
                        </a:rPr>
                        <a:t>过程的关键活动</a:t>
                      </a:r>
                    </a:p>
                  </a:txBody>
                  <a:tcPr marL="91457" marR="91457" marT="45707" marB="4570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CFFFF"/>
                    </a:solidFill>
                  </a:tcPr>
                </a:tc>
                <a:extLst>
                  <a:ext uri="{0D108BD9-81ED-4DB2-BD59-A6C34878D82A}">
                    <a16:rowId xmlns:a16="http://schemas.microsoft.com/office/drawing/2014/main" val="10000"/>
                  </a:ext>
                </a:extLst>
              </a:tr>
              <a:tr h="2386674">
                <a:tc>
                  <a:txBody>
                    <a:bodyPr/>
                    <a:lstStyle/>
                    <a:p>
                      <a:pPr marL="171450" indent="-171450" algn="l">
                        <a:buFont typeface="Wingdings" panose="05000000000000000000" pitchFamily="2" charset="2"/>
                        <a:buChar char="l"/>
                      </a:pPr>
                      <a:r>
                        <a:rPr kumimoji="1" lang="zh-CN" altLang="en-US" sz="1000" kern="1200" dirty="0">
                          <a:solidFill>
                            <a:schemeClr val="tx1"/>
                          </a:solidFill>
                          <a:latin typeface="宋体" panose="02010600030101010101" pitchFamily="2" charset="-122"/>
                          <a:ea typeface="宋体" panose="02010600030101010101" pitchFamily="2" charset="-122"/>
                          <a:cs typeface="+mn-cs"/>
                        </a:rPr>
                        <a:t>接收内外部文件</a:t>
                      </a:r>
                      <a:endParaRPr kumimoji="1" lang="en-US" altLang="zh-CN" sz="1000" kern="1200" dirty="0">
                        <a:solidFill>
                          <a:schemeClr val="tx1"/>
                        </a:solidFill>
                        <a:latin typeface="宋体" panose="02010600030101010101" pitchFamily="2" charset="-122"/>
                        <a:ea typeface="宋体" panose="02010600030101010101" pitchFamily="2" charset="-122"/>
                        <a:cs typeface="+mn-cs"/>
                      </a:endParaRPr>
                    </a:p>
                    <a:p>
                      <a:pPr marL="171450" indent="-171450" algn="l">
                        <a:buFont typeface="Wingdings" panose="05000000000000000000" pitchFamily="2" charset="2"/>
                        <a:buChar char="l"/>
                      </a:pPr>
                      <a:r>
                        <a:rPr kumimoji="1" lang="zh-CN" altLang="en-US" sz="1000" kern="1200" dirty="0">
                          <a:solidFill>
                            <a:schemeClr val="tx1"/>
                          </a:solidFill>
                          <a:latin typeface="宋体" panose="02010600030101010101" pitchFamily="2" charset="-122"/>
                          <a:ea typeface="宋体" panose="02010600030101010101" pitchFamily="2" charset="-122"/>
                          <a:cs typeface="+mn-cs"/>
                        </a:rPr>
                        <a:t>存档</a:t>
                      </a:r>
                      <a:endParaRPr kumimoji="1" lang="en-US" altLang="zh-CN" sz="1000" kern="1200" dirty="0">
                        <a:solidFill>
                          <a:schemeClr val="tx1"/>
                        </a:solidFill>
                        <a:latin typeface="宋体" panose="02010600030101010101" pitchFamily="2" charset="-122"/>
                        <a:ea typeface="宋体" panose="02010600030101010101" pitchFamily="2" charset="-122"/>
                        <a:cs typeface="+mn-cs"/>
                      </a:endParaRPr>
                    </a:p>
                    <a:p>
                      <a:pPr marL="171450" indent="-171450" algn="l">
                        <a:buFont typeface="Wingdings" panose="05000000000000000000" pitchFamily="2" charset="2"/>
                        <a:buChar char="l"/>
                      </a:pPr>
                      <a:r>
                        <a:rPr kumimoji="1" lang="zh-CN" altLang="en-US" sz="1000" kern="1200" dirty="0">
                          <a:solidFill>
                            <a:schemeClr val="tx1"/>
                          </a:solidFill>
                          <a:latin typeface="宋体" panose="02010600030101010101" pitchFamily="2" charset="-122"/>
                          <a:ea typeface="宋体" panose="02010600030101010101" pitchFamily="2" charset="-122"/>
                          <a:cs typeface="+mn-cs"/>
                        </a:rPr>
                        <a:t>分发使用</a:t>
                      </a:r>
                      <a:endParaRPr kumimoji="1" lang="en-US" altLang="zh-CN" sz="1000" kern="1200" dirty="0">
                        <a:solidFill>
                          <a:schemeClr val="tx1"/>
                        </a:solidFill>
                        <a:latin typeface="宋体" panose="02010600030101010101" pitchFamily="2" charset="-122"/>
                        <a:ea typeface="宋体" panose="02010600030101010101" pitchFamily="2" charset="-122"/>
                        <a:cs typeface="+mn-cs"/>
                      </a:endParaRPr>
                    </a:p>
                    <a:p>
                      <a:pPr marL="171450" indent="-171450" algn="l">
                        <a:buFont typeface="Wingdings" panose="05000000000000000000" pitchFamily="2" charset="2"/>
                        <a:buChar char="l"/>
                      </a:pPr>
                      <a:r>
                        <a:rPr kumimoji="1" lang="zh-CN" altLang="en-US" sz="1000" kern="1200" dirty="0">
                          <a:solidFill>
                            <a:schemeClr val="tx1"/>
                          </a:solidFill>
                          <a:latin typeface="宋体" panose="02010600030101010101" pitchFamily="2" charset="-122"/>
                          <a:ea typeface="宋体" panose="02010600030101010101" pitchFamily="2" charset="-122"/>
                          <a:cs typeface="+mn-cs"/>
                        </a:rPr>
                        <a:t>文件的修订与回收管理</a:t>
                      </a:r>
                      <a:endParaRPr kumimoji="1" lang="en-US" altLang="zh-CN" sz="1000" kern="1200" dirty="0">
                        <a:solidFill>
                          <a:schemeClr val="tx1"/>
                        </a:solidFill>
                        <a:latin typeface="宋体" panose="02010600030101010101" pitchFamily="2" charset="-122"/>
                        <a:ea typeface="宋体" panose="02010600030101010101" pitchFamily="2" charset="-122"/>
                        <a:cs typeface="+mn-cs"/>
                      </a:endParaRPr>
                    </a:p>
                    <a:p>
                      <a:pPr marL="171450" indent="-171450" algn="l">
                        <a:buFont typeface="Wingdings" panose="05000000000000000000" pitchFamily="2" charset="2"/>
                        <a:buChar char="l"/>
                      </a:pPr>
                      <a:r>
                        <a:rPr kumimoji="1" lang="zh-CN" altLang="en-US" sz="1000" kern="1200" dirty="0">
                          <a:solidFill>
                            <a:schemeClr val="tx1"/>
                          </a:solidFill>
                          <a:latin typeface="宋体" panose="02010600030101010101" pitchFamily="2" charset="-122"/>
                          <a:ea typeface="宋体" panose="02010600030101010101" pitchFamily="2" charset="-122"/>
                          <a:cs typeface="+mn-cs"/>
                        </a:rPr>
                        <a:t>过期文件的管理</a:t>
                      </a:r>
                      <a:endParaRPr kumimoji="1" lang="en-US" altLang="zh-CN" sz="1000" kern="1200" dirty="0">
                        <a:solidFill>
                          <a:schemeClr val="tx1"/>
                        </a:solidFill>
                        <a:latin typeface="宋体" panose="02010600030101010101" pitchFamily="2" charset="-122"/>
                        <a:ea typeface="宋体" panose="02010600030101010101" pitchFamily="2" charset="-122"/>
                        <a:cs typeface="+mn-cs"/>
                      </a:endParaRPr>
                    </a:p>
                  </a:txBody>
                  <a:tcPr marL="91457" marR="91457" marT="45707" marB="4570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CFFFF"/>
                    </a:solidFill>
                  </a:tcPr>
                </a:tc>
                <a:extLst>
                  <a:ext uri="{0D108BD9-81ED-4DB2-BD59-A6C34878D82A}">
                    <a16:rowId xmlns:a16="http://schemas.microsoft.com/office/drawing/2014/main" val="10001"/>
                  </a:ext>
                </a:extLst>
              </a:tr>
            </a:tbl>
          </a:graphicData>
        </a:graphic>
      </p:graphicFrame>
      <p:sp>
        <p:nvSpPr>
          <p:cNvPr id="22" name="页脚占位符 13379"/>
          <p:cNvSpPr>
            <a:spLocks noGrp="1"/>
          </p:cNvSpPr>
          <p:nvPr>
            <p:ph type="ftr" sz="quarter" idx="11"/>
          </p:nvPr>
        </p:nvSpPr>
        <p:spPr>
          <a:xfrm>
            <a:off x="250825" y="6492875"/>
            <a:ext cx="873125" cy="365125"/>
          </a:xfrm>
        </p:spPr>
        <p:txBody>
          <a:bodyPr/>
          <a:lstStyle/>
          <a:p>
            <a:pPr>
              <a:defRPr/>
            </a:pPr>
            <a:r>
              <a:rPr lang="en-US" altLang="zh-CN" dirty="0"/>
              <a:t>25/39</a:t>
            </a:r>
            <a:endParaRPr lang="zh-CN" altLang="en-US" dirty="0"/>
          </a:p>
        </p:txBody>
      </p:sp>
    </p:spTree>
  </p:cSld>
  <p:clrMapOvr>
    <a:masterClrMapping/>
  </p:clrMapOvr>
  <p:transition spd="slow"/>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肘形连接符 16"/>
          <p:cNvCxnSpPr>
            <a:stCxn id="15" idx="3"/>
            <a:endCxn id="18" idx="1"/>
          </p:cNvCxnSpPr>
          <p:nvPr/>
        </p:nvCxnSpPr>
        <p:spPr bwMode="auto">
          <a:xfrm flipV="1">
            <a:off x="2627313" y="5249863"/>
            <a:ext cx="542925" cy="520700"/>
          </a:xfrm>
          <a:prstGeom prst="bentConnector3">
            <a:avLst>
              <a:gd name="adj1" fmla="val 50000"/>
            </a:avLst>
          </a:prstGeom>
          <a:ln w="28575">
            <a:tailEnd type="triangle"/>
          </a:ln>
        </p:spPr>
        <p:style>
          <a:lnRef idx="1">
            <a:schemeClr val="dk1"/>
          </a:lnRef>
          <a:fillRef idx="0">
            <a:schemeClr val="dk1"/>
          </a:fillRef>
          <a:effectRef idx="0">
            <a:schemeClr val="dk1"/>
          </a:effectRef>
          <a:fontRef idx="minor">
            <a:schemeClr val="tx1"/>
          </a:fontRef>
        </p:style>
      </p:cxnSp>
      <p:cxnSp>
        <p:nvCxnSpPr>
          <p:cNvPr id="5" name="肘形连接符 17"/>
          <p:cNvCxnSpPr>
            <a:stCxn id="13" idx="3"/>
            <a:endCxn id="18" idx="1"/>
          </p:cNvCxnSpPr>
          <p:nvPr/>
        </p:nvCxnSpPr>
        <p:spPr bwMode="auto">
          <a:xfrm>
            <a:off x="2625725" y="3789363"/>
            <a:ext cx="544513" cy="1460500"/>
          </a:xfrm>
          <a:prstGeom prst="bentConnector3">
            <a:avLst>
              <a:gd name="adj1" fmla="val 50000"/>
            </a:avLst>
          </a:prstGeom>
          <a:ln w="28575">
            <a:tailEnd type="triangle"/>
          </a:ln>
        </p:spPr>
        <p:style>
          <a:lnRef idx="1">
            <a:schemeClr val="dk1"/>
          </a:lnRef>
          <a:fillRef idx="0">
            <a:schemeClr val="dk1"/>
          </a:fillRef>
          <a:effectRef idx="0">
            <a:schemeClr val="dk1"/>
          </a:effectRef>
          <a:fontRef idx="minor">
            <a:schemeClr val="tx1"/>
          </a:fontRef>
        </p:style>
      </p:cxnSp>
      <p:cxnSp>
        <p:nvCxnSpPr>
          <p:cNvPr id="6" name="肘形连接符 18"/>
          <p:cNvCxnSpPr>
            <a:stCxn id="11" idx="3"/>
            <a:endCxn id="18" idx="1"/>
          </p:cNvCxnSpPr>
          <p:nvPr/>
        </p:nvCxnSpPr>
        <p:spPr bwMode="auto">
          <a:xfrm>
            <a:off x="2627313" y="2009775"/>
            <a:ext cx="542925" cy="3240088"/>
          </a:xfrm>
          <a:prstGeom prst="bentConnector3">
            <a:avLst>
              <a:gd name="adj1" fmla="val 50000"/>
            </a:avLst>
          </a:prstGeom>
          <a:ln w="28575">
            <a:tailEnd type="triangle"/>
          </a:ln>
        </p:spPr>
        <p:style>
          <a:lnRef idx="1">
            <a:schemeClr val="dk1"/>
          </a:lnRef>
          <a:fillRef idx="0">
            <a:schemeClr val="dk1"/>
          </a:fillRef>
          <a:effectRef idx="0">
            <a:schemeClr val="dk1"/>
          </a:effectRef>
          <a:fontRef idx="minor">
            <a:schemeClr val="tx1"/>
          </a:fontRef>
        </p:style>
      </p:cxnSp>
      <p:cxnSp>
        <p:nvCxnSpPr>
          <p:cNvPr id="7" name="肘形连接符 19"/>
          <p:cNvCxnSpPr/>
          <p:nvPr/>
        </p:nvCxnSpPr>
        <p:spPr bwMode="auto">
          <a:xfrm flipV="1">
            <a:off x="6084888" y="4365625"/>
            <a:ext cx="431800" cy="935038"/>
          </a:xfrm>
          <a:prstGeom prst="bentConnector3">
            <a:avLst>
              <a:gd name="adj1" fmla="val 50000"/>
            </a:avLst>
          </a:prstGeom>
          <a:ln w="28575">
            <a:tailEnd type="triangle"/>
          </a:ln>
        </p:spPr>
        <p:style>
          <a:lnRef idx="1">
            <a:schemeClr val="dk1"/>
          </a:lnRef>
          <a:fillRef idx="0">
            <a:schemeClr val="dk1"/>
          </a:fillRef>
          <a:effectRef idx="0">
            <a:schemeClr val="dk1"/>
          </a:effectRef>
          <a:fontRef idx="minor">
            <a:schemeClr val="tx1"/>
          </a:fontRef>
        </p:style>
      </p:cxnSp>
      <p:cxnSp>
        <p:nvCxnSpPr>
          <p:cNvPr id="8" name="肘形连接符 20"/>
          <p:cNvCxnSpPr>
            <a:endCxn id="16" idx="1"/>
          </p:cNvCxnSpPr>
          <p:nvPr/>
        </p:nvCxnSpPr>
        <p:spPr bwMode="auto">
          <a:xfrm>
            <a:off x="6078538" y="5786438"/>
            <a:ext cx="444500" cy="236537"/>
          </a:xfrm>
          <a:prstGeom prst="bentConnector3">
            <a:avLst>
              <a:gd name="adj1" fmla="val 50000"/>
            </a:avLst>
          </a:prstGeom>
          <a:ln w="28575">
            <a:solidFill>
              <a:srgbClr val="FF0000"/>
            </a:solidFill>
            <a:headEnd type="triangle"/>
            <a:tailEnd type="triangle"/>
          </a:ln>
        </p:spPr>
        <p:style>
          <a:lnRef idx="1">
            <a:schemeClr val="dk1"/>
          </a:lnRef>
          <a:fillRef idx="0">
            <a:schemeClr val="dk1"/>
          </a:fillRef>
          <a:effectRef idx="0">
            <a:schemeClr val="dk1"/>
          </a:effectRef>
          <a:fontRef idx="minor">
            <a:schemeClr val="tx1"/>
          </a:fontRef>
        </p:style>
      </p:cxnSp>
      <p:cxnSp>
        <p:nvCxnSpPr>
          <p:cNvPr id="9" name="肘形连接符 21"/>
          <p:cNvCxnSpPr/>
          <p:nvPr/>
        </p:nvCxnSpPr>
        <p:spPr bwMode="auto">
          <a:xfrm flipV="1">
            <a:off x="6084888" y="2133600"/>
            <a:ext cx="431800" cy="1952625"/>
          </a:xfrm>
          <a:prstGeom prst="bentConnector3">
            <a:avLst>
              <a:gd name="adj1" fmla="val 50000"/>
            </a:avLst>
          </a:prstGeom>
          <a:ln w="28575">
            <a:headEnd type="triangle"/>
            <a:tailEnd type="none"/>
          </a:ln>
        </p:spPr>
        <p:style>
          <a:lnRef idx="1">
            <a:schemeClr val="dk1"/>
          </a:lnRef>
          <a:fillRef idx="0">
            <a:schemeClr val="dk1"/>
          </a:fillRef>
          <a:effectRef idx="0">
            <a:schemeClr val="dk1"/>
          </a:effectRef>
          <a:fontRef idx="minor">
            <a:schemeClr val="tx1"/>
          </a:fontRef>
        </p:style>
      </p:cxnSp>
      <p:graphicFrame>
        <p:nvGraphicFramePr>
          <p:cNvPr id="10" name="表格 9"/>
          <p:cNvGraphicFramePr>
            <a:graphicFrameLocks noGrp="1"/>
          </p:cNvGraphicFramePr>
          <p:nvPr/>
        </p:nvGraphicFramePr>
        <p:xfrm>
          <a:off x="176213" y="836613"/>
          <a:ext cx="8788400" cy="371475"/>
        </p:xfrm>
        <a:graphic>
          <a:graphicData uri="http://schemas.openxmlformats.org/drawingml/2006/table">
            <a:tbl>
              <a:tblPr firstRow="1" bandRow="1">
                <a:tableStyleId>{5C22544A-7EE6-4342-B048-85BDC9FD1C3A}</a:tableStyleId>
              </a:tblPr>
              <a:tblGrid>
                <a:gridCol w="4394200">
                  <a:extLst>
                    <a:ext uri="{9D8B030D-6E8A-4147-A177-3AD203B41FA5}">
                      <a16:colId xmlns:a16="http://schemas.microsoft.com/office/drawing/2014/main" val="20000"/>
                    </a:ext>
                  </a:extLst>
                </a:gridCol>
                <a:gridCol w="4394200">
                  <a:extLst>
                    <a:ext uri="{9D8B030D-6E8A-4147-A177-3AD203B41FA5}">
                      <a16:colId xmlns:a16="http://schemas.microsoft.com/office/drawing/2014/main" val="20001"/>
                    </a:ext>
                  </a:extLst>
                </a:gridCol>
              </a:tblGrid>
              <a:tr h="371475">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zh-CN" altLang="en-US" sz="1400" b="0" dirty="0">
                          <a:solidFill>
                            <a:schemeClr val="tx1"/>
                          </a:solidFill>
                          <a:latin typeface="宋体" panose="02010600030101010101" pitchFamily="2" charset="-122"/>
                          <a:ea typeface="宋体" panose="02010600030101010101" pitchFamily="2" charset="-122"/>
                        </a:rPr>
                        <a:t>过程：</a:t>
                      </a:r>
                      <a:r>
                        <a:rPr lang="en-US" altLang="zh-CN" sz="1400" b="0" dirty="0">
                          <a:solidFill>
                            <a:schemeClr val="tx1"/>
                          </a:solidFill>
                          <a:latin typeface="仿宋" pitchFamily="49" charset="-122"/>
                          <a:ea typeface="仿宋" pitchFamily="49" charset="-122"/>
                        </a:rPr>
                        <a:t>S02</a:t>
                      </a:r>
                      <a:r>
                        <a:rPr lang="zh-CN" altLang="en-US" sz="1400" b="0" dirty="0">
                          <a:solidFill>
                            <a:schemeClr val="tx1"/>
                          </a:solidFill>
                          <a:latin typeface="仿宋" pitchFamily="49" charset="-122"/>
                          <a:ea typeface="仿宋" pitchFamily="49" charset="-122"/>
                        </a:rPr>
                        <a:t>记录管理 </a:t>
                      </a:r>
                      <a:r>
                        <a:rPr lang="en-US" altLang="zh-CN" sz="1400" b="0" dirty="0">
                          <a:solidFill>
                            <a:schemeClr val="tx1"/>
                          </a:solidFill>
                          <a:latin typeface="仿宋" pitchFamily="49" charset="-122"/>
                          <a:ea typeface="仿宋" pitchFamily="49" charset="-122"/>
                        </a:rPr>
                        <a:t>Record management</a:t>
                      </a:r>
                      <a:endParaRPr lang="zh-CN" altLang="en-US" sz="1400" b="0" dirty="0">
                        <a:solidFill>
                          <a:schemeClr val="tx1"/>
                        </a:solidFill>
                        <a:latin typeface="仿宋" pitchFamily="49" charset="-122"/>
                        <a:ea typeface="仿宋" pitchFamily="49" charset="-122"/>
                      </a:endParaRPr>
                    </a:p>
                  </a:txBody>
                  <a:tcPr marL="91449" marR="91449" marT="45798" marB="4579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CFFFF"/>
                    </a:solidFill>
                  </a:tcPr>
                </a:tc>
                <a:tc>
                  <a:txBody>
                    <a:bodyPr/>
                    <a:lstStyle/>
                    <a:p>
                      <a:r>
                        <a:rPr lang="zh-CN" altLang="en-US" sz="1400" b="0" dirty="0">
                          <a:solidFill>
                            <a:schemeClr val="tx1"/>
                          </a:solidFill>
                          <a:latin typeface="宋体" panose="02010600030101010101" pitchFamily="2" charset="-122"/>
                          <a:ea typeface="宋体" panose="02010600030101010101" pitchFamily="2" charset="-122"/>
                        </a:rPr>
                        <a:t>过程所有者：质量部经理</a:t>
                      </a:r>
                    </a:p>
                  </a:txBody>
                  <a:tcPr marL="91449" marR="91449" marT="45798" marB="4579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CFFFF"/>
                    </a:solidFill>
                  </a:tcPr>
                </a:tc>
                <a:extLst>
                  <a:ext uri="{0D108BD9-81ED-4DB2-BD59-A6C34878D82A}">
                    <a16:rowId xmlns:a16="http://schemas.microsoft.com/office/drawing/2014/main" val="10000"/>
                  </a:ext>
                </a:extLst>
              </a:tr>
            </a:tbl>
          </a:graphicData>
        </a:graphic>
      </p:graphicFrame>
      <p:graphicFrame>
        <p:nvGraphicFramePr>
          <p:cNvPr id="11" name="表格 10"/>
          <p:cNvGraphicFramePr>
            <a:graphicFrameLocks noGrp="1"/>
          </p:cNvGraphicFramePr>
          <p:nvPr/>
        </p:nvGraphicFramePr>
        <p:xfrm>
          <a:off x="179388" y="1412875"/>
          <a:ext cx="2447925" cy="1193800"/>
        </p:xfrm>
        <a:graphic>
          <a:graphicData uri="http://schemas.openxmlformats.org/drawingml/2006/table">
            <a:tbl>
              <a:tblPr firstRow="1" bandRow="1">
                <a:tableStyleId>{5C22544A-7EE6-4342-B048-85BDC9FD1C3A}</a:tableStyleId>
              </a:tblPr>
              <a:tblGrid>
                <a:gridCol w="2447925">
                  <a:extLst>
                    <a:ext uri="{9D8B030D-6E8A-4147-A177-3AD203B41FA5}">
                      <a16:colId xmlns:a16="http://schemas.microsoft.com/office/drawing/2014/main" val="20000"/>
                    </a:ext>
                  </a:extLst>
                </a:gridCol>
              </a:tblGrid>
              <a:tr h="243869">
                <a:tc>
                  <a:txBody>
                    <a:bodyPr/>
                    <a:lstStyle/>
                    <a:p>
                      <a:r>
                        <a:rPr kumimoji="1" lang="zh-CN" altLang="en-US" sz="1000" b="1" kern="1200" dirty="0">
                          <a:solidFill>
                            <a:srgbClr val="0000FF"/>
                          </a:solidFill>
                          <a:latin typeface="宋体" panose="02010600030101010101" pitchFamily="2" charset="-122"/>
                          <a:ea typeface="宋体" panose="02010600030101010101" pitchFamily="2" charset="-122"/>
                          <a:cs typeface="Tahoma" panose="020B0604030504040204" pitchFamily="34" charset="0"/>
                        </a:rPr>
                        <a:t>用什么做？（硬件和软件资源）</a:t>
                      </a:r>
                    </a:p>
                  </a:txBody>
                  <a:tcPr marL="91427" marR="91427" marT="45726" marB="4572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0"/>
                  </a:ext>
                </a:extLst>
              </a:tr>
              <a:tr h="949931">
                <a:tc>
                  <a:txBody>
                    <a:bodyPr/>
                    <a:lstStyle/>
                    <a:p>
                      <a:pPr marL="171450" indent="-171450" algn="l" defTabSz="914400" rtl="0" eaLnBrk="1" latinLnBrk="0" hangingPunct="1">
                        <a:lnSpc>
                          <a:spcPts val="1500"/>
                        </a:lnSpc>
                        <a:spcAft>
                          <a:spcPts val="0"/>
                        </a:spcAft>
                        <a:buFont typeface="Wingdings" panose="05000000000000000000" pitchFamily="2" charset="2"/>
                        <a:buChar char="l"/>
                      </a:pPr>
                      <a:r>
                        <a:rPr kumimoji="1" lang="zh-CN" altLang="zh-CN"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电脑</a:t>
                      </a:r>
                      <a:r>
                        <a:rPr kumimoji="1" lang="zh-CN" altLang="en-US"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，打印机，档案柜，订书机，受控印章、</a:t>
                      </a:r>
                      <a:r>
                        <a:rPr kumimoji="1" lang="en-US" altLang="zh-CN" sz="1000" kern="100" dirty="0" err="1">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Plex</a:t>
                      </a:r>
                      <a:r>
                        <a:rPr kumimoji="1" lang="zh-CN" altLang="en-US"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系统</a:t>
                      </a:r>
                      <a:endParaRPr kumimoji="1" lang="zh-CN" altLang="zh-CN"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endParaRPr>
                    </a:p>
                  </a:txBody>
                  <a:tcPr marL="91427" marR="91427" marT="45726" marB="4572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1"/>
                  </a:ext>
                </a:extLst>
              </a:tr>
            </a:tbl>
          </a:graphicData>
        </a:graphic>
      </p:graphicFrame>
      <p:graphicFrame>
        <p:nvGraphicFramePr>
          <p:cNvPr id="12" name="表格 11"/>
          <p:cNvGraphicFramePr>
            <a:graphicFrameLocks noGrp="1"/>
          </p:cNvGraphicFramePr>
          <p:nvPr/>
        </p:nvGraphicFramePr>
        <p:xfrm>
          <a:off x="6516688" y="1412875"/>
          <a:ext cx="2447925" cy="1193800"/>
        </p:xfrm>
        <a:graphic>
          <a:graphicData uri="http://schemas.openxmlformats.org/drawingml/2006/table">
            <a:tbl>
              <a:tblPr firstRow="1" bandRow="1">
                <a:tableStyleId>{5C22544A-7EE6-4342-B048-85BDC9FD1C3A}</a:tableStyleId>
              </a:tblPr>
              <a:tblGrid>
                <a:gridCol w="2447925">
                  <a:extLst>
                    <a:ext uri="{9D8B030D-6E8A-4147-A177-3AD203B41FA5}">
                      <a16:colId xmlns:a16="http://schemas.microsoft.com/office/drawing/2014/main" val="20000"/>
                    </a:ext>
                  </a:extLst>
                </a:gridCol>
              </a:tblGrid>
              <a:tr h="243869">
                <a:tc>
                  <a:txBody>
                    <a:bodyPr/>
                    <a:lstStyle/>
                    <a:p>
                      <a:r>
                        <a:rPr kumimoji="1" lang="zh-CN" altLang="en-US" sz="1000" b="1" kern="1200" dirty="0">
                          <a:solidFill>
                            <a:srgbClr val="0000FF"/>
                          </a:solidFill>
                          <a:latin typeface="宋体" panose="02010600030101010101" pitchFamily="2" charset="-122"/>
                          <a:ea typeface="宋体" panose="02010600030101010101" pitchFamily="2" charset="-122"/>
                          <a:cs typeface="Tahoma" panose="020B0604030504040204" pitchFamily="34" charset="0"/>
                        </a:rPr>
                        <a:t>谁做？（能力</a:t>
                      </a:r>
                      <a:r>
                        <a:rPr kumimoji="1" lang="en-US" altLang="zh-CN" sz="1000" b="1" kern="1200" dirty="0">
                          <a:solidFill>
                            <a:srgbClr val="0000FF"/>
                          </a:solidFill>
                          <a:latin typeface="宋体" panose="02010600030101010101" pitchFamily="2" charset="-122"/>
                          <a:ea typeface="宋体" panose="02010600030101010101" pitchFamily="2" charset="-122"/>
                          <a:cs typeface="Tahoma" panose="020B0604030504040204" pitchFamily="34" charset="0"/>
                        </a:rPr>
                        <a:t>/</a:t>
                      </a:r>
                      <a:r>
                        <a:rPr kumimoji="1" lang="zh-CN" altLang="en-US" sz="1000" b="1" kern="1200" dirty="0">
                          <a:solidFill>
                            <a:srgbClr val="0000FF"/>
                          </a:solidFill>
                          <a:latin typeface="宋体" panose="02010600030101010101" pitchFamily="2" charset="-122"/>
                          <a:ea typeface="宋体" panose="02010600030101010101" pitchFamily="2" charset="-122"/>
                          <a:cs typeface="Tahoma" panose="020B0604030504040204" pitchFamily="34" charset="0"/>
                        </a:rPr>
                        <a:t>技能</a:t>
                      </a:r>
                      <a:r>
                        <a:rPr kumimoji="1" lang="en-US" altLang="zh-CN" sz="1000" b="1" kern="1200" dirty="0">
                          <a:solidFill>
                            <a:srgbClr val="0000FF"/>
                          </a:solidFill>
                          <a:latin typeface="宋体" panose="02010600030101010101" pitchFamily="2" charset="-122"/>
                          <a:ea typeface="宋体" panose="02010600030101010101" pitchFamily="2" charset="-122"/>
                          <a:cs typeface="Tahoma" panose="020B0604030504040204" pitchFamily="34" charset="0"/>
                        </a:rPr>
                        <a:t>/</a:t>
                      </a:r>
                      <a:r>
                        <a:rPr kumimoji="1" lang="zh-CN" altLang="en-US" sz="1000" b="1" kern="1200" dirty="0">
                          <a:solidFill>
                            <a:srgbClr val="0000FF"/>
                          </a:solidFill>
                          <a:latin typeface="宋体" panose="02010600030101010101" pitchFamily="2" charset="-122"/>
                          <a:ea typeface="宋体" panose="02010600030101010101" pitchFamily="2" charset="-122"/>
                          <a:cs typeface="Tahoma" panose="020B0604030504040204" pitchFamily="34" charset="0"/>
                        </a:rPr>
                        <a:t>培训）</a:t>
                      </a:r>
                    </a:p>
                  </a:txBody>
                  <a:tcPr marL="91427" marR="91427" marT="45726" marB="4572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0"/>
                  </a:ext>
                </a:extLst>
              </a:tr>
              <a:tr h="949931">
                <a:tc>
                  <a:txBody>
                    <a:bodyPr/>
                    <a:lstStyle/>
                    <a:p>
                      <a:pPr marL="171450" indent="-171450" algn="l" defTabSz="914400" rtl="0" eaLnBrk="1" latinLnBrk="0" hangingPunct="1">
                        <a:spcAft>
                          <a:spcPts val="0"/>
                        </a:spcAft>
                        <a:buFont typeface="Wingdings" panose="05000000000000000000" pitchFamily="2" charset="2"/>
                        <a:buChar char="l"/>
                      </a:pPr>
                      <a:r>
                        <a:rPr kumimoji="1" lang="zh-CN" altLang="en-US"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质量部、文件管理员，各部门文件使用人员，各部门收集和储存记录的人员</a:t>
                      </a:r>
                    </a:p>
                  </a:txBody>
                  <a:tcPr marL="91427" marR="91427" marT="45726" marB="4572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1"/>
                  </a:ext>
                </a:extLst>
              </a:tr>
            </a:tbl>
          </a:graphicData>
        </a:graphic>
      </p:graphicFrame>
      <p:graphicFrame>
        <p:nvGraphicFramePr>
          <p:cNvPr id="13" name="表格 12"/>
          <p:cNvGraphicFramePr>
            <a:graphicFrameLocks noGrp="1"/>
          </p:cNvGraphicFramePr>
          <p:nvPr/>
        </p:nvGraphicFramePr>
        <p:xfrm>
          <a:off x="176213" y="2708275"/>
          <a:ext cx="2449512" cy="2162175"/>
        </p:xfrm>
        <a:graphic>
          <a:graphicData uri="http://schemas.openxmlformats.org/drawingml/2006/table">
            <a:tbl>
              <a:tblPr firstRow="1" bandRow="1">
                <a:tableStyleId>{5C22544A-7EE6-4342-B048-85BDC9FD1C3A}</a:tableStyleId>
              </a:tblPr>
              <a:tblGrid>
                <a:gridCol w="2449512">
                  <a:extLst>
                    <a:ext uri="{9D8B030D-6E8A-4147-A177-3AD203B41FA5}">
                      <a16:colId xmlns:a16="http://schemas.microsoft.com/office/drawing/2014/main" val="20000"/>
                    </a:ext>
                  </a:extLst>
                </a:gridCol>
              </a:tblGrid>
              <a:tr h="257035">
                <a:tc>
                  <a:txBody>
                    <a:bodyPr/>
                    <a:lstStyle/>
                    <a:p>
                      <a:r>
                        <a:rPr kumimoji="1" lang="zh-CN" altLang="en-US" sz="1000" b="1" kern="1200" dirty="0">
                          <a:solidFill>
                            <a:srgbClr val="0000FF"/>
                          </a:solidFill>
                          <a:latin typeface="宋体" panose="02010600030101010101" pitchFamily="2" charset="-122"/>
                          <a:ea typeface="宋体" panose="02010600030101010101" pitchFamily="2" charset="-122"/>
                          <a:cs typeface="Tahoma" panose="020B0604030504040204" pitchFamily="34" charset="0"/>
                        </a:rPr>
                        <a:t>前过程及其输入</a:t>
                      </a:r>
                    </a:p>
                  </a:txBody>
                  <a:tcPr marL="91486" marR="91486" marT="45723" marB="4572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0"/>
                  </a:ext>
                </a:extLst>
              </a:tr>
              <a:tr h="1905140">
                <a:tc>
                  <a:txBody>
                    <a:bodyPr/>
                    <a:lstStyle/>
                    <a:p>
                      <a:pPr marL="171450" indent="-171450" algn="l" defTabSz="914400" rtl="0" eaLnBrk="1" latinLnBrk="0" hangingPunct="1">
                        <a:lnSpc>
                          <a:spcPts val="1500"/>
                        </a:lnSpc>
                        <a:spcAft>
                          <a:spcPts val="0"/>
                        </a:spcAft>
                        <a:buFont typeface="Wingdings" panose="05000000000000000000" pitchFamily="2" charset="2"/>
                        <a:buChar char="l"/>
                      </a:pPr>
                      <a:r>
                        <a:rPr kumimoji="1" lang="zh-CN" altLang="en-US"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顾客和供应商输入的文件和记录：产品图纸、工程规范、合同协议等</a:t>
                      </a:r>
                      <a:endParaRPr kumimoji="1" lang="en-US" altLang="zh-CN"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endParaRPr>
                    </a:p>
                    <a:p>
                      <a:pPr marL="171450" indent="-171450" algn="l" defTabSz="914400" rtl="0" eaLnBrk="1" latinLnBrk="0" hangingPunct="1">
                        <a:lnSpc>
                          <a:spcPts val="1500"/>
                        </a:lnSpc>
                        <a:spcAft>
                          <a:spcPts val="0"/>
                        </a:spcAft>
                        <a:buFont typeface="Wingdings" panose="05000000000000000000" pitchFamily="2" charset="2"/>
                        <a:buChar char="l"/>
                      </a:pPr>
                      <a:r>
                        <a:rPr kumimoji="1" lang="zh-CN" altLang="en-US"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政府部门收集到的文件</a:t>
                      </a:r>
                      <a:endParaRPr kumimoji="1" lang="en-US" altLang="zh-CN"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endParaRPr>
                    </a:p>
                    <a:p>
                      <a:pPr marL="171450" indent="-171450" algn="l" defTabSz="914400" rtl="0" eaLnBrk="1" latinLnBrk="0" hangingPunct="1">
                        <a:lnSpc>
                          <a:spcPts val="1500"/>
                        </a:lnSpc>
                        <a:spcAft>
                          <a:spcPts val="0"/>
                        </a:spcAft>
                        <a:buFont typeface="Wingdings" panose="05000000000000000000" pitchFamily="2" charset="2"/>
                        <a:buChar char="l"/>
                      </a:pPr>
                      <a:r>
                        <a:rPr kumimoji="1" lang="zh-CN" altLang="en-US"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体系策划的结果：管理手册、程序文件、所需的三级文件和表单</a:t>
                      </a:r>
                      <a:endParaRPr kumimoji="1" lang="en-US" altLang="zh-CN"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endParaRPr>
                    </a:p>
                    <a:p>
                      <a:pPr marL="171450" indent="-171450" algn="l" defTabSz="914400" rtl="0" eaLnBrk="1" latinLnBrk="0" hangingPunct="1">
                        <a:lnSpc>
                          <a:spcPts val="1500"/>
                        </a:lnSpc>
                        <a:spcAft>
                          <a:spcPts val="0"/>
                        </a:spcAft>
                        <a:buFont typeface="Wingdings" panose="05000000000000000000" pitchFamily="2" charset="2"/>
                        <a:buChar char="l"/>
                      </a:pPr>
                      <a:r>
                        <a:rPr kumimoji="1" lang="en-US" altLang="zh-CN"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C1-</a:t>
                      </a:r>
                      <a:r>
                        <a:rPr kumimoji="1" lang="zh-CN" altLang="en-US"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产品和过程设计开发的输出文件和记录</a:t>
                      </a:r>
                      <a:endParaRPr kumimoji="1" lang="en-US" altLang="zh-CN"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endParaRPr>
                    </a:p>
                    <a:p>
                      <a:pPr marL="171450" indent="-171450" algn="l" defTabSz="914400" rtl="0" eaLnBrk="1" latinLnBrk="0" hangingPunct="1">
                        <a:lnSpc>
                          <a:spcPts val="1500"/>
                        </a:lnSpc>
                        <a:spcAft>
                          <a:spcPts val="0"/>
                        </a:spcAft>
                        <a:buFont typeface="Wingdings" panose="05000000000000000000" pitchFamily="2" charset="2"/>
                        <a:buChar char="l"/>
                      </a:pPr>
                      <a:r>
                        <a:rPr kumimoji="1" lang="en-US" altLang="zh-CN"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C2-</a:t>
                      </a:r>
                      <a:r>
                        <a:rPr kumimoji="1" lang="zh-CN" altLang="en-US"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工程变更输出的文件和记录</a:t>
                      </a:r>
                      <a:endParaRPr kumimoji="1" lang="en-US" altLang="zh-CN"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endParaRPr>
                    </a:p>
                    <a:p>
                      <a:pPr marL="171450" indent="-171450" algn="l" defTabSz="914400" rtl="0" eaLnBrk="1" latinLnBrk="0" hangingPunct="1">
                        <a:lnSpc>
                          <a:spcPts val="1500"/>
                        </a:lnSpc>
                        <a:spcAft>
                          <a:spcPts val="0"/>
                        </a:spcAft>
                        <a:buFont typeface="Wingdings" panose="05000000000000000000" pitchFamily="2" charset="2"/>
                        <a:buChar char="l"/>
                      </a:pPr>
                      <a:r>
                        <a:rPr kumimoji="1" lang="zh-CN" altLang="en-US"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其他体系过程运行所产生的文件和记录如模具图纸、设备说明书等</a:t>
                      </a:r>
                      <a:endParaRPr kumimoji="1" lang="zh-CN" altLang="zh-CN"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endParaRPr>
                    </a:p>
                  </a:txBody>
                  <a:tcPr marL="68615" marR="6861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1"/>
                  </a:ext>
                </a:extLst>
              </a:tr>
            </a:tbl>
          </a:graphicData>
        </a:graphic>
      </p:graphicFrame>
      <p:graphicFrame>
        <p:nvGraphicFramePr>
          <p:cNvPr id="14" name="表格 13"/>
          <p:cNvGraphicFramePr>
            <a:graphicFrameLocks noGrp="1"/>
          </p:cNvGraphicFramePr>
          <p:nvPr/>
        </p:nvGraphicFramePr>
        <p:xfrm>
          <a:off x="6516688" y="2708275"/>
          <a:ext cx="2447925" cy="2673350"/>
        </p:xfrm>
        <a:graphic>
          <a:graphicData uri="http://schemas.openxmlformats.org/drawingml/2006/table">
            <a:tbl>
              <a:tblPr firstRow="1" bandRow="1">
                <a:tableStyleId>{5C22544A-7EE6-4342-B048-85BDC9FD1C3A}</a:tableStyleId>
              </a:tblPr>
              <a:tblGrid>
                <a:gridCol w="2447925">
                  <a:extLst>
                    <a:ext uri="{9D8B030D-6E8A-4147-A177-3AD203B41FA5}">
                      <a16:colId xmlns:a16="http://schemas.microsoft.com/office/drawing/2014/main" val="20000"/>
                    </a:ext>
                  </a:extLst>
                </a:gridCol>
              </a:tblGrid>
              <a:tr h="288041">
                <a:tc>
                  <a:txBody>
                    <a:bodyPr/>
                    <a:lstStyle/>
                    <a:p>
                      <a:r>
                        <a:rPr kumimoji="1" lang="zh-CN" altLang="en-US" sz="1000" b="1" kern="1200" dirty="0">
                          <a:solidFill>
                            <a:srgbClr val="0000FF"/>
                          </a:solidFill>
                          <a:latin typeface="宋体" panose="02010600030101010101" pitchFamily="2" charset="-122"/>
                          <a:ea typeface="宋体" panose="02010600030101010101" pitchFamily="2" charset="-122"/>
                          <a:cs typeface="Tahoma" panose="020B0604030504040204" pitchFamily="34" charset="0"/>
                        </a:rPr>
                        <a:t>期望的结果，输出到下一个过程</a:t>
                      </a:r>
                    </a:p>
                  </a:txBody>
                  <a:tcPr marL="91427" marR="91427" marT="45722" marB="4572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0"/>
                  </a:ext>
                </a:extLst>
              </a:tr>
              <a:tr h="2385309">
                <a:tc>
                  <a:txBody>
                    <a:bodyPr/>
                    <a:lstStyle/>
                    <a:p>
                      <a:pPr marL="171450" indent="-171450" algn="l" defTabSz="914400" rtl="0" eaLnBrk="1" latinLnBrk="0" hangingPunct="1">
                        <a:lnSpc>
                          <a:spcPts val="1500"/>
                        </a:lnSpc>
                        <a:spcAft>
                          <a:spcPts val="0"/>
                        </a:spcAft>
                        <a:buFont typeface="Wingdings" panose="05000000000000000000" pitchFamily="2" charset="2"/>
                        <a:buChar char="l"/>
                      </a:pPr>
                      <a:r>
                        <a:rPr kumimoji="1" lang="zh-CN" altLang="en-US"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得到控制的文件和记录</a:t>
                      </a:r>
                      <a:endParaRPr kumimoji="1" lang="en-US" altLang="zh-CN"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endParaRPr>
                    </a:p>
                    <a:p>
                      <a:pPr marL="171450" indent="-171450" algn="l" defTabSz="914400" rtl="0" eaLnBrk="1" latinLnBrk="0" hangingPunct="1">
                        <a:lnSpc>
                          <a:spcPts val="1500"/>
                        </a:lnSpc>
                        <a:spcAft>
                          <a:spcPts val="0"/>
                        </a:spcAft>
                        <a:buFont typeface="Wingdings" panose="05000000000000000000" pitchFamily="2" charset="2"/>
                        <a:buChar char="l"/>
                      </a:pPr>
                      <a:r>
                        <a:rPr kumimoji="1" lang="zh-CN" altLang="en-US"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文件最新状态表</a:t>
                      </a:r>
                      <a:endParaRPr kumimoji="1" lang="en-US" altLang="zh-CN"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endParaRPr>
                    </a:p>
                    <a:p>
                      <a:pPr marL="171450" indent="-171450" algn="l" defTabSz="914400" rtl="0" eaLnBrk="1" latinLnBrk="0" hangingPunct="1">
                        <a:lnSpc>
                          <a:spcPts val="1500"/>
                        </a:lnSpc>
                        <a:spcAft>
                          <a:spcPts val="0"/>
                        </a:spcAft>
                        <a:buFont typeface="Wingdings" panose="05000000000000000000" pitchFamily="2" charset="2"/>
                        <a:buChar char="l"/>
                      </a:pPr>
                      <a:r>
                        <a:rPr kumimoji="1" lang="zh-CN" altLang="en-US"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技术文件管理台帐</a:t>
                      </a:r>
                      <a:endParaRPr kumimoji="1" lang="en-US" altLang="zh-CN"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endParaRPr>
                    </a:p>
                    <a:p>
                      <a:pPr marL="171450" indent="-171450" algn="l" defTabSz="914400" rtl="0" eaLnBrk="1" latinLnBrk="0" hangingPunct="1">
                        <a:lnSpc>
                          <a:spcPts val="1500"/>
                        </a:lnSpc>
                        <a:spcAft>
                          <a:spcPts val="0"/>
                        </a:spcAft>
                        <a:buFont typeface="Wingdings" panose="05000000000000000000" pitchFamily="2" charset="2"/>
                        <a:buChar char="l"/>
                      </a:pPr>
                      <a:r>
                        <a:rPr kumimoji="1" lang="zh-CN" altLang="en-US"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其他输出的记录</a:t>
                      </a:r>
                      <a:endParaRPr kumimoji="1" lang="zh-CN" altLang="zh-CN"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endParaRPr>
                    </a:p>
                  </a:txBody>
                  <a:tcPr marL="91427" marR="91427" marT="45722" marB="4572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1"/>
                  </a:ext>
                </a:extLst>
              </a:tr>
            </a:tbl>
          </a:graphicData>
        </a:graphic>
      </p:graphicFrame>
      <p:graphicFrame>
        <p:nvGraphicFramePr>
          <p:cNvPr id="15" name="表格 14"/>
          <p:cNvGraphicFramePr>
            <a:graphicFrameLocks noGrp="1"/>
          </p:cNvGraphicFramePr>
          <p:nvPr/>
        </p:nvGraphicFramePr>
        <p:xfrm>
          <a:off x="179388" y="4941888"/>
          <a:ext cx="2447925" cy="1655762"/>
        </p:xfrm>
        <a:graphic>
          <a:graphicData uri="http://schemas.openxmlformats.org/drawingml/2006/table">
            <a:tbl>
              <a:tblPr firstRow="1" bandRow="1">
                <a:tableStyleId>{5C22544A-7EE6-4342-B048-85BDC9FD1C3A}</a:tableStyleId>
              </a:tblPr>
              <a:tblGrid>
                <a:gridCol w="2447925">
                  <a:extLst>
                    <a:ext uri="{9D8B030D-6E8A-4147-A177-3AD203B41FA5}">
                      <a16:colId xmlns:a16="http://schemas.microsoft.com/office/drawing/2014/main" val="20000"/>
                    </a:ext>
                  </a:extLst>
                </a:gridCol>
              </a:tblGrid>
              <a:tr h="267354">
                <a:tc>
                  <a:txBody>
                    <a:bodyPr/>
                    <a:lstStyle/>
                    <a:p>
                      <a:r>
                        <a:rPr kumimoji="1" lang="zh-CN" altLang="en-US" sz="1000" b="1" kern="1200" dirty="0">
                          <a:solidFill>
                            <a:srgbClr val="0000FF"/>
                          </a:solidFill>
                          <a:latin typeface="宋体" panose="02010600030101010101" pitchFamily="2" charset="-122"/>
                          <a:ea typeface="宋体" panose="02010600030101010101" pitchFamily="2" charset="-122"/>
                          <a:cs typeface="Tahoma" panose="020B0604030504040204" pitchFamily="34" charset="0"/>
                        </a:rPr>
                        <a:t>如何做？（程序、方法、标准、法规）</a:t>
                      </a:r>
                    </a:p>
                  </a:txBody>
                  <a:tcPr marL="91427" marR="91427" marT="45708" marB="4570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0"/>
                  </a:ext>
                </a:extLst>
              </a:tr>
              <a:tr h="1388408">
                <a:tc>
                  <a:txBody>
                    <a:bodyPr/>
                    <a:lstStyle/>
                    <a:p>
                      <a:pPr marL="171450" indent="-171450" algn="l" defTabSz="914400" rtl="0" eaLnBrk="1" latinLnBrk="0" hangingPunct="1">
                        <a:spcAft>
                          <a:spcPts val="0"/>
                        </a:spcAft>
                        <a:buFont typeface="Wingdings" panose="05000000000000000000" pitchFamily="2" charset="2"/>
                        <a:buChar char="l"/>
                      </a:pPr>
                      <a:r>
                        <a:rPr kumimoji="1" lang="zh-CN" altLang="en-US"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记录控制程序</a:t>
                      </a:r>
                      <a:endParaRPr kumimoji="1" lang="en-US" altLang="zh-CN"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endParaRPr>
                    </a:p>
                    <a:p>
                      <a:pPr marL="171450" indent="-171450" algn="l" defTabSz="914400" rtl="0" eaLnBrk="1" latinLnBrk="0" hangingPunct="1">
                        <a:spcAft>
                          <a:spcPts val="0"/>
                        </a:spcAft>
                        <a:buFont typeface="Wingdings" panose="05000000000000000000" pitchFamily="2" charset="2"/>
                        <a:buChar char="l"/>
                      </a:pPr>
                      <a:r>
                        <a:rPr lang="zh-CN" altLang="en-US" sz="1000" b="0" i="0" strike="noStrike" dirty="0">
                          <a:solidFill>
                            <a:srgbClr val="000000"/>
                          </a:solidFill>
                          <a:latin typeface="宋体"/>
                          <a:ea typeface="+mn-ea"/>
                        </a:rPr>
                        <a:t>文件编号办法</a:t>
                      </a:r>
                      <a:endParaRPr kumimoji="1" lang="en-US" altLang="zh-CN" sz="1000" kern="100"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endParaRPr>
                    </a:p>
                  </a:txBody>
                  <a:tcPr marL="91427" marR="91427" marT="45708" marB="4570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1"/>
                  </a:ext>
                </a:extLst>
              </a:tr>
            </a:tbl>
          </a:graphicData>
        </a:graphic>
      </p:graphicFrame>
      <p:graphicFrame>
        <p:nvGraphicFramePr>
          <p:cNvPr id="16" name="表格 15"/>
          <p:cNvGraphicFramePr>
            <a:graphicFrameLocks noGrp="1"/>
          </p:cNvGraphicFramePr>
          <p:nvPr/>
        </p:nvGraphicFramePr>
        <p:xfrm>
          <a:off x="6523038" y="5445125"/>
          <a:ext cx="2449512" cy="1155700"/>
        </p:xfrm>
        <a:graphic>
          <a:graphicData uri="http://schemas.openxmlformats.org/drawingml/2006/table">
            <a:tbl>
              <a:tblPr firstRow="1" bandRow="1">
                <a:tableStyleId>{5C22544A-7EE6-4342-B048-85BDC9FD1C3A}</a:tableStyleId>
              </a:tblPr>
              <a:tblGrid>
                <a:gridCol w="2449512">
                  <a:extLst>
                    <a:ext uri="{9D8B030D-6E8A-4147-A177-3AD203B41FA5}">
                      <a16:colId xmlns:a16="http://schemas.microsoft.com/office/drawing/2014/main" val="20000"/>
                    </a:ext>
                  </a:extLst>
                </a:gridCol>
              </a:tblGrid>
              <a:tr h="287946">
                <a:tc>
                  <a:txBody>
                    <a:bodyPr/>
                    <a:lstStyle/>
                    <a:p>
                      <a:pPr eaLnBrk="1" hangingPunct="1">
                        <a:spcBef>
                          <a:spcPct val="0"/>
                        </a:spcBef>
                        <a:buClrTx/>
                        <a:buSzTx/>
                        <a:buFontTx/>
                        <a:buNone/>
                      </a:pPr>
                      <a:r>
                        <a:rPr lang="zh-CN" altLang="en-US" sz="1000" b="1" dirty="0">
                          <a:solidFill>
                            <a:srgbClr val="0000FF"/>
                          </a:solidFill>
                          <a:latin typeface="宋体" panose="02010600030101010101" pitchFamily="2" charset="-122"/>
                          <a:ea typeface="宋体" panose="02010600030101010101" pitchFamily="2" charset="-122"/>
                          <a:cs typeface="Tahoma" panose="020B0604030504040204" pitchFamily="34" charset="0"/>
                        </a:rPr>
                        <a:t>如何测量？（绩效指标）</a:t>
                      </a:r>
                      <a:endParaRPr lang="en-US" altLang="zh-CN" sz="1000" b="1" dirty="0">
                        <a:solidFill>
                          <a:srgbClr val="0000FF"/>
                        </a:solidFill>
                        <a:latin typeface="宋体" panose="02010600030101010101" pitchFamily="2" charset="-122"/>
                        <a:ea typeface="宋体" panose="02010600030101010101" pitchFamily="2" charset="-122"/>
                        <a:cs typeface="Tahoma" panose="020B0604030504040204" pitchFamily="34" charset="0"/>
                      </a:endParaRPr>
                    </a:p>
                  </a:txBody>
                  <a:tcPr marL="91486" marR="91486" marT="45707" marB="4570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0"/>
                  </a:ext>
                </a:extLst>
              </a:tr>
              <a:tr h="867754">
                <a:tc>
                  <a:txBody>
                    <a:bodyPr/>
                    <a:lstStyle/>
                    <a:p>
                      <a:pPr marL="171450" indent="-171450" algn="l" defTabSz="914400" rtl="0" eaLnBrk="1" latinLnBrk="0" hangingPunct="1">
                        <a:spcAft>
                          <a:spcPts val="0"/>
                        </a:spcAft>
                        <a:buFont typeface="Wingdings" panose="05000000000000000000" pitchFamily="2" charset="2"/>
                        <a:buChar char="l"/>
                      </a:pPr>
                      <a:r>
                        <a:rPr kumimoji="1" lang="zh-CN" altLang="en-US" sz="1000" kern="100" dirty="0">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分层审核中记录的问题数</a:t>
                      </a:r>
                      <a:endParaRPr kumimoji="1" lang="zh-CN" altLang="zh-CN" sz="1000" kern="100" dirty="0">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endParaRPr>
                    </a:p>
                  </a:txBody>
                  <a:tcPr marL="91486" marR="91486" marT="45707" marB="4570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1"/>
                  </a:ext>
                </a:extLst>
              </a:tr>
            </a:tbl>
          </a:graphicData>
        </a:graphic>
      </p:graphicFrame>
      <p:graphicFrame>
        <p:nvGraphicFramePr>
          <p:cNvPr id="17" name="表格 16"/>
          <p:cNvGraphicFramePr>
            <a:graphicFrameLocks noGrp="1"/>
          </p:cNvGraphicFramePr>
          <p:nvPr/>
        </p:nvGraphicFramePr>
        <p:xfrm>
          <a:off x="3167063" y="1412875"/>
          <a:ext cx="2919412" cy="2408238"/>
        </p:xfrm>
        <a:graphic>
          <a:graphicData uri="http://schemas.openxmlformats.org/drawingml/2006/table">
            <a:tbl>
              <a:tblPr firstRow="1" bandRow="1">
                <a:tableStyleId>{5C22544A-7EE6-4342-B048-85BDC9FD1C3A}</a:tableStyleId>
              </a:tblPr>
              <a:tblGrid>
                <a:gridCol w="2919412">
                  <a:extLst>
                    <a:ext uri="{9D8B030D-6E8A-4147-A177-3AD203B41FA5}">
                      <a16:colId xmlns:a16="http://schemas.microsoft.com/office/drawing/2014/main" val="20000"/>
                    </a:ext>
                  </a:extLst>
                </a:gridCol>
              </a:tblGrid>
              <a:tr h="243891">
                <a:tc>
                  <a:txBody>
                    <a:bodyPr/>
                    <a:lstStyle/>
                    <a:p>
                      <a:pPr algn="l"/>
                      <a:r>
                        <a:rPr kumimoji="1" lang="zh-CN" altLang="en-US" sz="1000" b="1" kern="1200" dirty="0">
                          <a:solidFill>
                            <a:srgbClr val="0000FF"/>
                          </a:solidFill>
                          <a:latin typeface="宋体" panose="02010600030101010101" pitchFamily="2" charset="-122"/>
                          <a:ea typeface="宋体" panose="02010600030101010101" pitchFamily="2" charset="-122"/>
                          <a:cs typeface="Tahoma" panose="020B0604030504040204" pitchFamily="34" charset="0"/>
                        </a:rPr>
                        <a:t>过程的风险</a:t>
                      </a:r>
                    </a:p>
                  </a:txBody>
                  <a:tcPr marL="91457" marR="91457" marT="45730" marB="4573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0"/>
                  </a:ext>
                </a:extLst>
              </a:tr>
              <a:tr h="2164347">
                <a:tc>
                  <a:txBody>
                    <a:bodyPr/>
                    <a:lstStyle/>
                    <a:p>
                      <a:pPr marL="171450" indent="-171450">
                        <a:buFont typeface="Wingdings" panose="05000000000000000000" pitchFamily="2" charset="2"/>
                        <a:buChar char="l"/>
                      </a:pPr>
                      <a:r>
                        <a:rPr lang="zh-CN" altLang="en-US" sz="1000" dirty="0">
                          <a:solidFill>
                            <a:schemeClr val="tx1"/>
                          </a:solidFill>
                          <a:latin typeface="宋体" panose="02010600030101010101" pitchFamily="2" charset="-122"/>
                          <a:ea typeface="宋体" panose="02010600030101010101" pitchFamily="2" charset="-122"/>
                        </a:rPr>
                        <a:t>文件和记录输入不全</a:t>
                      </a:r>
                      <a:endParaRPr lang="en-US" altLang="zh-CN" sz="1000" dirty="0">
                        <a:solidFill>
                          <a:schemeClr val="tx1"/>
                        </a:solidFill>
                        <a:latin typeface="宋体" panose="02010600030101010101" pitchFamily="2" charset="-122"/>
                        <a:ea typeface="宋体" panose="02010600030101010101" pitchFamily="2" charset="-122"/>
                      </a:endParaRPr>
                    </a:p>
                    <a:p>
                      <a:pPr marL="171450" indent="-171450">
                        <a:buFont typeface="Wingdings" panose="05000000000000000000" pitchFamily="2" charset="2"/>
                        <a:buChar char="l"/>
                      </a:pPr>
                      <a:r>
                        <a:rPr lang="zh-CN" altLang="en-US" sz="1000" dirty="0">
                          <a:solidFill>
                            <a:schemeClr val="tx1"/>
                          </a:solidFill>
                          <a:latin typeface="宋体" panose="02010600030101010101" pitchFamily="2" charset="-122"/>
                          <a:ea typeface="宋体" panose="02010600030101010101" pitchFamily="2" charset="-122"/>
                        </a:rPr>
                        <a:t>文件没有发放到需要的地方</a:t>
                      </a:r>
                      <a:endParaRPr lang="en-US" altLang="zh-CN" sz="1000" dirty="0">
                        <a:solidFill>
                          <a:schemeClr val="tx1"/>
                        </a:solidFill>
                        <a:latin typeface="宋体" panose="02010600030101010101" pitchFamily="2" charset="-122"/>
                        <a:ea typeface="宋体" panose="02010600030101010101" pitchFamily="2" charset="-122"/>
                      </a:endParaRPr>
                    </a:p>
                    <a:p>
                      <a:pPr marL="171450" indent="-171450">
                        <a:buFont typeface="Wingdings" panose="05000000000000000000" pitchFamily="2" charset="2"/>
                        <a:buChar char="l"/>
                      </a:pPr>
                      <a:r>
                        <a:rPr lang="zh-CN" altLang="en-US" sz="1000" dirty="0">
                          <a:solidFill>
                            <a:schemeClr val="tx1"/>
                          </a:solidFill>
                          <a:latin typeface="宋体" panose="02010600030101010101" pitchFamily="2" charset="-122"/>
                          <a:ea typeface="宋体" panose="02010600030101010101" pitchFamily="2" charset="-122"/>
                        </a:rPr>
                        <a:t>过期文件和运行记录丢失，无法查询和检索</a:t>
                      </a:r>
                      <a:endParaRPr lang="en-US" altLang="zh-CN" sz="1000" dirty="0">
                        <a:solidFill>
                          <a:schemeClr val="tx1"/>
                        </a:solidFill>
                        <a:latin typeface="宋体" panose="02010600030101010101" pitchFamily="2" charset="-122"/>
                        <a:ea typeface="宋体" panose="02010600030101010101" pitchFamily="2" charset="-122"/>
                      </a:endParaRPr>
                    </a:p>
                    <a:p>
                      <a:pPr marL="171450" indent="-171450">
                        <a:buFont typeface="Wingdings" panose="05000000000000000000" pitchFamily="2" charset="2"/>
                        <a:buChar char="l"/>
                      </a:pPr>
                      <a:r>
                        <a:rPr lang="zh-CN" altLang="en-US" sz="1000" dirty="0">
                          <a:solidFill>
                            <a:schemeClr val="tx1"/>
                          </a:solidFill>
                          <a:latin typeface="宋体" panose="02010600030101010101" pitchFamily="2" charset="-122"/>
                          <a:ea typeface="宋体" panose="02010600030101010101" pitchFamily="2" charset="-122"/>
                        </a:rPr>
                        <a:t>文件和记录检索困难</a:t>
                      </a:r>
                      <a:endParaRPr lang="en-US" altLang="zh-CN" sz="1000" dirty="0">
                        <a:solidFill>
                          <a:schemeClr val="tx1"/>
                        </a:solidFill>
                        <a:latin typeface="宋体" panose="02010600030101010101" pitchFamily="2" charset="-122"/>
                        <a:ea typeface="宋体" panose="02010600030101010101" pitchFamily="2" charset="-122"/>
                      </a:endParaRPr>
                    </a:p>
                    <a:p>
                      <a:pPr marL="171450" indent="-171450">
                        <a:buFont typeface="Wingdings" panose="05000000000000000000" pitchFamily="2" charset="2"/>
                        <a:buChar char="l"/>
                      </a:pPr>
                      <a:r>
                        <a:rPr lang="zh-CN" altLang="en-US" sz="1000" dirty="0">
                          <a:solidFill>
                            <a:schemeClr val="tx1"/>
                          </a:solidFill>
                          <a:latin typeface="宋体" panose="02010600030101010101" pitchFamily="2" charset="-122"/>
                          <a:ea typeface="宋体" panose="02010600030101010101" pitchFamily="2" charset="-122"/>
                        </a:rPr>
                        <a:t>错误版本的文件在现场使用</a:t>
                      </a:r>
                      <a:endParaRPr lang="en-US" altLang="zh-CN" sz="1000" dirty="0">
                        <a:solidFill>
                          <a:schemeClr val="tx1"/>
                        </a:solidFill>
                        <a:latin typeface="宋体" panose="02010600030101010101" pitchFamily="2" charset="-122"/>
                        <a:ea typeface="宋体" panose="02010600030101010101" pitchFamily="2" charset="-122"/>
                      </a:endParaRPr>
                    </a:p>
                  </a:txBody>
                  <a:tcPr marL="91457" marR="91457" marT="45730" marB="4573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1"/>
                  </a:ext>
                </a:extLst>
              </a:tr>
            </a:tbl>
          </a:graphicData>
        </a:graphic>
      </p:graphicFrame>
      <p:graphicFrame>
        <p:nvGraphicFramePr>
          <p:cNvPr id="18" name="表格 17"/>
          <p:cNvGraphicFramePr>
            <a:graphicFrameLocks noGrp="1"/>
          </p:cNvGraphicFramePr>
          <p:nvPr/>
        </p:nvGraphicFramePr>
        <p:xfrm>
          <a:off x="3170238" y="3933825"/>
          <a:ext cx="2919412" cy="2630488"/>
        </p:xfrm>
        <a:graphic>
          <a:graphicData uri="http://schemas.openxmlformats.org/drawingml/2006/table">
            <a:tbl>
              <a:tblPr firstRow="1" bandRow="1">
                <a:tableStyleId>{5C22544A-7EE6-4342-B048-85BDC9FD1C3A}</a:tableStyleId>
              </a:tblPr>
              <a:tblGrid>
                <a:gridCol w="2919412">
                  <a:extLst>
                    <a:ext uri="{9D8B030D-6E8A-4147-A177-3AD203B41FA5}">
                      <a16:colId xmlns:a16="http://schemas.microsoft.com/office/drawing/2014/main" val="20000"/>
                    </a:ext>
                  </a:extLst>
                </a:gridCol>
              </a:tblGrid>
              <a:tr h="243814">
                <a:tc>
                  <a:txBody>
                    <a:bodyPr/>
                    <a:lstStyle/>
                    <a:p>
                      <a:r>
                        <a:rPr kumimoji="1" lang="zh-CN" altLang="en-US" sz="1000" b="1" kern="1200" dirty="0">
                          <a:solidFill>
                            <a:srgbClr val="0000FF"/>
                          </a:solidFill>
                          <a:latin typeface="宋体" panose="02010600030101010101" pitchFamily="2" charset="-122"/>
                          <a:ea typeface="宋体" panose="02010600030101010101" pitchFamily="2" charset="-122"/>
                          <a:cs typeface="Tahoma" panose="020B0604030504040204" pitchFamily="34" charset="0"/>
                        </a:rPr>
                        <a:t>过程的关键活动</a:t>
                      </a:r>
                    </a:p>
                  </a:txBody>
                  <a:tcPr marL="91457" marR="91457" marT="45707" marB="4570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CFFFF"/>
                    </a:solidFill>
                  </a:tcPr>
                </a:tc>
                <a:extLst>
                  <a:ext uri="{0D108BD9-81ED-4DB2-BD59-A6C34878D82A}">
                    <a16:rowId xmlns:a16="http://schemas.microsoft.com/office/drawing/2014/main" val="10000"/>
                  </a:ext>
                </a:extLst>
              </a:tr>
              <a:tr h="2386674">
                <a:tc>
                  <a:txBody>
                    <a:bodyPr/>
                    <a:lstStyle/>
                    <a:p>
                      <a:pPr marL="171450" indent="-171450" algn="l">
                        <a:buFont typeface="Wingdings" panose="05000000000000000000" pitchFamily="2" charset="2"/>
                        <a:buChar char="l"/>
                      </a:pPr>
                      <a:r>
                        <a:rPr kumimoji="1" lang="zh-CN" altLang="en-US" sz="1000" kern="1200" dirty="0">
                          <a:solidFill>
                            <a:schemeClr val="tx1"/>
                          </a:solidFill>
                          <a:latin typeface="宋体" panose="02010600030101010101" pitchFamily="2" charset="-122"/>
                          <a:ea typeface="宋体" panose="02010600030101010101" pitchFamily="2" charset="-122"/>
                          <a:cs typeface="+mn-cs"/>
                        </a:rPr>
                        <a:t>接收内外部文件</a:t>
                      </a:r>
                      <a:endParaRPr kumimoji="1" lang="en-US" altLang="zh-CN" sz="1000" kern="1200" dirty="0">
                        <a:solidFill>
                          <a:schemeClr val="tx1"/>
                        </a:solidFill>
                        <a:latin typeface="宋体" panose="02010600030101010101" pitchFamily="2" charset="-122"/>
                        <a:ea typeface="宋体" panose="02010600030101010101" pitchFamily="2" charset="-122"/>
                        <a:cs typeface="+mn-cs"/>
                      </a:endParaRPr>
                    </a:p>
                    <a:p>
                      <a:pPr marL="171450" indent="-171450" algn="l">
                        <a:buFont typeface="Wingdings" panose="05000000000000000000" pitchFamily="2" charset="2"/>
                        <a:buChar char="l"/>
                      </a:pPr>
                      <a:r>
                        <a:rPr kumimoji="1" lang="zh-CN" altLang="en-US" sz="1000" kern="1200" dirty="0">
                          <a:solidFill>
                            <a:schemeClr val="tx1"/>
                          </a:solidFill>
                          <a:latin typeface="宋体" panose="02010600030101010101" pitchFamily="2" charset="-122"/>
                          <a:ea typeface="宋体" panose="02010600030101010101" pitchFamily="2" charset="-122"/>
                          <a:cs typeface="+mn-cs"/>
                        </a:rPr>
                        <a:t>存档</a:t>
                      </a:r>
                      <a:endParaRPr kumimoji="1" lang="en-US" altLang="zh-CN" sz="1000" kern="1200" dirty="0">
                        <a:solidFill>
                          <a:schemeClr val="tx1"/>
                        </a:solidFill>
                        <a:latin typeface="宋体" panose="02010600030101010101" pitchFamily="2" charset="-122"/>
                        <a:ea typeface="宋体" panose="02010600030101010101" pitchFamily="2" charset="-122"/>
                        <a:cs typeface="+mn-cs"/>
                      </a:endParaRPr>
                    </a:p>
                    <a:p>
                      <a:pPr marL="171450" indent="-171450" algn="l">
                        <a:buFont typeface="Wingdings" panose="05000000000000000000" pitchFamily="2" charset="2"/>
                        <a:buChar char="l"/>
                      </a:pPr>
                      <a:r>
                        <a:rPr kumimoji="1" lang="zh-CN" altLang="en-US" sz="1000" kern="1200" dirty="0">
                          <a:solidFill>
                            <a:schemeClr val="tx1"/>
                          </a:solidFill>
                          <a:latin typeface="宋体" panose="02010600030101010101" pitchFamily="2" charset="-122"/>
                          <a:ea typeface="宋体" panose="02010600030101010101" pitchFamily="2" charset="-122"/>
                          <a:cs typeface="+mn-cs"/>
                        </a:rPr>
                        <a:t>分发使用</a:t>
                      </a:r>
                      <a:endParaRPr kumimoji="1" lang="en-US" altLang="zh-CN" sz="1000" kern="1200" dirty="0">
                        <a:solidFill>
                          <a:schemeClr val="tx1"/>
                        </a:solidFill>
                        <a:latin typeface="宋体" panose="02010600030101010101" pitchFamily="2" charset="-122"/>
                        <a:ea typeface="宋体" panose="02010600030101010101" pitchFamily="2" charset="-122"/>
                        <a:cs typeface="+mn-cs"/>
                      </a:endParaRPr>
                    </a:p>
                    <a:p>
                      <a:pPr marL="171450" indent="-171450" algn="l">
                        <a:buFont typeface="Wingdings" panose="05000000000000000000" pitchFamily="2" charset="2"/>
                        <a:buChar char="l"/>
                      </a:pPr>
                      <a:r>
                        <a:rPr kumimoji="1" lang="zh-CN" altLang="en-US" sz="1000" kern="1200" dirty="0">
                          <a:solidFill>
                            <a:schemeClr val="tx1"/>
                          </a:solidFill>
                          <a:latin typeface="宋体" panose="02010600030101010101" pitchFamily="2" charset="-122"/>
                          <a:ea typeface="宋体" panose="02010600030101010101" pitchFamily="2" charset="-122"/>
                          <a:cs typeface="+mn-cs"/>
                        </a:rPr>
                        <a:t>文件的修订与回收管理</a:t>
                      </a:r>
                      <a:endParaRPr kumimoji="1" lang="en-US" altLang="zh-CN" sz="1000" kern="1200" dirty="0">
                        <a:solidFill>
                          <a:schemeClr val="tx1"/>
                        </a:solidFill>
                        <a:latin typeface="宋体" panose="02010600030101010101" pitchFamily="2" charset="-122"/>
                        <a:ea typeface="宋体" panose="02010600030101010101" pitchFamily="2" charset="-122"/>
                        <a:cs typeface="+mn-cs"/>
                      </a:endParaRPr>
                    </a:p>
                    <a:p>
                      <a:pPr marL="171450" indent="-171450" algn="l">
                        <a:buFont typeface="Wingdings" panose="05000000000000000000" pitchFamily="2" charset="2"/>
                        <a:buChar char="l"/>
                      </a:pPr>
                      <a:r>
                        <a:rPr kumimoji="1" lang="zh-CN" altLang="en-US" sz="1000" kern="1200" dirty="0">
                          <a:solidFill>
                            <a:schemeClr val="tx1"/>
                          </a:solidFill>
                          <a:latin typeface="宋体" panose="02010600030101010101" pitchFamily="2" charset="-122"/>
                          <a:ea typeface="宋体" panose="02010600030101010101" pitchFamily="2" charset="-122"/>
                          <a:cs typeface="+mn-cs"/>
                        </a:rPr>
                        <a:t>过期文件的管理</a:t>
                      </a:r>
                      <a:endParaRPr kumimoji="1" lang="en-US" altLang="zh-CN" sz="1000" kern="1200" dirty="0">
                        <a:solidFill>
                          <a:schemeClr val="tx1"/>
                        </a:solidFill>
                        <a:latin typeface="宋体" panose="02010600030101010101" pitchFamily="2" charset="-122"/>
                        <a:ea typeface="宋体" panose="02010600030101010101" pitchFamily="2" charset="-122"/>
                        <a:cs typeface="+mn-cs"/>
                      </a:endParaRPr>
                    </a:p>
                    <a:p>
                      <a:pPr marL="171450" indent="-171450" algn="l">
                        <a:buFont typeface="Wingdings" panose="05000000000000000000" pitchFamily="2" charset="2"/>
                        <a:buChar char="l"/>
                      </a:pPr>
                      <a:r>
                        <a:rPr kumimoji="1" lang="zh-CN" altLang="en-US" sz="1000" kern="1200" dirty="0">
                          <a:solidFill>
                            <a:schemeClr val="tx1"/>
                          </a:solidFill>
                          <a:latin typeface="宋体" panose="02010600030101010101" pitchFamily="2" charset="-122"/>
                          <a:ea typeface="宋体" panose="02010600030101010101" pitchFamily="2" charset="-122"/>
                          <a:cs typeface="+mn-cs"/>
                        </a:rPr>
                        <a:t>过程运行记录的收集、标识与存档</a:t>
                      </a:r>
                      <a:endParaRPr kumimoji="1" lang="en-US" altLang="zh-CN" sz="1000" kern="1200" dirty="0">
                        <a:solidFill>
                          <a:schemeClr val="tx1"/>
                        </a:solidFill>
                        <a:latin typeface="宋体" panose="02010600030101010101" pitchFamily="2" charset="-122"/>
                        <a:ea typeface="宋体" panose="02010600030101010101" pitchFamily="2" charset="-122"/>
                        <a:cs typeface="+mn-cs"/>
                      </a:endParaRPr>
                    </a:p>
                    <a:p>
                      <a:pPr marL="171450" indent="-171450" algn="l">
                        <a:buFont typeface="Wingdings" panose="05000000000000000000" pitchFamily="2" charset="2"/>
                        <a:buChar char="l"/>
                      </a:pPr>
                      <a:r>
                        <a:rPr kumimoji="1" lang="zh-CN" altLang="en-US" sz="1000" kern="1200" dirty="0">
                          <a:solidFill>
                            <a:schemeClr val="tx1"/>
                          </a:solidFill>
                          <a:latin typeface="宋体" panose="02010600030101010101" pitchFamily="2" charset="-122"/>
                          <a:ea typeface="宋体" panose="02010600030101010101" pitchFamily="2" charset="-122"/>
                          <a:cs typeface="+mn-cs"/>
                        </a:rPr>
                        <a:t>记录的检索与使用</a:t>
                      </a:r>
                      <a:endParaRPr kumimoji="1" lang="en-US" altLang="zh-CN" sz="1000" kern="1200" dirty="0">
                        <a:solidFill>
                          <a:schemeClr val="tx1"/>
                        </a:solidFill>
                        <a:latin typeface="宋体" panose="02010600030101010101" pitchFamily="2" charset="-122"/>
                        <a:ea typeface="宋体" panose="02010600030101010101" pitchFamily="2" charset="-122"/>
                        <a:cs typeface="+mn-cs"/>
                      </a:endParaRPr>
                    </a:p>
                    <a:p>
                      <a:pPr marL="171450" indent="-171450" algn="l">
                        <a:buFont typeface="Wingdings" panose="05000000000000000000" pitchFamily="2" charset="2"/>
                        <a:buChar char="l"/>
                      </a:pPr>
                      <a:r>
                        <a:rPr kumimoji="1" lang="zh-CN" altLang="en-US" sz="1000" kern="1200" dirty="0">
                          <a:solidFill>
                            <a:schemeClr val="tx1"/>
                          </a:solidFill>
                          <a:latin typeface="宋体" panose="02010600030101010101" pitchFamily="2" charset="-122"/>
                          <a:ea typeface="宋体" panose="02010600030101010101" pitchFamily="2" charset="-122"/>
                          <a:cs typeface="+mn-cs"/>
                        </a:rPr>
                        <a:t>过期记录的处置</a:t>
                      </a:r>
                      <a:endParaRPr kumimoji="1" lang="en-US" altLang="zh-CN" sz="1000" kern="1200" dirty="0">
                        <a:solidFill>
                          <a:schemeClr val="tx1"/>
                        </a:solidFill>
                        <a:latin typeface="宋体" panose="02010600030101010101" pitchFamily="2" charset="-122"/>
                        <a:ea typeface="宋体" panose="02010600030101010101" pitchFamily="2" charset="-122"/>
                        <a:cs typeface="+mn-cs"/>
                      </a:endParaRPr>
                    </a:p>
                  </a:txBody>
                  <a:tcPr marL="91457" marR="91457" marT="45707" marB="4570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CFFFF"/>
                    </a:solidFill>
                  </a:tcPr>
                </a:tc>
                <a:extLst>
                  <a:ext uri="{0D108BD9-81ED-4DB2-BD59-A6C34878D82A}">
                    <a16:rowId xmlns:a16="http://schemas.microsoft.com/office/drawing/2014/main" val="10001"/>
                  </a:ext>
                </a:extLst>
              </a:tr>
            </a:tbl>
          </a:graphicData>
        </a:graphic>
      </p:graphicFrame>
      <p:sp>
        <p:nvSpPr>
          <p:cNvPr id="22" name="页脚占位符 13379"/>
          <p:cNvSpPr>
            <a:spLocks noGrp="1"/>
          </p:cNvSpPr>
          <p:nvPr>
            <p:ph type="ftr" sz="quarter" idx="11"/>
          </p:nvPr>
        </p:nvSpPr>
        <p:spPr>
          <a:xfrm>
            <a:off x="250825" y="6492875"/>
            <a:ext cx="873125" cy="365125"/>
          </a:xfrm>
        </p:spPr>
        <p:txBody>
          <a:bodyPr/>
          <a:lstStyle/>
          <a:p>
            <a:pPr>
              <a:defRPr/>
            </a:pPr>
            <a:r>
              <a:rPr lang="en-US" altLang="zh-CN" dirty="0"/>
              <a:t>26/39</a:t>
            </a:r>
            <a:endParaRPr lang="zh-CN" altLang="en-US" dirty="0"/>
          </a:p>
        </p:txBody>
      </p:sp>
    </p:spTree>
  </p:cSld>
  <p:clrMapOvr>
    <a:masterClrMapping/>
  </p:clrMapOvr>
  <p:transition spd="slow"/>
</p:sld>
</file>

<file path=ppt/theme/theme1.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等线"/>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1028</TotalTime>
  <Words>10470</Words>
  <Application>Microsoft Office PowerPoint</Application>
  <PresentationFormat>On-screen Show (4:3)</PresentationFormat>
  <Paragraphs>901</Paragraphs>
  <Slides>22</Slides>
  <Notes>5</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22</vt:i4>
      </vt:variant>
    </vt:vector>
  </HeadingPairs>
  <TitlesOfParts>
    <vt:vector size="30" baseType="lpstr">
      <vt:lpstr>等线</vt:lpstr>
      <vt:lpstr>仿宋</vt:lpstr>
      <vt:lpstr>宋体</vt:lpstr>
      <vt:lpstr>Arial</vt:lpstr>
      <vt:lpstr>Calibri</vt:lpstr>
      <vt:lpstr>Times New Roman</vt:lpstr>
      <vt:lpstr>Wingdings</vt:lpstr>
      <vt:lpstr>Office 主题</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IATF16949过程关系图(乌龟图)大全By品质协会(www.PinZhi.org)@daijianhui分享</dc:title>
  <dc:creator>wang.aizhen</dc:creator>
  <dc:description>IATF16949过程关系图(乌龟图)大全By品质协会(www.PinZhi.org)@daijianhui分享</dc:description>
  <cp:lastModifiedBy>Gao, Kathy (Suzhou)</cp:lastModifiedBy>
  <cp:revision>72</cp:revision>
  <dcterms:created xsi:type="dcterms:W3CDTF">2017-11-06T07:19:36Z</dcterms:created>
  <dcterms:modified xsi:type="dcterms:W3CDTF">2022-12-05T05:06:38Z</dcterms:modified>
</cp:coreProperties>
</file>