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0"/>
  </p:handoutMasterIdLst>
  <p:sldIdLst>
    <p:sldId id="277" r:id="rId3"/>
    <p:sldId id="293" r:id="rId4"/>
    <p:sldId id="295" r:id="rId5"/>
    <p:sldId id="294" r:id="rId6"/>
    <p:sldId id="289" r:id="rId8"/>
    <p:sldId id="292" r:id="rId9"/>
  </p:sldIdLst>
  <p:sldSz cx="9144000" cy="6858000" type="screen4x3"/>
  <p:notesSz cx="9865995" cy="6735445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1524" y="108"/>
      </p:cViewPr>
      <p:guideLst>
        <p:guide orient="horz" pos="2131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092"/>
        <p:guide pos="3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image" Target="../media/image9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8.png"/><Relationship Id="rId3" Type="http://schemas.openxmlformats.org/officeDocument/2006/relationships/tags" Target="../tags/tag10.xml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zh-CN" sz="3600" dirty="0">
                <a:latin typeface="方正兰亭粗黑_GBK"/>
                <a:ea typeface="方正兰亭粗黑_GBK"/>
                <a:cs typeface="方正兰亭粗黑_GBK"/>
              </a:rPr>
              <a:t>徐工</a:t>
            </a:r>
            <a:r>
              <a:rPr lang="zh-CN" altLang="en-US" sz="3600" dirty="0">
                <a:latin typeface="方正兰亭粗黑_GBK"/>
                <a:ea typeface="方正兰亭粗黑_GBK"/>
                <a:cs typeface="方正兰亭粗黑_GBK"/>
              </a:rPr>
              <a:t>座椅</a:t>
            </a:r>
            <a:r>
              <a:rPr lang="en-US" altLang="zh-CN" sz="3600" dirty="0">
                <a:latin typeface="方正兰亭粗黑_GBK"/>
                <a:ea typeface="方正兰亭粗黑_GBK"/>
                <a:cs typeface="方正兰亭粗黑_GBK"/>
              </a:rPr>
              <a:t>-</a:t>
            </a:r>
            <a:r>
              <a:rPr lang="zh-CN" altLang="en-US" sz="3600" dirty="0">
                <a:latin typeface="方正兰亭粗黑_GBK"/>
                <a:ea typeface="方正兰亭粗黑_GBK"/>
                <a:cs typeface="方正兰亭粗黑_GBK"/>
              </a:rPr>
              <a:t>成品物流包装方案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654212" y="3754864"/>
          <a:ext cx="3816426" cy="102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142"/>
                <a:gridCol w="1272142"/>
                <a:gridCol w="1272142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编制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审核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批准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刘荣浩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冯敬乾</a:t>
                      </a:r>
                      <a:endParaRPr lang="zh-CN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12" name="Picture 1" descr="厂标"/>
          <p:cNvPicPr>
            <a:picLocks noChangeAspect="1" noChangeArrowheads="1"/>
          </p:cNvPicPr>
          <p:nvPr/>
        </p:nvPicPr>
        <p:blipFill>
          <a:blip r:embed="rId3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1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292690" y="5029770"/>
          <a:ext cx="4589585" cy="1112226"/>
        </p:xfrm>
        <a:graphic>
          <a:graphicData uri="http://schemas.openxmlformats.org/drawingml/2006/table">
            <a:tbl>
              <a:tblPr/>
              <a:tblGrid>
                <a:gridCol w="1736667"/>
                <a:gridCol w="2852918"/>
              </a:tblGrid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  <a:endParaRPr kumimoji="0" lang="en-US" altLang="zh-CN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A1</a:t>
                      </a:r>
                      <a:endParaRPr kumimoji="0" lang="en-US" altLang="zh-CN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更新日期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2025-08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一、座椅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包装方式说明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一阶段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+mn-ea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9245" y="1196975"/>
            <a:ext cx="844169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主驾座椅尺寸：主驾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678*576*1290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；副驾整椅尺寸：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608*538*1214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一阶段单月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台份订单，采用纸箱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木托盘方式进行包装运输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正驾包装箱尺寸：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670*620*1250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，纸箱采用底托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箱体形式，单箱放置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把正驾座椅；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副驾包装箱尺寸：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990*570*1250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纸箱采用底托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箱体形式，单箱放置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把副驾座椅，座椅间使用纸质隔板进行隔离；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木托盘尺寸：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1200*1200*100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，单托盘放置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箱正驾座椅或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箱副驾座椅。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539750" y="790575"/>
            <a:ext cx="388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座椅一阶段纸箱运输方式说明：</a:t>
            </a:r>
            <a:endParaRPr lang="en-US" altLang="zh-CN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4077335"/>
            <a:ext cx="2553970" cy="1791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005580"/>
            <a:ext cx="2613660" cy="1831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60" y="4149090"/>
            <a:ext cx="2112645" cy="16878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72185" y="5877560"/>
            <a:ext cx="143954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p>
            <a:r>
              <a:rPr lang="zh-CN" altLang="en-US" sz="1400"/>
              <a:t>正驾座椅包装箱</a:t>
            </a:r>
            <a:endParaRPr lang="zh-CN" altLang="en-US" sz="1400"/>
          </a:p>
        </p:txBody>
      </p:sp>
      <p:sp>
        <p:nvSpPr>
          <p:cNvPr id="18" name="文本框 17"/>
          <p:cNvSpPr txBox="1"/>
          <p:nvPr/>
        </p:nvSpPr>
        <p:spPr>
          <a:xfrm>
            <a:off x="3996055" y="5868670"/>
            <a:ext cx="143954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p>
            <a:r>
              <a:rPr lang="zh-CN" altLang="en-US" sz="1400"/>
              <a:t>副驾座椅包装箱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7019925" y="5868670"/>
            <a:ext cx="185293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p>
            <a:r>
              <a:rPr lang="zh-CN" altLang="en-US" sz="1400"/>
              <a:t>包装箱放置木托盘</a:t>
            </a:r>
            <a:endParaRPr lang="zh-CN" altLang="en-US" sz="1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一、座椅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包装方式说明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二阶段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+mn-ea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9245" y="1196975"/>
            <a:ext cx="84416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主驾座椅尺寸：主驾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678*576*1290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河北工厂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中转库使用围板箱（每箱装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个座椅，主驾箱体尺寸为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1470*1150*1290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，围板箱与现有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正驾围板箱通用；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539843" y="790315"/>
            <a:ext cx="32637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徐工正驾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座椅：</a:t>
            </a:r>
            <a:endParaRPr lang="en-US" altLang="zh-CN" b="1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4615" y="2493645"/>
            <a:ext cx="2233295" cy="2029460"/>
          </a:xfrm>
          <a:prstGeom prst="rect">
            <a:avLst/>
          </a:prstGeom>
        </p:spPr>
      </p:pic>
      <p:sp>
        <p:nvSpPr>
          <p:cNvPr id="10" name="箭头: 右 9"/>
          <p:cNvSpPr/>
          <p:nvPr>
            <p:custDataLst>
              <p:tags r:id="rId4"/>
            </p:custDataLst>
          </p:nvPr>
        </p:nvSpPr>
        <p:spPr>
          <a:xfrm>
            <a:off x="2785030" y="3501587"/>
            <a:ext cx="409574" cy="409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/>
          <p:cNvSpPr/>
          <p:nvPr>
            <p:custDataLst>
              <p:tags r:id="rId5"/>
            </p:custDataLst>
          </p:nvPr>
        </p:nvSpPr>
        <p:spPr>
          <a:xfrm>
            <a:off x="5991226" y="3429292"/>
            <a:ext cx="409574" cy="409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84525" y="2493645"/>
            <a:ext cx="2762885" cy="203009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252095" y="4581525"/>
            <a:ext cx="279971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座椅箱内摆放形式：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把座椅为两把朝前、两把朝后交叉放置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座椅扶手为抬起状态均在内侧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并排两个座椅扶手均放置在另一把座椅靠背上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座椅间使用十字隔档进行隔离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3275965" y="4535170"/>
            <a:ext cx="261747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座椅箱内摆放形式：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座椅姿态均将靠背向前调整至最前端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围板箱内下部与罩壳接触位置粘贴毛毡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6444615" y="4538345"/>
            <a:ext cx="26174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座椅箱摆放形式：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围板箱向下套入时，座椅左右两侧，先保证一侧进入，然后再将另一侧套入；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围板箱打包完成后粘贴箱单标识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865" y="2536825"/>
            <a:ext cx="2460625" cy="2044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2592070"/>
            <a:ext cx="2719705" cy="195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一、座椅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包装方式说明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二阶段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+mn-ea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9245" y="1196975"/>
            <a:ext cx="84416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副驾座椅尺寸：副驾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608*538*1214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河北工厂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中转库使用围板箱（每箱装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个座椅，副驾箱体尺寸为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1200*800*1340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底托设置座椅限位固定装置，为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副驾座椅专用底托，箱体与箱盖与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副驾通用）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539843" y="790315"/>
            <a:ext cx="32637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徐工副驾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座椅：</a:t>
            </a:r>
            <a:endParaRPr lang="en-US" altLang="zh-CN" b="1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57010" y="2586355"/>
            <a:ext cx="2341880" cy="1936750"/>
          </a:xfrm>
          <a:prstGeom prst="rect">
            <a:avLst/>
          </a:prstGeom>
        </p:spPr>
      </p:pic>
      <p:sp>
        <p:nvSpPr>
          <p:cNvPr id="10" name="箭头: 右 9"/>
          <p:cNvSpPr/>
          <p:nvPr>
            <p:custDataLst>
              <p:tags r:id="rId5"/>
            </p:custDataLst>
          </p:nvPr>
        </p:nvSpPr>
        <p:spPr>
          <a:xfrm>
            <a:off x="3132375" y="3573342"/>
            <a:ext cx="409574" cy="409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/>
          <p:cNvSpPr/>
          <p:nvPr>
            <p:custDataLst>
              <p:tags r:id="rId6"/>
            </p:custDataLst>
          </p:nvPr>
        </p:nvSpPr>
        <p:spPr>
          <a:xfrm>
            <a:off x="6083936" y="3429292"/>
            <a:ext cx="409574" cy="409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252095" y="4581525"/>
            <a:ext cx="367474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座椅箱内摆放形式：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把座椅为同向放置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座椅底座使用底托使用图示专用锁止装置进行固定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四把座椅分别固定到位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420235" y="4653280"/>
            <a:ext cx="2096135" cy="1470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座椅箱内摆放形式：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座椅姿态均将座垫调整至翻折状态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围板箱内下部与罩壳接触位置粘贴毛毡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876415" y="4581525"/>
            <a:ext cx="219265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座椅箱摆放形式：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围板箱向下套入时，座椅左右两侧，先保证一侧进入，然后再将另一侧套入；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围板箱打包完成后粘贴箱单标识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55650" y="3023235"/>
            <a:ext cx="1134110" cy="10541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4255" y="2637155"/>
            <a:ext cx="2400300" cy="19138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4716780"/>
            <a:ext cx="2842895" cy="15024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775585"/>
            <a:ext cx="3060065" cy="1941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3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二、座椅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上线方式说明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530225" y="1169670"/>
            <a:ext cx="8215630" cy="159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正驾成品工装车形式：两层工装成车，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层，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副驾成品工装车形式：单层工装车，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列，共两列；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工装车单个座椅配置绑带用于座椅固定；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工装车与底座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底支架接触面均使用橡胶板进行防护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charset="0"/>
              <a:buChar char="l"/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工装车与座椅靠背接触面均粘贴毛毡进行防护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539750" y="790575"/>
            <a:ext cx="5142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中转库至主机厂上线采用工装车方式运输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979930" y="5949315"/>
            <a:ext cx="143954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p>
            <a:r>
              <a:rPr lang="zh-CN" altLang="en-US" sz="1400"/>
              <a:t>正驾座椅工装车</a:t>
            </a:r>
            <a:endParaRPr lang="zh-CN" altLang="en-US" sz="1400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685290" y="4005580"/>
            <a:ext cx="431800" cy="12960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45" y="2818765"/>
            <a:ext cx="3051810" cy="1859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190" y="4728210"/>
            <a:ext cx="3123565" cy="145351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>
            <a:off x="6228080" y="4149090"/>
            <a:ext cx="431800" cy="12960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165340" y="5805805"/>
            <a:ext cx="143954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p>
            <a:r>
              <a:rPr lang="zh-CN" altLang="en-US" sz="1400"/>
              <a:t>副驾座椅工装车</a:t>
            </a:r>
            <a:endParaRPr lang="zh-CN" altLang="en-US" sz="14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三、成品包装物流成本分析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539750" y="790575"/>
            <a:ext cx="6183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成品包装投入成本说明（日产能按照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量份进行核算）：</a:t>
            </a:r>
            <a:endParaRPr lang="en-US" altLang="zh-CN" b="1" dirty="0"/>
          </a:p>
        </p:txBody>
      </p:sp>
      <p:sp>
        <p:nvSpPr>
          <p:cNvPr id="11309" name="Rectangle 284"/>
          <p:cNvSpPr/>
          <p:nvPr>
            <p:custDataLst>
              <p:tags r:id="rId2"/>
            </p:custDataLst>
          </p:nvPr>
        </p:nvSpPr>
        <p:spPr>
          <a:xfrm>
            <a:off x="270193" y="3198178"/>
            <a:ext cx="4176712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charset="0"/>
              <a:buNone/>
            </a:pP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    2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、包装成本分析</a:t>
            </a:r>
            <a:endParaRPr lang="zh-CN" altLang="en-US" b="1" dirty="0">
              <a:latin typeface="Arial" panose="020B0604020202020204" pitchFamily="34" charset="0"/>
              <a:ea typeface="方正兰亭黑_GBK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2140" y="1125220"/>
          <a:ext cx="8255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10"/>
                <a:gridCol w="1643380"/>
                <a:gridCol w="743585"/>
                <a:gridCol w="1076325"/>
                <a:gridCol w="1244600"/>
                <a:gridCol w="1866900"/>
              </a:tblGrid>
              <a:tr h="59436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包装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规格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单价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投入数量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总价（元）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备注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</a:tr>
              <a:tr h="5943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正驾座椅围板箱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1470*1150*1290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涉及围板箱投入总费用：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97800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元（按照工厂、中转库、在途、返空各一批次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计算）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5943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副驾座椅围板箱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1200*800*1340</a:t>
                      </a:r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 vMerge="1">
                  <a:tcPr/>
                </a:tc>
              </a:tr>
              <a:tr h="5943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隔板（中空板，循环使用）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1350*500/1000*500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十字隔板</a:t>
                      </a:r>
                      <a:endParaRPr lang="zh-CN" altLang="en-US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5" name="文本框 7"/>
          <p:cNvSpPr txBox="1"/>
          <p:nvPr/>
        </p:nvSpPr>
        <p:spPr>
          <a:xfrm>
            <a:off x="612140" y="3683000"/>
            <a:ext cx="664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成品上线工装投入成本说明（日产能按照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量份进行核算）：</a:t>
            </a:r>
            <a:endParaRPr lang="en-US" altLang="zh-CN" b="1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12140" y="4051300"/>
          <a:ext cx="8255000" cy="205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10"/>
                <a:gridCol w="1643380"/>
                <a:gridCol w="743585"/>
                <a:gridCol w="1076325"/>
                <a:gridCol w="1244600"/>
                <a:gridCol w="1866900"/>
              </a:tblGrid>
              <a:tr h="6851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包装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规格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单价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投入数量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总价（元）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备注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 anchor="ctr" anchorCtr="0"/>
                </a:tc>
              </a:tr>
              <a:tr h="6851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正驾座椅工装车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2220*1050*2050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涉及工装车投入总费用：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元（半天生产当量储备计算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副驾座椅工装车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2120*1100*1600</a:t>
                      </a:r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25000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e2209c97-2ac7-4471-b74f-387e0e428686}"/>
</p:tagLst>
</file>

<file path=ppt/tags/tag10.xml><?xml version="1.0" encoding="utf-8"?>
<p:tagLst xmlns:p="http://schemas.openxmlformats.org/presentationml/2006/main">
  <p:tag name="KSO_WM_DIAGRAM_VIRTUALLY_FRAME" val="{&quot;height&quot;:290.4,&quot;left&quot;:19.85,&quot;top&quot;:196.3,&quot;width&quot;:727.7}"/>
</p:tagLst>
</file>

<file path=ppt/tags/tag11.xml><?xml version="1.0" encoding="utf-8"?>
<p:tagLst xmlns:p="http://schemas.openxmlformats.org/presentationml/2006/main">
  <p:tag name="KSO_WM_DIAGRAM_VIRTUALLY_FRAME" val="{&quot;height&quot;:290.4,&quot;left&quot;:19.85,&quot;top&quot;:196.3,&quot;width&quot;:727.7}"/>
</p:tagLst>
</file>

<file path=ppt/tags/tag12.xml><?xml version="1.0" encoding="utf-8"?>
<p:tagLst xmlns:p="http://schemas.openxmlformats.org/presentationml/2006/main">
  <p:tag name="KSO_WM_DIAGRAM_VIRTUALLY_FRAME" val="{&quot;height&quot;:290.4,&quot;left&quot;:19.85,&quot;top&quot;:196.3,&quot;width&quot;:727.7}"/>
</p:tagLst>
</file>

<file path=ppt/tags/tag13.xml><?xml version="1.0" encoding="utf-8"?>
<p:tagLst xmlns:p="http://schemas.openxmlformats.org/presentationml/2006/main">
  <p:tag name="KSO_WM_DIAGRAM_VIRTUALLY_FRAME" val="{&quot;height&quot;:290.4,&quot;left&quot;:19.85,&quot;top&quot;:196.3,&quot;width&quot;:727.7}"/>
</p:tagLst>
</file>

<file path=ppt/tags/tag14.xml><?xml version="1.0" encoding="utf-8"?>
<p:tagLst xmlns:p="http://schemas.openxmlformats.org/presentationml/2006/main">
  <p:tag name="KSO_WM_DIAGRAM_VIRTUALLY_FRAME" val="{&quot;height&quot;:290.4,&quot;left&quot;:19.85,&quot;top&quot;:196.3,&quot;width&quot;:727.7}"/>
</p:tagLst>
</file>

<file path=ppt/tags/tag15.xml><?xml version="1.0" encoding="utf-8"?>
<p:tagLst xmlns:p="http://schemas.openxmlformats.org/presentationml/2006/main">
  <p:tag name="KSO_WM_DIAGRAM_VIRTUALLY_FRAME" val="{&quot;height&quot;:290.4,&quot;left&quot;:19.85,&quot;top&quot;:196.3,&quot;width&quot;:727.7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TABLE_BEAUTIFY" val="smartTable{79fbd06b-20cb-4ae4-a489-2774003741b1}"/>
  <p:tag name="KSO_WM_BEAUTIFY_FLAG" val=""/>
  <p:tag name="TABLE_ENDDRAG_ORIGIN_RECT" val="650*187"/>
  <p:tag name="TABLE_ENDDRAG_RECT" val="38*304*650*187"/>
</p:tagLst>
</file>

<file path=ppt/tags/tag18.xml><?xml version="1.0" encoding="utf-8"?>
<p:tagLst xmlns:p="http://schemas.openxmlformats.org/presentationml/2006/main">
  <p:tag name="KSO_WM_UNIT_TABLE_BEAUTIFY" val="smartTable{814f775f-51d7-4b15-be6c-48161241ff6b}"/>
  <p:tag name="KSO_WM_BEAUTIFY_FLAG" val=""/>
  <p:tag name="TABLE_ENDDRAG_ORIGIN_RECT" val="650*161"/>
  <p:tag name="TABLE_ENDDRAG_RECT" val="48*319*650*161"/>
</p:tagLst>
</file>

<file path=ppt/tags/tag19.xml><?xml version="1.0" encoding="utf-8"?>
<p:tagLst xmlns:p="http://schemas.openxmlformats.org/presentationml/2006/main">
  <p:tag name="COMMONDATA" val="eyJoZGlkIjoiODE4ZTdlNjAwNDM1MmM4ZWQ1NDQ4MTVlZjEzNDYyY2IifQ=="/>
  <p:tag name="KSO_WPP_MARK_KEY" val="aded92cc-1619-49ac-bdac-2b1c08b020cf"/>
</p:tagLst>
</file>

<file path=ppt/tags/tag2.xml><?xml version="1.0" encoding="utf-8"?>
<p:tagLst xmlns:p="http://schemas.openxmlformats.org/presentationml/2006/main">
  <p:tag name="KSO_WM_UNIT_TABLE_BEAUTIFY" val="smartTable{a2208381-b87a-4ae3-8271-35fdcd02187a}"/>
</p:tagLst>
</file>

<file path=ppt/tags/tag3.xml><?xml version="1.0" encoding="utf-8"?>
<p:tagLst xmlns:p="http://schemas.openxmlformats.org/presentationml/2006/main">
  <p:tag name="KSO_WM_DIAGRAM_VIRTUALLY_FRAME" val="{&quot;height&quot;:324.3,&quot;left&quot;:19.85,&quot;top&quot;:196.3,&quot;width&quot;:693.7}"/>
</p:tagLst>
</file>

<file path=ppt/tags/tag4.xml><?xml version="1.0" encoding="utf-8"?>
<p:tagLst xmlns:p="http://schemas.openxmlformats.org/presentationml/2006/main">
  <p:tag name="KSO_WM_DIAGRAM_VIRTUALLY_FRAME" val="{&quot;height&quot;:324.3,&quot;left&quot;:19.85,&quot;top&quot;:196.3,&quot;width&quot;:693.7}"/>
</p:tagLst>
</file>

<file path=ppt/tags/tag5.xml><?xml version="1.0" encoding="utf-8"?>
<p:tagLst xmlns:p="http://schemas.openxmlformats.org/presentationml/2006/main">
  <p:tag name="KSO_WM_DIAGRAM_VIRTUALLY_FRAME" val="{&quot;height&quot;:324.3,&quot;left&quot;:19.85,&quot;top&quot;:196.3,&quot;width&quot;:693.7}"/>
</p:tagLst>
</file>

<file path=ppt/tags/tag6.xml><?xml version="1.0" encoding="utf-8"?>
<p:tagLst xmlns:p="http://schemas.openxmlformats.org/presentationml/2006/main">
  <p:tag name="KSO_WM_DIAGRAM_VIRTUALLY_FRAME" val="{&quot;height&quot;:324.3,&quot;left&quot;:19.85,&quot;top&quot;:196.3,&quot;width&quot;:693.7}"/>
</p:tagLst>
</file>

<file path=ppt/tags/tag7.xml><?xml version="1.0" encoding="utf-8"?>
<p:tagLst xmlns:p="http://schemas.openxmlformats.org/presentationml/2006/main">
  <p:tag name="KSO_WM_DIAGRAM_VIRTUALLY_FRAME" val="{&quot;height&quot;:324.3,&quot;left&quot;:19.85,&quot;top&quot;:196.3,&quot;width&quot;:693.7}"/>
</p:tagLst>
</file>

<file path=ppt/tags/tag8.xml><?xml version="1.0" encoding="utf-8"?>
<p:tagLst xmlns:p="http://schemas.openxmlformats.org/presentationml/2006/main">
  <p:tag name="KSO_WM_DIAGRAM_VIRTUALLY_FRAME" val="{&quot;height&quot;:324.3,&quot;left&quot;:19.85,&quot;top&quot;:196.3,&quot;width&quot;:693.7}"/>
</p:tagLst>
</file>

<file path=ppt/tags/tag9.xml><?xml version="1.0" encoding="utf-8"?>
<p:tagLst xmlns:p="http://schemas.openxmlformats.org/presentationml/2006/main">
  <p:tag name="KSO_WM_DIAGRAM_VIRTUALLY_FRAME" val="{&quot;height&quot;:324.3,&quot;left&quot;:19.85,&quot;top&quot;:196.3,&quot;width&quot;:693.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1960</Words>
  <Application>WPS 演示</Application>
  <PresentationFormat>全屏显示(4:3)</PresentationFormat>
  <Paragraphs>200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楷体_GB2312</vt:lpstr>
      <vt:lpstr>方正兰亭粗黑_GBK</vt:lpstr>
      <vt:lpstr>黑体</vt:lpstr>
      <vt:lpstr>微软雅黑</vt:lpstr>
      <vt:lpstr>Lantinghei SC Demibold</vt:lpstr>
      <vt:lpstr>Wingdings</vt:lpstr>
      <vt:lpstr>方正兰亭黑_GBK</vt:lpstr>
      <vt:lpstr>Malgun Gothic</vt:lpstr>
      <vt:lpstr>Arial Unicode MS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fanya</cp:lastModifiedBy>
  <cp:revision>1985</cp:revision>
  <dcterms:created xsi:type="dcterms:W3CDTF">2013-01-09T01:05:00Z</dcterms:created>
  <dcterms:modified xsi:type="dcterms:W3CDTF">2025-08-21T03:54:13Z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ECB902A15F3645BE877A6A3F2F06E997</vt:lpwstr>
  </property>
  <property fmtid="{D5CDD505-2E9C-101B-9397-08002B2CF9AE}" pid="3" name="KSOProductBuildVer">
    <vt:lpwstr>2052-12.1.0.21915</vt:lpwstr>
  </property>
</Properties>
</file>