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77" r:id="rId3"/>
    <p:sldId id="289" r:id="rId4"/>
    <p:sldId id="271" r:id="rId5"/>
    <p:sldId id="264" r:id="rId6"/>
    <p:sldId id="272" r:id="rId7"/>
    <p:sldId id="275" r:id="rId8"/>
    <p:sldId id="284" r:id="rId9"/>
    <p:sldId id="286" r:id="rId10"/>
    <p:sldId id="288" r:id="rId11"/>
    <p:sldId id="290" r:id="rId12"/>
    <p:sldId id="291" r:id="rId13"/>
    <p:sldId id="292" r:id="rId14"/>
    <p:sldId id="293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390" autoAdjust="0"/>
  </p:normalViewPr>
  <p:slideViewPr>
    <p:cSldViewPr>
      <p:cViewPr varScale="1">
        <p:scale>
          <a:sx n="116" d="100"/>
          <a:sy n="116" d="100"/>
        </p:scale>
        <p:origin x="1446" y="102"/>
      </p:cViewPr>
      <p:guideLst/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5CE61-ECB6-4E01-83A1-FD8185D63392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126A9-F9B6-4304-A5EB-D057F18714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53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126A9-F9B6-4304-A5EB-D057F18714D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44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6EBECBB-56A9-E564-6A08-ACC15B6AC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3168352"/>
          </a:xfrm>
        </p:spPr>
        <p:txBody>
          <a:bodyPr>
            <a:normAutofit/>
          </a:bodyPr>
          <a:lstStyle/>
          <a:p>
            <a:r>
              <a:rPr lang="en-US" altLang="zh-CN" dirty="0"/>
              <a:t>A6</a:t>
            </a:r>
            <a:r>
              <a:rPr lang="zh-CN" altLang="en-US" dirty="0" smtClean="0"/>
              <a:t>项目座椅右舵座椅开发方案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sz="1600" dirty="0">
                <a:latin typeface="+mn-ea"/>
                <a:ea typeface="+mn-ea"/>
              </a:rPr>
              <a:t>座椅开发部</a:t>
            </a:r>
            <a:r>
              <a:rPr lang="en-US" altLang="zh-CN" sz="1600" dirty="0">
                <a:latin typeface="+mn-ea"/>
                <a:ea typeface="+mn-ea"/>
              </a:rPr>
              <a:t/>
            </a:r>
            <a:br>
              <a:rPr lang="en-US" altLang="zh-CN" sz="1600" dirty="0">
                <a:latin typeface="+mn-ea"/>
                <a:ea typeface="+mn-ea"/>
              </a:rPr>
            </a:br>
            <a:r>
              <a:rPr lang="en-US" altLang="zh-CN" sz="1600" dirty="0">
                <a:latin typeface="+mn-ea"/>
                <a:ea typeface="+mn-ea"/>
              </a:rPr>
              <a:t/>
            </a:r>
            <a:br>
              <a:rPr lang="en-US" altLang="zh-CN" sz="1600" dirty="0">
                <a:latin typeface="+mn-ea"/>
                <a:ea typeface="+mn-ea"/>
              </a:rPr>
            </a:br>
            <a:r>
              <a:rPr lang="en-US" altLang="zh-CN" sz="1600" dirty="0" smtClean="0">
                <a:latin typeface="+mn-ea"/>
                <a:ea typeface="+mn-ea"/>
              </a:rPr>
              <a:t>2025</a:t>
            </a:r>
            <a:r>
              <a:rPr lang="zh-CN" altLang="en-US" sz="1600" dirty="0" smtClean="0">
                <a:latin typeface="+mn-ea"/>
                <a:ea typeface="+mn-ea"/>
              </a:rPr>
              <a:t>年</a:t>
            </a:r>
            <a:r>
              <a:rPr lang="en-US" altLang="zh-CN" sz="1600" dirty="0" smtClean="0">
                <a:latin typeface="+mn-ea"/>
                <a:ea typeface="+mn-ea"/>
              </a:rPr>
              <a:t>8</a:t>
            </a:r>
            <a:r>
              <a:rPr lang="zh-CN" altLang="en-US" sz="1600" dirty="0" smtClean="0">
                <a:latin typeface="+mn-ea"/>
                <a:ea typeface="+mn-ea"/>
              </a:rPr>
              <a:t>月</a:t>
            </a:r>
            <a:r>
              <a:rPr lang="en-US" altLang="zh-CN" sz="1600" dirty="0" smtClean="0">
                <a:latin typeface="+mn-ea"/>
                <a:ea typeface="+mn-ea"/>
              </a:rPr>
              <a:t>21</a:t>
            </a:r>
            <a:r>
              <a:rPr lang="zh-CN" altLang="en-US" sz="1600" dirty="0" smtClean="0">
                <a:latin typeface="+mn-ea"/>
                <a:ea typeface="+mn-ea"/>
              </a:rPr>
              <a:t>日</a:t>
            </a:r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94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335886"/>
              </p:ext>
            </p:extLst>
          </p:nvPr>
        </p:nvGraphicFramePr>
        <p:xfrm>
          <a:off x="395536" y="476672"/>
          <a:ext cx="8496944" cy="5773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472"/>
                <a:gridCol w="4248472"/>
              </a:tblGrid>
              <a:tr h="11521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现状态</a:t>
                      </a:r>
                      <a:endParaRPr lang="zh-CN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新增状态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462113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35" y="2310122"/>
            <a:ext cx="4946633" cy="3600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0389" y="2060848"/>
            <a:ext cx="3912091" cy="33788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91719" y="1877708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ctr">
              <a:defRPr/>
            </a:pPr>
            <a:r>
              <a:rPr lang="en-US" altLang="zh-CN" sz="1400">
                <a:solidFill>
                  <a:srgbClr val="000000"/>
                </a:solidFill>
                <a:latin typeface="+mn-ea"/>
              </a:rPr>
              <a:t>SHT0016803 </a:t>
            </a:r>
            <a:r>
              <a:rPr lang="zh-CN" altLang="en-US" sz="1400">
                <a:solidFill>
                  <a:srgbClr val="000000"/>
                </a:solidFill>
                <a:latin typeface="+mn-ea"/>
              </a:rPr>
              <a:t>中宽车副司机底座焊接总成</a:t>
            </a:r>
            <a:endParaRPr lang="zh-CN" altLang="en-US" sz="14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91715" y="1775164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</a:rPr>
              <a:t>SHT0018594 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</a:rPr>
              <a:t>副司机底座焊接总</a:t>
            </a:r>
            <a:r>
              <a:rPr lang="zh-CN" altLang="en-US" sz="12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成</a:t>
            </a:r>
            <a:endParaRPr lang="zh-CN" altLang="en-US" sz="12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279354"/>
            <a:ext cx="743776" cy="4709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2860988"/>
            <a:ext cx="743776" cy="47092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80477" y="252031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00"/>
                </a:solidFill>
                <a:latin typeface="+mn-ea"/>
              </a:rPr>
              <a:t>1</a:t>
            </a:r>
            <a:r>
              <a:rPr lang="zh-CN" altLang="en-US" sz="1000" b="1" dirty="0" smtClean="0">
                <a:solidFill>
                  <a:srgbClr val="000000"/>
                </a:solidFill>
                <a:latin typeface="+mn-ea"/>
              </a:rPr>
              <a:t>个</a:t>
            </a:r>
            <a:r>
              <a:rPr lang="en-US" altLang="zh-CN" sz="1000" b="1" dirty="0" smtClean="0">
                <a:solidFill>
                  <a:srgbClr val="000000"/>
                </a:solidFill>
                <a:latin typeface="+mn-ea"/>
              </a:rPr>
              <a:t>7/16</a:t>
            </a:r>
            <a:r>
              <a:rPr lang="zh-CN" altLang="en-US" sz="1000" b="1" dirty="0" smtClean="0">
                <a:solidFill>
                  <a:srgbClr val="000000"/>
                </a:solidFill>
                <a:latin typeface="+mn-ea"/>
              </a:rPr>
              <a:t>螺母焊接在支架</a:t>
            </a:r>
            <a:r>
              <a:rPr lang="zh-CN" altLang="en-US" sz="1600" b="1" dirty="0" smtClean="0">
                <a:solidFill>
                  <a:srgbClr val="000000"/>
                </a:solidFill>
                <a:latin typeface="+mn-ea"/>
              </a:rPr>
              <a:t>右边</a:t>
            </a:r>
            <a:endParaRPr lang="en-US" altLang="zh-CN" sz="1600" b="1" dirty="0" smtClean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08104" y="219171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00"/>
                </a:solidFill>
                <a:latin typeface="+mn-ea"/>
              </a:rPr>
              <a:t>1</a:t>
            </a:r>
            <a:r>
              <a:rPr lang="zh-CN" altLang="en-US" sz="1000" b="1" dirty="0" smtClean="0">
                <a:solidFill>
                  <a:srgbClr val="000000"/>
                </a:solidFill>
                <a:latin typeface="+mn-ea"/>
              </a:rPr>
              <a:t>个</a:t>
            </a:r>
            <a:r>
              <a:rPr lang="en-US" altLang="zh-CN" sz="1000" b="1" dirty="0" smtClean="0">
                <a:solidFill>
                  <a:srgbClr val="000000"/>
                </a:solidFill>
                <a:latin typeface="+mn-ea"/>
              </a:rPr>
              <a:t>7/16</a:t>
            </a:r>
            <a:r>
              <a:rPr lang="zh-CN" altLang="en-US" sz="1000" b="1" dirty="0" smtClean="0">
                <a:solidFill>
                  <a:srgbClr val="000000"/>
                </a:solidFill>
                <a:latin typeface="+mn-ea"/>
              </a:rPr>
              <a:t>螺母焊接在支架</a:t>
            </a:r>
            <a:r>
              <a:rPr lang="zh-CN" altLang="en-US" sz="1600" b="1" dirty="0" smtClean="0">
                <a:solidFill>
                  <a:srgbClr val="000000"/>
                </a:solidFill>
                <a:latin typeface="+mn-ea"/>
              </a:rPr>
              <a:t>左边</a:t>
            </a:r>
            <a:endParaRPr lang="en-US" altLang="zh-CN" sz="1600" b="1" dirty="0" smtClean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818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8139" y="2875487"/>
            <a:ext cx="4106502" cy="3150537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335886"/>
              </p:ext>
            </p:extLst>
          </p:nvPr>
        </p:nvGraphicFramePr>
        <p:xfrm>
          <a:off x="395536" y="476672"/>
          <a:ext cx="8496944" cy="5773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472"/>
                <a:gridCol w="4248472"/>
              </a:tblGrid>
              <a:tr h="11521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现状态</a:t>
                      </a:r>
                      <a:endParaRPr lang="zh-CN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新增状态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462113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91719" y="1877708"/>
            <a:ext cx="4216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ctr">
              <a:defRPr/>
            </a:pP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SHT0015987-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中宽车主驾驶底部支架焊接总成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-20241107</a:t>
            </a:r>
            <a:endParaRPr lang="zh-CN" altLang="en-US" sz="14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04048" y="1887147"/>
            <a:ext cx="3529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ctr">
              <a:defRPr/>
            </a:pPr>
            <a:r>
              <a:rPr lang="en-US" altLang="zh-CN" sz="1400" dirty="0" smtClean="0">
                <a:latin typeface="+mn-ea"/>
              </a:rPr>
              <a:t>SHT0018596-</a:t>
            </a:r>
            <a:r>
              <a:rPr lang="zh-CN" altLang="en-US" sz="1400" dirty="0" smtClean="0">
                <a:latin typeface="+mn-ea"/>
              </a:rPr>
              <a:t>右舵主</a:t>
            </a:r>
            <a:r>
              <a:rPr lang="zh-CN" altLang="en-US" sz="1400" dirty="0">
                <a:latin typeface="+mn-ea"/>
              </a:rPr>
              <a:t>驾驶底部支架焊接总</a:t>
            </a:r>
            <a:r>
              <a:rPr lang="zh-CN" altLang="en-US" sz="1400" dirty="0" smtClean="0">
                <a:latin typeface="+mn-ea"/>
              </a:rPr>
              <a:t>成</a:t>
            </a:r>
            <a:endParaRPr lang="zh-CN" altLang="en-US" sz="1400" dirty="0"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348880"/>
            <a:ext cx="4744568" cy="3236645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3419872" y="2987515"/>
            <a:ext cx="720080" cy="343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335536" y="2873671"/>
            <a:ext cx="846024" cy="559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940152" y="255305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rgbClr val="000000"/>
                </a:solidFill>
                <a:latin typeface="+mn-ea"/>
              </a:rPr>
              <a:t>1.</a:t>
            </a:r>
            <a:r>
              <a:rPr lang="zh-CN" altLang="en-US" sz="1000" b="1" dirty="0" smtClean="0">
                <a:solidFill>
                  <a:srgbClr val="000000"/>
                </a:solidFill>
                <a:latin typeface="+mn-ea"/>
              </a:rPr>
              <a:t>进气接头支架</a:t>
            </a:r>
            <a:r>
              <a:rPr lang="en-US" altLang="zh-CN" sz="1000" b="1" dirty="0" smtClean="0">
                <a:solidFill>
                  <a:srgbClr val="000000"/>
                </a:solidFill>
                <a:latin typeface="+mn-ea"/>
              </a:rPr>
              <a:t>Y</a:t>
            </a:r>
            <a:r>
              <a:rPr lang="zh-CN" altLang="en-US" sz="1000" b="1" dirty="0" smtClean="0">
                <a:solidFill>
                  <a:srgbClr val="000000"/>
                </a:solidFill>
                <a:latin typeface="+mn-ea"/>
              </a:rPr>
              <a:t>向平移了</a:t>
            </a:r>
            <a:r>
              <a:rPr lang="en-US" altLang="zh-CN" sz="1000" b="1" dirty="0" smtClean="0">
                <a:solidFill>
                  <a:srgbClr val="000000"/>
                </a:solidFill>
                <a:latin typeface="+mn-ea"/>
              </a:rPr>
              <a:t>64-24mm</a:t>
            </a:r>
          </a:p>
          <a:p>
            <a:r>
              <a:rPr lang="en-US" altLang="zh-CN" sz="1000" b="1" dirty="0" smtClean="0">
                <a:solidFill>
                  <a:srgbClr val="000000"/>
                </a:solidFill>
                <a:latin typeface="+mn-ea"/>
              </a:rPr>
              <a:t>2.</a:t>
            </a:r>
            <a:r>
              <a:rPr lang="zh-CN" altLang="en-US" sz="1000" b="1" dirty="0" smtClean="0">
                <a:solidFill>
                  <a:srgbClr val="000000"/>
                </a:solidFill>
                <a:latin typeface="+mn-ea"/>
              </a:rPr>
              <a:t>新增了</a:t>
            </a:r>
            <a:r>
              <a:rPr lang="el-GR" altLang="zh-CN" sz="1000" b="1" dirty="0" smtClean="0">
                <a:solidFill>
                  <a:srgbClr val="000000"/>
                </a:solidFill>
                <a:latin typeface="+mn-ea"/>
              </a:rPr>
              <a:t>φ</a:t>
            </a:r>
            <a:r>
              <a:rPr lang="en-US" altLang="zh-CN" sz="1000" b="1" dirty="0" smtClean="0">
                <a:solidFill>
                  <a:srgbClr val="000000"/>
                </a:solidFill>
                <a:latin typeface="+mn-ea"/>
              </a:rPr>
              <a:t>12mm</a:t>
            </a:r>
            <a:r>
              <a:rPr lang="zh-CN" altLang="en-US" sz="1000" b="1" dirty="0" smtClean="0">
                <a:solidFill>
                  <a:srgbClr val="000000"/>
                </a:solidFill>
                <a:latin typeface="+mn-ea"/>
              </a:rPr>
              <a:t>的开孔，同时轴套平移到此处</a:t>
            </a:r>
            <a:endParaRPr lang="en-US" altLang="zh-CN" sz="1000" b="1" dirty="0" smtClean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652204" y="4653136"/>
            <a:ext cx="720080" cy="559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511350" y="4816121"/>
            <a:ext cx="720080" cy="559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141984" y="521095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rgbClr val="000000"/>
                </a:solidFill>
                <a:latin typeface="+mn-ea"/>
              </a:rPr>
              <a:t>2</a:t>
            </a:r>
            <a:r>
              <a:rPr lang="zh-CN" altLang="en-US" sz="1000" b="1" dirty="0" smtClean="0">
                <a:solidFill>
                  <a:srgbClr val="000000"/>
                </a:solidFill>
                <a:latin typeface="+mn-ea"/>
              </a:rPr>
              <a:t>个</a:t>
            </a:r>
            <a:r>
              <a:rPr lang="en-US" altLang="zh-CN" sz="1000" b="1" dirty="0" smtClean="0">
                <a:solidFill>
                  <a:srgbClr val="000000"/>
                </a:solidFill>
                <a:latin typeface="+mn-ea"/>
              </a:rPr>
              <a:t>M6</a:t>
            </a:r>
            <a:r>
              <a:rPr lang="zh-CN" altLang="en-US" sz="1000" b="1" dirty="0" smtClean="0">
                <a:solidFill>
                  <a:srgbClr val="000000"/>
                </a:solidFill>
                <a:latin typeface="+mn-ea"/>
              </a:rPr>
              <a:t>螺母焊接在支架</a:t>
            </a:r>
            <a:r>
              <a:rPr lang="zh-CN" altLang="en-US" sz="1600" b="1" dirty="0" smtClean="0">
                <a:solidFill>
                  <a:srgbClr val="000000"/>
                </a:solidFill>
                <a:latin typeface="+mn-ea"/>
              </a:rPr>
              <a:t>左边</a:t>
            </a:r>
            <a:endParaRPr lang="en-US" altLang="zh-CN" sz="1600" b="1" dirty="0" smtClean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08056" y="5459137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rgbClr val="000000"/>
                </a:solidFill>
                <a:latin typeface="+mn-ea"/>
              </a:rPr>
              <a:t>3.2</a:t>
            </a:r>
            <a:r>
              <a:rPr lang="zh-CN" altLang="en-US" sz="1000" b="1" dirty="0" smtClean="0">
                <a:solidFill>
                  <a:srgbClr val="000000"/>
                </a:solidFill>
                <a:latin typeface="+mn-ea"/>
              </a:rPr>
              <a:t>个</a:t>
            </a:r>
            <a:r>
              <a:rPr lang="en-US" altLang="zh-CN" sz="1000" b="1" dirty="0" smtClean="0">
                <a:solidFill>
                  <a:srgbClr val="000000"/>
                </a:solidFill>
                <a:latin typeface="+mn-ea"/>
              </a:rPr>
              <a:t>M6</a:t>
            </a:r>
            <a:r>
              <a:rPr lang="zh-CN" altLang="en-US" sz="1000" b="1" dirty="0" smtClean="0">
                <a:solidFill>
                  <a:srgbClr val="000000"/>
                </a:solidFill>
                <a:latin typeface="+mn-ea"/>
              </a:rPr>
              <a:t>螺母焊接在支架</a:t>
            </a:r>
            <a:r>
              <a:rPr lang="zh-CN" altLang="en-US" sz="1600" b="1" dirty="0" smtClean="0">
                <a:solidFill>
                  <a:srgbClr val="000000"/>
                </a:solidFill>
                <a:latin typeface="+mn-ea"/>
              </a:rPr>
              <a:t>右边</a:t>
            </a:r>
            <a:endParaRPr lang="en-US" altLang="zh-CN" sz="1600" b="1" dirty="0" smtClean="0">
              <a:solidFill>
                <a:srgbClr val="000000"/>
              </a:solidFill>
              <a:latin typeface="+mn-ea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4977568" y="2709606"/>
            <a:ext cx="813382" cy="2160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 rot="20633395">
            <a:off x="4890641" y="2610867"/>
            <a:ext cx="727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平移方向</a:t>
            </a:r>
            <a:endParaRPr lang="en-US" altLang="zh-CN" sz="10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4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7915" y="1775508"/>
            <a:ext cx="3362517" cy="4371874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739603"/>
              </p:ext>
            </p:extLst>
          </p:nvPr>
        </p:nvGraphicFramePr>
        <p:xfrm>
          <a:off x="395536" y="476672"/>
          <a:ext cx="8496944" cy="5773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472"/>
                <a:gridCol w="4248472"/>
              </a:tblGrid>
              <a:tr h="11521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更改前</a:t>
                      </a:r>
                      <a:endParaRPr lang="zh-CN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更改后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462113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58911" y="1759639"/>
            <a:ext cx="4216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ctr">
              <a:defRPr/>
            </a:pP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A6681000000022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（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SHT0016628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</a:rPr>
              <a:t>）</a:t>
            </a:r>
            <a:endParaRPr lang="en-US" altLang="zh-CN" sz="1400" dirty="0" smtClean="0">
              <a:solidFill>
                <a:srgbClr val="000000"/>
              </a:solidFill>
              <a:latin typeface="+mn-ea"/>
            </a:endParaRPr>
          </a:p>
          <a:p>
            <a:pPr lvl="0" algn="ctr" fontAlgn="ctr">
              <a:defRPr/>
            </a:pP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A6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中宽车副司机座椅底支架总成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724128" y="1614187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000000"/>
                </a:solidFill>
                <a:latin typeface="+mn-ea"/>
              </a:rPr>
              <a:t>A668100000166</a:t>
            </a:r>
            <a:r>
              <a:rPr lang="en-US" altLang="zh-CN" sz="12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12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座椅安装支架</a:t>
            </a:r>
            <a:endParaRPr lang="zh-CN" altLang="en-US" sz="12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2365280"/>
            <a:ext cx="3159434" cy="3866555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2627784" y="2365280"/>
            <a:ext cx="720080" cy="559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779173" y="2282859"/>
            <a:ext cx="720080" cy="559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779173" y="1891186"/>
            <a:ext cx="1969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rgbClr val="000000"/>
                </a:solidFill>
                <a:latin typeface="+mn-ea"/>
              </a:rPr>
              <a:t>1.</a:t>
            </a:r>
            <a:r>
              <a:rPr lang="zh-CN" altLang="en-US" sz="1000" b="1" dirty="0" smtClean="0">
                <a:solidFill>
                  <a:srgbClr val="000000"/>
                </a:solidFill>
                <a:latin typeface="+mn-ea"/>
              </a:rPr>
              <a:t>调整筋位宽度，左右筋位对称</a:t>
            </a:r>
            <a:endParaRPr lang="en-US" altLang="zh-CN" sz="1000" b="1" dirty="0" smtClean="0">
              <a:solidFill>
                <a:srgbClr val="000000"/>
              </a:solidFill>
              <a:latin typeface="+mn-ea"/>
            </a:endParaRPr>
          </a:p>
          <a:p>
            <a:r>
              <a:rPr lang="en-US" altLang="zh-CN" sz="1000" b="1" dirty="0" smtClean="0">
                <a:solidFill>
                  <a:srgbClr val="000000"/>
                </a:solidFill>
                <a:latin typeface="+mn-ea"/>
              </a:rPr>
              <a:t>2.</a:t>
            </a:r>
            <a:r>
              <a:rPr lang="zh-CN" altLang="en-US" sz="1000" b="1" dirty="0" smtClean="0">
                <a:solidFill>
                  <a:srgbClr val="000000"/>
                </a:solidFill>
                <a:latin typeface="+mn-ea"/>
              </a:rPr>
              <a:t>新增了</a:t>
            </a:r>
            <a:r>
              <a:rPr lang="el-GR" altLang="zh-CN" sz="1000" b="1" dirty="0" smtClean="0">
                <a:solidFill>
                  <a:srgbClr val="000000"/>
                </a:solidFill>
                <a:latin typeface="+mn-ea"/>
              </a:rPr>
              <a:t>φ</a:t>
            </a:r>
            <a:r>
              <a:rPr lang="en-US" altLang="zh-CN" sz="1000" b="1" dirty="0" smtClean="0">
                <a:solidFill>
                  <a:srgbClr val="000000"/>
                </a:solidFill>
                <a:latin typeface="+mn-ea"/>
              </a:rPr>
              <a:t>11mm</a:t>
            </a:r>
            <a:r>
              <a:rPr lang="zh-CN" altLang="en-US" sz="1000" b="1" dirty="0" smtClean="0">
                <a:solidFill>
                  <a:srgbClr val="000000"/>
                </a:solidFill>
                <a:latin typeface="+mn-ea"/>
              </a:rPr>
              <a:t>的开孔</a:t>
            </a:r>
            <a:endParaRPr lang="zh-CN" altLang="en-US" sz="10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031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998" y="2023548"/>
            <a:ext cx="2758691" cy="3997531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106902"/>
              </p:ext>
            </p:extLst>
          </p:nvPr>
        </p:nvGraphicFramePr>
        <p:xfrm>
          <a:off x="395536" y="476672"/>
          <a:ext cx="8496944" cy="5773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472"/>
                <a:gridCol w="4248472"/>
              </a:tblGrid>
              <a:tr h="11521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更改前</a:t>
                      </a:r>
                      <a:endParaRPr lang="zh-CN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新增</a:t>
                      </a:r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-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右舵</a:t>
                      </a: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+mn-ea"/>
                        </a:rPr>
                        <a:t>副驾靠背骨架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462113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线形标注 2(无边框) 15"/>
          <p:cNvSpPr/>
          <p:nvPr/>
        </p:nvSpPr>
        <p:spPr>
          <a:xfrm>
            <a:off x="3123950" y="2193750"/>
            <a:ext cx="1222018" cy="715306"/>
          </a:xfrm>
          <a:prstGeom prst="callout2">
            <a:avLst>
              <a:gd name="adj1" fmla="val 94566"/>
              <a:gd name="adj2" fmla="val 99303"/>
              <a:gd name="adj3" fmla="val 94760"/>
              <a:gd name="adj4" fmla="val 11047"/>
              <a:gd name="adj5" fmla="val 284096"/>
              <a:gd name="adj6" fmla="val -16996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取消：</a:t>
            </a:r>
            <a:endParaRPr lang="en-US" altLang="zh-CN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SHT0010074 </a:t>
            </a:r>
          </a:p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靠</a:t>
            </a:r>
            <a:r>
              <a:rPr lang="zh-CN" altLang="en-US" sz="1000" dirty="0">
                <a:solidFill>
                  <a:schemeClr val="tx1"/>
                </a:solidFill>
              </a:rPr>
              <a:t>背侧翼支撑钢</a:t>
            </a:r>
            <a:r>
              <a:rPr lang="zh-CN" altLang="en-US" sz="1000" dirty="0" smtClean="0">
                <a:solidFill>
                  <a:schemeClr val="tx1"/>
                </a:solidFill>
              </a:rPr>
              <a:t>丝</a:t>
            </a:r>
            <a:endParaRPr lang="en-US" altLang="zh-CN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2</a:t>
            </a:r>
            <a:r>
              <a:rPr lang="zh-CN" altLang="en-US" sz="1000" dirty="0" smtClean="0">
                <a:solidFill>
                  <a:schemeClr val="tx1"/>
                </a:solidFill>
              </a:rPr>
              <a:t>根 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68837" y="1676443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+mn-ea"/>
              </a:rPr>
              <a:t>SHT0018584 </a:t>
            </a:r>
            <a:r>
              <a:rPr lang="zh-CN" altLang="en-US" sz="1200" dirty="0" smtClean="0">
                <a:solidFill>
                  <a:srgbClr val="000000"/>
                </a:solidFill>
                <a:latin typeface="+mn-ea"/>
              </a:rPr>
              <a:t>副司机靠背骨架焊接总成</a:t>
            </a:r>
            <a:endParaRPr lang="zh-CN" altLang="en-US" sz="12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8355" y="1874811"/>
            <a:ext cx="2788631" cy="418908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43608" y="1736312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SHT0016112 </a:t>
            </a:r>
            <a:r>
              <a:rPr lang="zh-CN" altLang="en-US" sz="1200" dirty="0"/>
              <a:t>主驾驶靠背骨架焊接总成 </a:t>
            </a:r>
            <a:endParaRPr lang="zh-CN" altLang="en-US" sz="12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线形标注 2(无边框) 16"/>
          <p:cNvSpPr/>
          <p:nvPr/>
        </p:nvSpPr>
        <p:spPr>
          <a:xfrm>
            <a:off x="3038253" y="3015083"/>
            <a:ext cx="1529731" cy="715306"/>
          </a:xfrm>
          <a:prstGeom prst="callout2">
            <a:avLst>
              <a:gd name="adj1" fmla="val 94566"/>
              <a:gd name="adj2" fmla="val 86634"/>
              <a:gd name="adj3" fmla="val 93608"/>
              <a:gd name="adj4" fmla="val 14820"/>
              <a:gd name="adj5" fmla="val 188508"/>
              <a:gd name="adj6" fmla="val -11394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取消：</a:t>
            </a:r>
            <a:endParaRPr lang="en-US" altLang="zh-CN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SHT0010779 </a:t>
            </a:r>
          </a:p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气</a:t>
            </a:r>
            <a:r>
              <a:rPr lang="zh-CN" altLang="en-US" sz="1000" dirty="0">
                <a:solidFill>
                  <a:schemeClr val="tx1"/>
                </a:solidFill>
              </a:rPr>
              <a:t>袋腰托侧翼支撑钢丝 </a:t>
            </a:r>
            <a:r>
              <a:rPr lang="en-US" altLang="zh-CN" sz="1000" dirty="0" smtClean="0">
                <a:solidFill>
                  <a:schemeClr val="tx1"/>
                </a:solidFill>
              </a:rPr>
              <a:t>2</a:t>
            </a:r>
            <a:r>
              <a:rPr lang="zh-CN" altLang="en-US" sz="1000" dirty="0" smtClean="0">
                <a:solidFill>
                  <a:schemeClr val="tx1"/>
                </a:solidFill>
              </a:rPr>
              <a:t>根 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8" name="线形标注 2(无边框) 17"/>
          <p:cNvSpPr/>
          <p:nvPr/>
        </p:nvSpPr>
        <p:spPr>
          <a:xfrm>
            <a:off x="3006265" y="3772484"/>
            <a:ext cx="1529731" cy="715306"/>
          </a:xfrm>
          <a:prstGeom prst="callout2">
            <a:avLst>
              <a:gd name="adj1" fmla="val 94566"/>
              <a:gd name="adj2" fmla="val 87711"/>
              <a:gd name="adj3" fmla="val 94760"/>
              <a:gd name="adj4" fmla="val 12127"/>
              <a:gd name="adj5" fmla="val 132077"/>
              <a:gd name="adj6" fmla="val -4716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取消：</a:t>
            </a:r>
            <a:endParaRPr lang="en-US" altLang="zh-CN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SHT0010778 </a:t>
            </a:r>
          </a:p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气</a:t>
            </a:r>
            <a:r>
              <a:rPr lang="zh-CN" altLang="en-US" sz="1000" dirty="0">
                <a:solidFill>
                  <a:schemeClr val="tx1"/>
                </a:solidFill>
              </a:rPr>
              <a:t>袋腰托支撑钣金 </a:t>
            </a:r>
            <a:endParaRPr lang="en-US" altLang="zh-CN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2</a:t>
            </a:r>
            <a:r>
              <a:rPr lang="zh-CN" altLang="en-US" sz="1000" dirty="0" smtClean="0">
                <a:solidFill>
                  <a:schemeClr val="tx1"/>
                </a:solidFill>
              </a:rPr>
              <a:t>根 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9" name="线形标注 2(无边框) 18"/>
          <p:cNvSpPr/>
          <p:nvPr/>
        </p:nvSpPr>
        <p:spPr>
          <a:xfrm>
            <a:off x="2935858" y="4752988"/>
            <a:ext cx="1708150" cy="715306"/>
          </a:xfrm>
          <a:prstGeom prst="callout2">
            <a:avLst>
              <a:gd name="adj1" fmla="val 88808"/>
              <a:gd name="adj2" fmla="val 89865"/>
              <a:gd name="adj3" fmla="val 91305"/>
              <a:gd name="adj4" fmla="val 13743"/>
              <a:gd name="adj5" fmla="val 75646"/>
              <a:gd name="adj6" fmla="val -6978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取消：</a:t>
            </a:r>
            <a:endParaRPr lang="en-US" altLang="zh-CN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SHT0017396 </a:t>
            </a:r>
          </a:p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气袋腰托下固定点焊接总成 </a:t>
            </a:r>
            <a:endParaRPr lang="en-US" altLang="zh-CN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1</a:t>
            </a:r>
            <a:r>
              <a:rPr lang="zh-CN" altLang="en-US" sz="1000" dirty="0" smtClean="0">
                <a:solidFill>
                  <a:schemeClr val="tx1"/>
                </a:solidFill>
              </a:rPr>
              <a:t>个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0" name="线形标注 2(无边框) 19"/>
          <p:cNvSpPr/>
          <p:nvPr/>
        </p:nvSpPr>
        <p:spPr>
          <a:xfrm>
            <a:off x="4694762" y="2193750"/>
            <a:ext cx="1528283" cy="715306"/>
          </a:xfrm>
          <a:prstGeom prst="callout2">
            <a:avLst>
              <a:gd name="adj1" fmla="val 92262"/>
              <a:gd name="adj2" fmla="val 6275"/>
              <a:gd name="adj3" fmla="val 91305"/>
              <a:gd name="adj4" fmla="val 95986"/>
              <a:gd name="adj5" fmla="val 461451"/>
              <a:gd name="adj6" fmla="val 228996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增加：</a:t>
            </a:r>
            <a:endParaRPr lang="en-US" altLang="zh-CN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SHT0010419</a:t>
            </a:r>
          </a:p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坐</a:t>
            </a:r>
            <a:r>
              <a:rPr lang="zh-CN" altLang="en-US" sz="1000" dirty="0">
                <a:solidFill>
                  <a:schemeClr val="tx1"/>
                </a:solidFill>
              </a:rPr>
              <a:t>垫翻折连接钣总成左</a:t>
            </a:r>
            <a:endParaRPr lang="en-US" altLang="zh-CN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1</a:t>
            </a:r>
            <a:r>
              <a:rPr lang="zh-CN" altLang="en-US" sz="1000" dirty="0" smtClean="0">
                <a:solidFill>
                  <a:schemeClr val="tx1"/>
                </a:solidFill>
              </a:rPr>
              <a:t>个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1" name="线形标注 2(无边框) 20"/>
          <p:cNvSpPr/>
          <p:nvPr/>
        </p:nvSpPr>
        <p:spPr>
          <a:xfrm>
            <a:off x="4652233" y="2983117"/>
            <a:ext cx="1834548" cy="715306"/>
          </a:xfrm>
          <a:prstGeom prst="callout2">
            <a:avLst>
              <a:gd name="adj1" fmla="val 92262"/>
              <a:gd name="adj2" fmla="val 6275"/>
              <a:gd name="adj3" fmla="val 91305"/>
              <a:gd name="adj4" fmla="val 95986"/>
              <a:gd name="adj5" fmla="val 330162"/>
              <a:gd name="adj6" fmla="val 15231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增加：</a:t>
            </a:r>
            <a:endParaRPr lang="en-US" altLang="zh-CN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SHT0010780 </a:t>
            </a:r>
          </a:p>
          <a:p>
            <a:pPr algn="ctr"/>
            <a:r>
              <a:rPr lang="zh-CN" altLang="en-US" sz="1000" dirty="0">
                <a:solidFill>
                  <a:schemeClr val="tx1"/>
                </a:solidFill>
              </a:rPr>
              <a:t>气袋腰托下固定点焊接总</a:t>
            </a:r>
            <a:r>
              <a:rPr lang="zh-CN" altLang="en-US" sz="1000" dirty="0" smtClean="0">
                <a:solidFill>
                  <a:schemeClr val="tx1"/>
                </a:solidFill>
              </a:rPr>
              <a:t>成</a:t>
            </a:r>
            <a:endParaRPr lang="en-US" altLang="zh-CN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1</a:t>
            </a:r>
            <a:r>
              <a:rPr lang="zh-CN" altLang="en-US" sz="1000" dirty="0" smtClean="0">
                <a:solidFill>
                  <a:schemeClr val="tx1"/>
                </a:solidFill>
              </a:rPr>
              <a:t>个 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2" name="线形标注 2(无边框) 21"/>
          <p:cNvSpPr/>
          <p:nvPr/>
        </p:nvSpPr>
        <p:spPr>
          <a:xfrm>
            <a:off x="4740854" y="3783939"/>
            <a:ext cx="1455965" cy="715306"/>
          </a:xfrm>
          <a:prstGeom prst="callout2">
            <a:avLst>
              <a:gd name="adj1" fmla="val 92262"/>
              <a:gd name="adj2" fmla="val 6275"/>
              <a:gd name="adj3" fmla="val 91305"/>
              <a:gd name="adj4" fmla="val 95986"/>
              <a:gd name="adj5" fmla="val 239182"/>
              <a:gd name="adj6" fmla="val 14838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增加：</a:t>
            </a:r>
            <a:endParaRPr lang="en-US" altLang="zh-CN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SHT0010386</a:t>
            </a:r>
          </a:p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坐</a:t>
            </a:r>
            <a:r>
              <a:rPr lang="zh-CN" altLang="en-US" sz="1000" dirty="0">
                <a:solidFill>
                  <a:schemeClr val="tx1"/>
                </a:solidFill>
              </a:rPr>
              <a:t>垫翻折连接钣总成右</a:t>
            </a:r>
            <a:endParaRPr lang="en-US" altLang="zh-CN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1</a:t>
            </a:r>
            <a:r>
              <a:rPr lang="zh-CN" altLang="en-US" sz="1000" dirty="0" smtClean="0">
                <a:solidFill>
                  <a:schemeClr val="tx1"/>
                </a:solidFill>
              </a:rPr>
              <a:t>个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16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1209" y="1953442"/>
            <a:ext cx="2946881" cy="41776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877" y="1925947"/>
            <a:ext cx="2973014" cy="4323985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1202"/>
              </p:ext>
            </p:extLst>
          </p:nvPr>
        </p:nvGraphicFramePr>
        <p:xfrm>
          <a:off x="395536" y="476672"/>
          <a:ext cx="8496944" cy="5773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472"/>
                <a:gridCol w="4248472"/>
              </a:tblGrid>
              <a:tr h="11521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更改前</a:t>
                      </a:r>
                      <a:endParaRPr lang="zh-CN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新增</a:t>
                      </a:r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-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右舵</a:t>
                      </a: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+mn-ea"/>
                        </a:rPr>
                        <a:t>主驾靠背骨架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462113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468837" y="1676443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+mn-ea"/>
              </a:rPr>
              <a:t>SHT0018580 </a:t>
            </a:r>
            <a:r>
              <a:rPr lang="zh-CN" altLang="en-US" sz="1200" dirty="0" smtClean="0">
                <a:solidFill>
                  <a:srgbClr val="000000"/>
                </a:solidFill>
                <a:latin typeface="+mn-ea"/>
              </a:rPr>
              <a:t>主驾靠背骨架焊接总成</a:t>
            </a:r>
            <a:endParaRPr lang="zh-CN" altLang="en-US" sz="12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43608" y="1736312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SHT0016626 </a:t>
            </a:r>
            <a:r>
              <a:rPr lang="zh-CN" altLang="en-US" sz="1200" dirty="0"/>
              <a:t>副司机靠背骨架装配总成  </a:t>
            </a:r>
            <a:endParaRPr lang="zh-CN" altLang="en-US" sz="12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线形标注 2(无边框) 16"/>
          <p:cNvSpPr/>
          <p:nvPr/>
        </p:nvSpPr>
        <p:spPr>
          <a:xfrm>
            <a:off x="4703970" y="2727739"/>
            <a:ext cx="1529731" cy="715306"/>
          </a:xfrm>
          <a:prstGeom prst="callout2">
            <a:avLst>
              <a:gd name="adj1" fmla="val 94566"/>
              <a:gd name="adj2" fmla="val 13396"/>
              <a:gd name="adj3" fmla="val 93608"/>
              <a:gd name="adj4" fmla="val 88058"/>
              <a:gd name="adj5" fmla="val 228816"/>
              <a:gd name="adj6" fmla="val 22316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增加：</a:t>
            </a:r>
            <a:endParaRPr lang="en-US" altLang="zh-CN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SHT0010779 </a:t>
            </a:r>
          </a:p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气</a:t>
            </a:r>
            <a:r>
              <a:rPr lang="zh-CN" altLang="en-US" sz="1000" dirty="0">
                <a:solidFill>
                  <a:schemeClr val="tx1"/>
                </a:solidFill>
              </a:rPr>
              <a:t>袋腰托侧翼支撑钢丝 </a:t>
            </a:r>
            <a:r>
              <a:rPr lang="en-US" altLang="zh-CN" sz="1000" dirty="0" smtClean="0">
                <a:solidFill>
                  <a:schemeClr val="tx1"/>
                </a:solidFill>
              </a:rPr>
              <a:t>2</a:t>
            </a:r>
            <a:r>
              <a:rPr lang="zh-CN" altLang="en-US" sz="1000" dirty="0" smtClean="0">
                <a:solidFill>
                  <a:schemeClr val="tx1"/>
                </a:solidFill>
              </a:rPr>
              <a:t>根 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9" name="线形标注 2(无边框) 18"/>
          <p:cNvSpPr/>
          <p:nvPr/>
        </p:nvSpPr>
        <p:spPr>
          <a:xfrm>
            <a:off x="2911645" y="4323823"/>
            <a:ext cx="1708150" cy="715306"/>
          </a:xfrm>
          <a:prstGeom prst="callout2">
            <a:avLst>
              <a:gd name="adj1" fmla="val 88808"/>
              <a:gd name="adj2" fmla="val 89865"/>
              <a:gd name="adj3" fmla="val 91305"/>
              <a:gd name="adj4" fmla="val 13743"/>
              <a:gd name="adj5" fmla="val 155110"/>
              <a:gd name="adj6" fmla="val -4422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取消：</a:t>
            </a:r>
            <a:endParaRPr lang="en-US" altLang="zh-CN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SHT0010780 </a:t>
            </a:r>
            <a:endParaRPr lang="en-US" altLang="zh-CN" sz="1000" dirty="0">
              <a:solidFill>
                <a:schemeClr val="tx1"/>
              </a:solidFill>
            </a:endParaRPr>
          </a:p>
          <a:p>
            <a:pPr algn="ctr"/>
            <a:r>
              <a:rPr lang="zh-CN" altLang="en-US" sz="1000" dirty="0">
                <a:solidFill>
                  <a:schemeClr val="tx1"/>
                </a:solidFill>
              </a:rPr>
              <a:t>气袋腰托下固定点焊接总</a:t>
            </a:r>
            <a:r>
              <a:rPr lang="zh-CN" altLang="en-US" sz="1000" dirty="0" smtClean="0">
                <a:solidFill>
                  <a:schemeClr val="tx1"/>
                </a:solidFill>
              </a:rPr>
              <a:t>成 </a:t>
            </a:r>
            <a:endParaRPr lang="en-US" altLang="zh-CN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1</a:t>
            </a:r>
            <a:r>
              <a:rPr lang="zh-CN" altLang="en-US" sz="1000" dirty="0" smtClean="0">
                <a:solidFill>
                  <a:schemeClr val="tx1"/>
                </a:solidFill>
              </a:rPr>
              <a:t>个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2" name="线形标注 2(无边框) 21"/>
          <p:cNvSpPr/>
          <p:nvPr/>
        </p:nvSpPr>
        <p:spPr>
          <a:xfrm>
            <a:off x="4806104" y="4797152"/>
            <a:ext cx="1710112" cy="715306"/>
          </a:xfrm>
          <a:prstGeom prst="callout2">
            <a:avLst>
              <a:gd name="adj1" fmla="val 94565"/>
              <a:gd name="adj2" fmla="val 5793"/>
              <a:gd name="adj3" fmla="val 93608"/>
              <a:gd name="adj4" fmla="val 83943"/>
              <a:gd name="adj5" fmla="val 58373"/>
              <a:gd name="adj6" fmla="val 13763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增加：</a:t>
            </a:r>
            <a:endParaRPr lang="en-US" altLang="zh-CN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000" b="1" dirty="0" smtClean="0">
                <a:solidFill>
                  <a:srgbClr val="FF0000"/>
                </a:solidFill>
              </a:rPr>
              <a:t>SHT0018600</a:t>
            </a:r>
          </a:p>
          <a:p>
            <a:pPr algn="ctr"/>
            <a:r>
              <a:rPr lang="zh-CN" altLang="en-US" sz="1000" dirty="0">
                <a:solidFill>
                  <a:schemeClr val="tx1"/>
                </a:solidFill>
              </a:rPr>
              <a:t>气袋腰托下固定点焊接总成</a:t>
            </a:r>
            <a:r>
              <a:rPr lang="en-US" altLang="zh-CN" sz="1000" dirty="0" smtClean="0">
                <a:solidFill>
                  <a:schemeClr val="tx1"/>
                </a:solidFill>
              </a:rPr>
              <a:t>1</a:t>
            </a:r>
            <a:r>
              <a:rPr lang="zh-CN" altLang="en-US" sz="1000" dirty="0" smtClean="0">
                <a:solidFill>
                  <a:schemeClr val="tx1"/>
                </a:solidFill>
              </a:rPr>
              <a:t>个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3" name="线形标注 2(无边框) 22"/>
          <p:cNvSpPr/>
          <p:nvPr/>
        </p:nvSpPr>
        <p:spPr>
          <a:xfrm>
            <a:off x="4624731" y="3557634"/>
            <a:ext cx="1529731" cy="715306"/>
          </a:xfrm>
          <a:prstGeom prst="callout2">
            <a:avLst>
              <a:gd name="adj1" fmla="val 94566"/>
              <a:gd name="adj2" fmla="val 18242"/>
              <a:gd name="adj3" fmla="val 92457"/>
              <a:gd name="adj4" fmla="val 99905"/>
              <a:gd name="adj5" fmla="val 167778"/>
              <a:gd name="adj6" fmla="val 1477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增加：</a:t>
            </a:r>
            <a:endParaRPr lang="en-US" altLang="zh-CN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SHT0010778 </a:t>
            </a:r>
          </a:p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气</a:t>
            </a:r>
            <a:r>
              <a:rPr lang="zh-CN" altLang="en-US" sz="1000" dirty="0">
                <a:solidFill>
                  <a:schemeClr val="tx1"/>
                </a:solidFill>
              </a:rPr>
              <a:t>袋腰托支撑钣金 </a:t>
            </a:r>
            <a:endParaRPr lang="en-US" altLang="zh-CN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000" dirty="0" smtClean="0">
                <a:solidFill>
                  <a:schemeClr val="tx1"/>
                </a:solidFill>
              </a:rPr>
              <a:t>2</a:t>
            </a:r>
            <a:r>
              <a:rPr lang="zh-CN" altLang="en-US" sz="1000" dirty="0" smtClean="0">
                <a:solidFill>
                  <a:schemeClr val="tx1"/>
                </a:solidFill>
              </a:rPr>
              <a:t>根 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38130" y="5656729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  <a:latin typeface="+mn-ea"/>
              </a:rPr>
              <a:t>新开件：</a:t>
            </a:r>
            <a:endParaRPr lang="en-US" altLang="zh-CN" sz="1000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1000" dirty="0" smtClean="0">
                <a:solidFill>
                  <a:srgbClr val="FF0000"/>
                </a:solidFill>
                <a:latin typeface="+mn-ea"/>
              </a:rPr>
              <a:t>SHT0018599 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</a:rPr>
              <a:t>调角器联动杆保护管</a:t>
            </a:r>
            <a:endParaRPr lang="zh-CN" altLang="en-US" sz="10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271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0168830" cy="50844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7505" y="188640"/>
            <a:ext cx="237626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A6</a:t>
            </a:r>
            <a:r>
              <a:rPr lang="zh-CN" altLang="en-US" dirty="0" smtClean="0"/>
              <a:t>右舵主驾座椅方案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60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7505" y="188640"/>
            <a:ext cx="237626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A6</a:t>
            </a:r>
            <a:r>
              <a:rPr lang="zh-CN" altLang="en-US" dirty="0" smtClean="0"/>
              <a:t>右舵主驾座椅方案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7649564"/>
              </p:ext>
            </p:extLst>
          </p:nvPr>
        </p:nvGraphicFramePr>
        <p:xfrm>
          <a:off x="178549" y="1484784"/>
          <a:ext cx="8642350" cy="2116956"/>
        </p:xfrm>
        <a:graphic>
          <a:graphicData uri="http://schemas.openxmlformats.org/drawingml/2006/table">
            <a:tbl>
              <a:tblPr/>
              <a:tblGrid>
                <a:gridCol w="936798"/>
                <a:gridCol w="742777"/>
                <a:gridCol w="323268"/>
                <a:gridCol w="854657"/>
                <a:gridCol w="417513"/>
                <a:gridCol w="368300"/>
                <a:gridCol w="357187"/>
                <a:gridCol w="357188"/>
                <a:gridCol w="357187"/>
                <a:gridCol w="357188"/>
                <a:gridCol w="357187"/>
                <a:gridCol w="355600"/>
                <a:gridCol w="357188"/>
                <a:gridCol w="357187"/>
                <a:gridCol w="357188"/>
                <a:gridCol w="357187"/>
                <a:gridCol w="357188"/>
                <a:gridCol w="357187"/>
                <a:gridCol w="357188"/>
                <a:gridCol w="357187"/>
              </a:tblGrid>
              <a:tr h="50405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件号</a:t>
                      </a: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名称</a:t>
                      </a: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目标重量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应用车型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功能配置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33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面料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空气悬浮减震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悬浮高度记忆功能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减震器阻尼可调</a:t>
                      </a: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速降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功能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手动靠背角度可调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手动空气高度调节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手动短滑轨前后可调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手动坐垫倾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调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手动座深可调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空气腰部支撑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靠背两侧空气腰托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内侧扶手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集成三点式安全带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安全带未系报警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靠背坐垫电加热，吸风式通风</a:t>
                      </a:r>
                      <a:endParaRPr kumimoji="0" lang="zh-CN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A668100000167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驾驶员座椅总成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42Kg</a:t>
                      </a: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中宽车标准</a:t>
                      </a: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型</a:t>
                      </a: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A668100000026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PVC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无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A668100000168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驾驶员座椅总成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43Kg</a:t>
                      </a: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中宽车舒适</a:t>
                      </a: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型</a:t>
                      </a:r>
                      <a:endParaRPr kumimoji="0" lang="en-US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A668100000023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PVC</a:t>
                      </a: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★</a:t>
                      </a:r>
                    </a:p>
                  </a:txBody>
                  <a:tcPr marL="12701" marR="12701" marT="12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0851620"/>
              </p:ext>
            </p:extLst>
          </p:nvPr>
        </p:nvGraphicFramePr>
        <p:xfrm>
          <a:off x="179512" y="4077072"/>
          <a:ext cx="8831048" cy="1539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497"/>
                <a:gridCol w="864356"/>
                <a:gridCol w="490166"/>
                <a:gridCol w="950564"/>
                <a:gridCol w="432461"/>
                <a:gridCol w="574809"/>
                <a:gridCol w="576157"/>
                <a:gridCol w="648823"/>
                <a:gridCol w="620467"/>
                <a:gridCol w="627895"/>
                <a:gridCol w="627895"/>
                <a:gridCol w="583267"/>
                <a:gridCol w="708691"/>
              </a:tblGrid>
              <a:tr h="301371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件号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0" marB="45719" anchor="ctr"/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名称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0" marB="45719" anchor="ctr"/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目标</a:t>
                      </a:r>
                      <a:r>
                        <a:rPr lang="zh-CN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重量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0" marB="45719" anchor="ctr"/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应用车型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0" marB="45719" anchor="ctr"/>
                </a:tc>
                <a:tc gridSpan="9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功能配置</a:t>
                      </a:r>
                      <a:endParaRPr lang="en-US" altLang="en-US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0" marB="45719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139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面料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手动靠背角度可调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坐垫翻折</a:t>
                      </a: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手动卧铺处座椅靠背调节</a:t>
                      </a: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手动短滑轨前后可调</a:t>
                      </a:r>
                      <a:endParaRPr lang="zh-CN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内侧扶手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手动解锁向内旋转</a:t>
                      </a: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集成三点式安全带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安全带未</a:t>
                      </a:r>
                      <a:endParaRPr lang="en-US" altLang="zh-CN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系报警</a:t>
                      </a:r>
                      <a:endParaRPr lang="zh-CN" altLang="en-US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0" marB="45719" anchor="ctr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13"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A668100000169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副</a:t>
                      </a:r>
                      <a:r>
                        <a:rPr lang="en-US" altLang="en-US" sz="80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驾驶员座椅总成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30Kg</a:t>
                      </a: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中宽车标准</a:t>
                      </a:r>
                      <a:r>
                        <a:rPr lang="en-US" altLang="zh-CN" sz="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zh-CN" altLang="en-US" sz="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翻</a:t>
                      </a:r>
                      <a:r>
                        <a:rPr lang="zh-CN" altLang="en-US" sz="8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折</a:t>
                      </a:r>
                      <a:endParaRPr lang="en-US" altLang="zh-CN" sz="800" b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8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A668100000025</a:t>
                      </a: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0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PVC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★</a:t>
                      </a: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★</a:t>
                      </a: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×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★</a:t>
                      </a: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★</a:t>
                      </a:r>
                    </a:p>
                  </a:txBody>
                  <a:tcPr marL="12704" marR="12704" marT="12700" marB="45719" anchor="ctr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A668100000166</a:t>
                      </a:r>
                      <a:endParaRPr lang="en-US" altLang="en-US" sz="1000" b="1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2704" marR="12704" marT="12700" marB="4571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i="0" u="none" kern="120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座椅安装支架</a:t>
                      </a:r>
                    </a:p>
                  </a:txBody>
                  <a:tcPr marL="12704" marR="12704" marT="12700" marB="45719" anchor="ctr"/>
                </a:tc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对应中</a:t>
                      </a:r>
                      <a:r>
                        <a:rPr lang="zh-CN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宽车</a:t>
                      </a:r>
                      <a:r>
                        <a:rPr lang="zh-CN" altLang="en-US" sz="800" b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用</a:t>
                      </a:r>
                      <a:r>
                        <a:rPr lang="en-US" altLang="zh-CN" sz="800" b="1" i="0" u="none" kern="120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A668100000022</a:t>
                      </a:r>
                      <a:endParaRPr lang="en-US" altLang="en-US" sz="800" b="1" i="0" u="none" kern="1200" baseline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2704" marR="12704" marT="12700" marB="45719" anchor="ctr"/>
                </a:tc>
                <a:tc hMerge="1"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800" b="0" dirty="0">
                        <a:solidFill>
                          <a:srgbClr val="FF0000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12704" marR="12704" marT="12702" marB="45726" anchor="ctr"/>
                </a:tc>
                <a:tc h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2" marB="45726" anchor="ctr"/>
                </a:tc>
                <a:tc h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2" marB="45726" anchor="ctr"/>
                </a:tc>
                <a:tc h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2" marB="45726" anchor="ctr"/>
                </a:tc>
                <a:tc h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2" marB="45726" anchor="ctr"/>
                </a:tc>
                <a:tc h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2" marB="45726" anchor="ctr"/>
                </a:tc>
                <a:tc h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2" marB="45726" anchor="ctr"/>
                </a:tc>
                <a:tc h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2" marB="45726" anchor="ctr"/>
                </a:tc>
                <a:tc h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2" marB="45726" anchor="ctr"/>
                </a:tc>
                <a:tc h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4" marR="12704" marT="12702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46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469431"/>
              </p:ext>
            </p:extLst>
          </p:nvPr>
        </p:nvGraphicFramePr>
        <p:xfrm>
          <a:off x="683567" y="646000"/>
          <a:ext cx="8136904" cy="6243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0265"/>
                <a:gridCol w="1101944"/>
                <a:gridCol w="1872208"/>
                <a:gridCol w="936104"/>
                <a:gridCol w="2160240"/>
                <a:gridCol w="1296143"/>
              </a:tblGrid>
              <a:tr h="4464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序号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零部件编号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零部件名称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图示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备注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手工件说明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369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SHT0018575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底座模块化总成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在</a:t>
                      </a:r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SHT0011407-H6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副司机底座模块化总成基础上，更换</a:t>
                      </a:r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A6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滑轨解锁手柄，及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安全带卷收器固定钣金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369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1.1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SHT0018576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安全带卷收器固定钣金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重新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开，与</a:t>
                      </a:r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SHT0017244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安全带卷收器固定钣金</a:t>
                      </a:r>
                    </a:p>
                    <a:p>
                      <a:pPr algn="l"/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对称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369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SHT0018577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主驾标配靠背泡沫总成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在</a:t>
                      </a:r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SHT0016089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主驾标配靠背泡沫总成做镶块，预留安全带出口，扶手出口，后部卷收器处避让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手工件可用</a:t>
                      </a:r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SHT0016692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副驾驶座椅靠背泡沫总成替代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369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SHT0018578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主驾高配靠背泡沫总成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在</a:t>
                      </a:r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SHT0016090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主驾高配靠背泡沫总成做镶块，预留安全带出口，扶手出口，后部卷收器处避让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391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SHT0016087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主驾驶标配靠背面套总成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391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SHT0016088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主驾驶高配靠背面套总成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311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6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SHT0018579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主驾驶靠背骨架装配总成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见数据及说明</a:t>
                      </a:r>
                      <a:endParaRPr lang="zh-CN" altLang="en-US" sz="10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311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7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SHT0018580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主驾驶靠背骨架焊接总成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见数据及说明</a:t>
                      </a:r>
                      <a:endParaRPr lang="zh-CN" altLang="en-US" sz="10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311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8</a:t>
                      </a:r>
                      <a:endParaRPr lang="zh-CN" altLang="en-US" sz="10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18596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左舵主驾驶底部支架焊接总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见数据及说明</a:t>
                      </a:r>
                      <a:endParaRPr lang="zh-CN" altLang="en-US" sz="10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</a:tr>
              <a:tr h="6311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9</a:t>
                      </a:r>
                      <a:endParaRPr lang="zh-CN" altLang="en-US" sz="10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右舵驾驶员高配右侧罩壳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在</a:t>
                      </a:r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G3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基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础</a:t>
                      </a:r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SHT0015221-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副驾驶高配右侧罩壳上改成黑色</a:t>
                      </a:r>
                      <a:endParaRPr lang="en-US" altLang="zh-CN" sz="10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可用</a:t>
                      </a:r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SHT0015221-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副驾驶高配右侧罩壳</a:t>
                      </a:r>
                      <a:endParaRPr lang="zh-CN" alt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7250" y="4963140"/>
            <a:ext cx="392807" cy="5688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068" y="1580033"/>
            <a:ext cx="634708" cy="51701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6395" y="2337707"/>
            <a:ext cx="737615" cy="9614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9739" y="5656141"/>
            <a:ext cx="847828" cy="51394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3292" y="64452"/>
            <a:ext cx="237626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A6</a:t>
            </a:r>
            <a:r>
              <a:rPr lang="zh-CN" altLang="en-US" dirty="0" smtClean="0"/>
              <a:t>右舵主驾座椅方案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2019" y="4387624"/>
            <a:ext cx="392807" cy="5688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6395" y="1049095"/>
            <a:ext cx="833600" cy="5678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699792" y="56775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</a:t>
            </a:r>
            <a:r>
              <a:rPr lang="en-US" altLang="zh-CN" dirty="0" smtClean="0"/>
              <a:t>A6</a:t>
            </a:r>
            <a:r>
              <a:rPr lang="zh-CN" altLang="en-US" dirty="0" smtClean="0"/>
              <a:t>主驾（</a:t>
            </a:r>
            <a:r>
              <a:rPr lang="en-US" altLang="zh-CN" dirty="0" smtClean="0"/>
              <a:t>A68100000023/26</a:t>
            </a:r>
            <a:r>
              <a:rPr lang="zh-CN" altLang="en-US" dirty="0" smtClean="0"/>
              <a:t>）</a:t>
            </a:r>
            <a:r>
              <a:rPr lang="zh-CN" altLang="en-US" dirty="0" smtClean="0"/>
              <a:t>基础上对称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</a:t>
            </a:r>
            <a:r>
              <a:rPr lang="zh-CN" altLang="en-US" dirty="0" smtClean="0"/>
              <a:t>新</a:t>
            </a:r>
            <a:r>
              <a:rPr lang="zh-CN" altLang="en-US" dirty="0" smtClean="0"/>
              <a:t>开件清单</a:t>
            </a:r>
            <a:endParaRPr lang="zh-CN" altLang="en-US" sz="11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3600" y="6358576"/>
            <a:ext cx="891448" cy="43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6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58822"/>
              </p:ext>
            </p:extLst>
          </p:nvPr>
        </p:nvGraphicFramePr>
        <p:xfrm>
          <a:off x="539551" y="840056"/>
          <a:ext cx="7992888" cy="561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632"/>
                <a:gridCol w="1259593"/>
                <a:gridCol w="1800200"/>
                <a:gridCol w="1152128"/>
                <a:gridCol w="1872208"/>
                <a:gridCol w="1152127"/>
              </a:tblGrid>
              <a:tr h="5688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序号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零部件编号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零部件名称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图示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备注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手工件说明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706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SHT0018581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副驾驶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员主边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罩壳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重新开，对称件</a:t>
                      </a:r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SHT0010676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副驾驶员主边罩壳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北京提供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706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SHT0018582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副驾驶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员副边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罩壳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重新开，对称件</a:t>
                      </a:r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SHT0010675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副驾驶员副边罩壳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北京提供</a:t>
                      </a:r>
                    </a:p>
                  </a:txBody>
                  <a:tcPr anchor="ctr"/>
                </a:tc>
              </a:tr>
              <a:tr h="6869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SHT0016692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副驾驶座椅靠背泡沫总成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重新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开，对称件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8040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SHT0018583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副司机靠背骨架装配总成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见数据</a:t>
                      </a:r>
                      <a:endParaRPr lang="zh-CN" altLang="en-US" sz="10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8040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6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SHT0018584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副司机靠背骨架焊接总成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见数据及说明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804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8</a:t>
                      </a:r>
                      <a:endParaRPr lang="zh-CN" altLang="en-US" sz="10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SHT0018594 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副司机底座焊接总成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见数据及说明</a:t>
                      </a:r>
                      <a:endParaRPr lang="zh-CN" altLang="en-US" sz="10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</a:tr>
              <a:tr h="804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9</a:t>
                      </a:r>
                      <a:endParaRPr lang="zh-CN" altLang="en-US" sz="10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A668100000166</a:t>
                      </a:r>
                      <a:endParaRPr lang="en-US" altLang="en-US" sz="1000" b="0" kern="12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0" dirty="0" smtClean="0">
                          <a:latin typeface="+mn-ea"/>
                          <a:ea typeface="+mn-ea"/>
                        </a:rPr>
                        <a:t>座椅安装支架总成</a:t>
                      </a:r>
                      <a:endParaRPr lang="zh-CN" altLang="en-US" sz="10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dirty="0" smtClean="0">
                          <a:latin typeface="+mn-ea"/>
                          <a:ea typeface="+mn-ea"/>
                        </a:rPr>
                        <a:t>在现</a:t>
                      </a:r>
                      <a:r>
                        <a:rPr lang="zh-CN" altLang="en-US" sz="1000" b="0" dirty="0" smtClean="0">
                          <a:latin typeface="+mn-ea"/>
                          <a:ea typeface="+mn-ea"/>
                        </a:rPr>
                        <a:t>有</a:t>
                      </a:r>
                      <a:r>
                        <a:rPr lang="en-US" altLang="zh-CN" sz="1000" b="0" kern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A668100000022</a:t>
                      </a:r>
                      <a:r>
                        <a:rPr lang="zh-CN" altLang="en-US" sz="1000" b="0" dirty="0" smtClean="0">
                          <a:latin typeface="+mn-ea"/>
                          <a:ea typeface="+mn-ea"/>
                        </a:rPr>
                        <a:t>基</a:t>
                      </a:r>
                      <a:r>
                        <a:rPr lang="zh-CN" altLang="en-US" sz="1000" b="0" dirty="0" smtClean="0">
                          <a:latin typeface="+mn-ea"/>
                          <a:ea typeface="+mn-ea"/>
                        </a:rPr>
                        <a:t>础上优</a:t>
                      </a:r>
                      <a:r>
                        <a:rPr lang="zh-CN" altLang="en-US" sz="1000" b="0" dirty="0" smtClean="0">
                          <a:latin typeface="+mn-ea"/>
                          <a:ea typeface="+mn-ea"/>
                        </a:rPr>
                        <a:t>化</a:t>
                      </a:r>
                      <a:endParaRPr lang="zh-CN" altLang="en-US" sz="10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900" dirty="0" smtClean="0"/>
                        <a:t>可以提供</a:t>
                      </a:r>
                      <a:r>
                        <a:rPr lang="en-US" altLang="zh-CN" sz="900" b="0" kern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A668100000022</a:t>
                      </a:r>
                      <a:endParaRPr lang="zh-CN" altLang="en-US" sz="9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656848" y="193725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</a:t>
            </a:r>
            <a:r>
              <a:rPr lang="en-US" altLang="zh-CN" dirty="0" smtClean="0"/>
              <a:t>A6</a:t>
            </a:r>
            <a:r>
              <a:rPr lang="zh-CN" altLang="en-US" dirty="0" smtClean="0"/>
              <a:t>翻</a:t>
            </a:r>
            <a:r>
              <a:rPr lang="zh-CN" altLang="en-US" dirty="0" smtClean="0"/>
              <a:t>折副</a:t>
            </a:r>
            <a:r>
              <a:rPr lang="zh-CN" altLang="en-US" dirty="0" smtClean="0"/>
              <a:t>驾（</a:t>
            </a:r>
            <a:r>
              <a:rPr lang="en-US" altLang="zh-CN" dirty="0" smtClean="0"/>
              <a:t>A68100000025</a:t>
            </a:r>
            <a:r>
              <a:rPr lang="zh-CN" altLang="en-US" dirty="0" smtClean="0"/>
              <a:t>）</a:t>
            </a:r>
            <a:r>
              <a:rPr lang="zh-CN" altLang="en-US" dirty="0" smtClean="0"/>
              <a:t>基础上对称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</a:t>
            </a:r>
            <a:r>
              <a:rPr lang="zh-CN" altLang="en-US" dirty="0" smtClean="0"/>
              <a:t>新</a:t>
            </a:r>
            <a:r>
              <a:rPr lang="zh-CN" altLang="en-US" dirty="0" smtClean="0"/>
              <a:t>开件清单</a:t>
            </a:r>
            <a:endParaRPr lang="zh-CN" altLang="en-US" sz="11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6164" y="3431044"/>
            <a:ext cx="495900" cy="5641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5392" y="4956374"/>
            <a:ext cx="573235" cy="53579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2564904"/>
            <a:ext cx="408664" cy="5840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5995" y="5805847"/>
            <a:ext cx="797486" cy="49413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7505" y="188640"/>
            <a:ext cx="237626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A6</a:t>
            </a:r>
            <a:r>
              <a:rPr lang="zh-CN" altLang="en-US" dirty="0" smtClean="0"/>
              <a:t>右舵副驾座椅方案</a:t>
            </a:r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9256" y="4157855"/>
            <a:ext cx="495900" cy="5641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2554" y="1440615"/>
            <a:ext cx="739603" cy="4762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3060" y="1957239"/>
            <a:ext cx="648291" cy="5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4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1520" y="69269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zh-CN" altLang="en-US" sz="1200" dirty="0" smtClean="0">
                <a:latin typeface="+mn-ea"/>
              </a:rPr>
              <a:t>主</a:t>
            </a:r>
            <a:r>
              <a:rPr lang="zh-CN" altLang="en-US" sz="1200" dirty="0">
                <a:latin typeface="+mn-ea"/>
              </a:rPr>
              <a:t>驾底</a:t>
            </a:r>
            <a:r>
              <a:rPr lang="zh-CN" altLang="en-US" sz="1200" dirty="0" smtClean="0">
                <a:latin typeface="+mn-ea"/>
              </a:rPr>
              <a:t>支架安装点可以通过改孔实现与车身连接</a:t>
            </a:r>
            <a:endParaRPr lang="en-US" altLang="zh-CN" sz="1200" dirty="0" smtClean="0">
              <a:latin typeface="+mn-ea"/>
            </a:endParaRPr>
          </a:p>
          <a:p>
            <a:pPr marL="228600" indent="-228600">
              <a:buAutoNum type="arabicPeriod"/>
            </a:pPr>
            <a:r>
              <a:rPr lang="zh-CN" altLang="en-US" sz="1200" dirty="0">
                <a:latin typeface="+mn-ea"/>
              </a:rPr>
              <a:t>调整焊接</a:t>
            </a:r>
            <a:r>
              <a:rPr lang="zh-CN" altLang="en-US" sz="1200" dirty="0" smtClean="0">
                <a:latin typeface="+mn-ea"/>
              </a:rPr>
              <a:t>工装，同时调整进气接头支架的相对位置</a:t>
            </a:r>
            <a:endParaRPr lang="en-US" altLang="zh-CN" sz="1200" dirty="0" smtClean="0"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23536" y="1317529"/>
            <a:ext cx="4132440" cy="4752528"/>
            <a:chOff x="223536" y="1317529"/>
            <a:chExt cx="4132440" cy="475252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36" y="1317529"/>
              <a:ext cx="4132440" cy="4752528"/>
            </a:xfrm>
            <a:prstGeom prst="rect">
              <a:avLst/>
            </a:prstGeom>
          </p:spPr>
        </p:pic>
        <p:cxnSp>
          <p:nvCxnSpPr>
            <p:cNvPr id="8" name="直接箭头连接符 7"/>
            <p:cNvCxnSpPr/>
            <p:nvPr/>
          </p:nvCxnSpPr>
          <p:spPr>
            <a:xfrm flipV="1">
              <a:off x="2123728" y="1916832"/>
              <a:ext cx="0" cy="8640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 flipV="1">
              <a:off x="2555776" y="1916832"/>
              <a:ext cx="0" cy="8640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4644008" y="692696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zh-CN" altLang="en-US" sz="1200" dirty="0" smtClean="0">
                <a:latin typeface="+mn-ea"/>
              </a:rPr>
              <a:t>副驾底支架调整后部筋位，并增加开孔与车身连接</a:t>
            </a:r>
            <a:endParaRPr lang="en-US" altLang="zh-CN" sz="1200" dirty="0" smtClean="0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45640" y="6132769"/>
            <a:ext cx="125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右舵副驾</a:t>
            </a:r>
            <a:endParaRPr lang="en-US" altLang="zh-CN" dirty="0" smtClean="0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45141" y="6096999"/>
            <a:ext cx="125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n-ea"/>
              </a:rPr>
              <a:t>右</a:t>
            </a:r>
            <a:r>
              <a:rPr lang="zh-CN" altLang="en-US" dirty="0" smtClean="0">
                <a:latin typeface="+mn-ea"/>
              </a:rPr>
              <a:t>舵主驾</a:t>
            </a:r>
            <a:endParaRPr lang="en-US" altLang="zh-CN" dirty="0" smtClean="0">
              <a:latin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44008" y="1309406"/>
            <a:ext cx="3819491" cy="4760651"/>
            <a:chOff x="4644008" y="1309406"/>
            <a:chExt cx="3819491" cy="476065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4008" y="1309406"/>
              <a:ext cx="3819491" cy="4760651"/>
            </a:xfrm>
            <a:prstGeom prst="rect">
              <a:avLst/>
            </a:prstGeom>
          </p:spPr>
        </p:pic>
        <p:cxnSp>
          <p:nvCxnSpPr>
            <p:cNvPr id="14" name="直接箭头连接符 13"/>
            <p:cNvCxnSpPr/>
            <p:nvPr/>
          </p:nvCxnSpPr>
          <p:spPr>
            <a:xfrm flipV="1">
              <a:off x="6696236" y="1749053"/>
              <a:ext cx="0" cy="8640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107504" y="188640"/>
            <a:ext cx="266429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A6</a:t>
            </a:r>
            <a:r>
              <a:rPr lang="zh-CN" altLang="en-US" dirty="0"/>
              <a:t>右</a:t>
            </a:r>
            <a:r>
              <a:rPr lang="zh-CN" altLang="en-US" dirty="0" smtClean="0"/>
              <a:t>舵座椅底支架方案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31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6632"/>
            <a:ext cx="5184576" cy="681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6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6" y="963400"/>
            <a:ext cx="9077907" cy="49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8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09" y="588215"/>
            <a:ext cx="8254026" cy="512061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03648" y="16386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左舵副驾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6660232" y="16855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右舵副驾</a:t>
            </a:r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3786756" y="1173522"/>
            <a:ext cx="226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卷收器吊环上固定点</a:t>
            </a:r>
            <a:endParaRPr lang="zh-CN" altLang="en-US" b="1" dirty="0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4091110" y="2663242"/>
            <a:ext cx="360040" cy="3794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6" idx="3"/>
          </p:cNvCxnSpPr>
          <p:nvPr/>
        </p:nvCxnSpPr>
        <p:spPr>
          <a:xfrm>
            <a:off x="6054887" y="1358188"/>
            <a:ext cx="16134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5112224" y="2649579"/>
            <a:ext cx="531676" cy="3892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995936" y="2361298"/>
            <a:ext cx="195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卷收器下固定点</a:t>
            </a:r>
            <a:endParaRPr lang="zh-CN" altLang="en-US" b="1" dirty="0"/>
          </a:p>
        </p:txBody>
      </p:sp>
      <p:cxnSp>
        <p:nvCxnSpPr>
          <p:cNvPr id="17" name="直接箭头连接符 16"/>
          <p:cNvCxnSpPr>
            <a:stCxn id="6" idx="1"/>
          </p:cNvCxnSpPr>
          <p:nvPr/>
        </p:nvCxnSpPr>
        <p:spPr>
          <a:xfrm flipH="1" flipV="1">
            <a:off x="2771800" y="1173522"/>
            <a:ext cx="1014956" cy="184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1611568" y="3753520"/>
            <a:ext cx="2217608" cy="14043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6054887" y="3549074"/>
            <a:ext cx="1965513" cy="16880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725414" y="4931086"/>
            <a:ext cx="257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卷收器织带端下固定点</a:t>
            </a:r>
            <a:endParaRPr lang="zh-CN" altLang="en-US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4186174" y="4475534"/>
            <a:ext cx="195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带扣固定点</a:t>
            </a:r>
            <a:endParaRPr lang="zh-CN" altLang="en-US" b="1" dirty="0"/>
          </a:p>
        </p:txBody>
      </p:sp>
      <p:cxnSp>
        <p:nvCxnSpPr>
          <p:cNvPr id="28" name="直接箭头连接符 27"/>
          <p:cNvCxnSpPr/>
          <p:nvPr/>
        </p:nvCxnSpPr>
        <p:spPr>
          <a:xfrm flipH="1" flipV="1">
            <a:off x="4168388" y="3977264"/>
            <a:ext cx="241810" cy="525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5162274" y="3998624"/>
            <a:ext cx="265838" cy="5256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572000" y="1615693"/>
            <a:ext cx="195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H</a:t>
            </a:r>
            <a:r>
              <a:rPr lang="zh-CN" altLang="en-US" b="1" dirty="0"/>
              <a:t>点</a:t>
            </a:r>
          </a:p>
        </p:txBody>
      </p:sp>
      <p:cxnSp>
        <p:nvCxnSpPr>
          <p:cNvPr id="46" name="直接箭头连接符 45"/>
          <p:cNvCxnSpPr>
            <a:stCxn id="45" idx="1"/>
          </p:cNvCxnSpPr>
          <p:nvPr/>
        </p:nvCxnSpPr>
        <p:spPr>
          <a:xfrm flipH="1">
            <a:off x="3545394" y="1800359"/>
            <a:ext cx="1026606" cy="5710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5022542" y="1800358"/>
            <a:ext cx="1376136" cy="6043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7246102" y="5308109"/>
            <a:ext cx="180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2025</a:t>
            </a:r>
            <a:r>
              <a:rPr lang="zh-CN" altLang="en-US" b="1" dirty="0" smtClean="0">
                <a:solidFill>
                  <a:srgbClr val="FFFF00"/>
                </a:solidFill>
              </a:rPr>
              <a:t>年</a:t>
            </a:r>
            <a:r>
              <a:rPr lang="en-US" altLang="zh-CN" b="1" dirty="0" smtClean="0">
                <a:solidFill>
                  <a:srgbClr val="FFFF00"/>
                </a:solidFill>
              </a:rPr>
              <a:t>8</a:t>
            </a:r>
            <a:r>
              <a:rPr lang="zh-CN" altLang="en-US" b="1" dirty="0" smtClean="0">
                <a:solidFill>
                  <a:srgbClr val="FFFF00"/>
                </a:solidFill>
              </a:rPr>
              <a:t>月</a:t>
            </a:r>
            <a:r>
              <a:rPr lang="en-US" altLang="zh-CN" b="1" dirty="0" smtClean="0">
                <a:solidFill>
                  <a:srgbClr val="FFFF00"/>
                </a:solidFill>
              </a:rPr>
              <a:t>15</a:t>
            </a:r>
            <a:r>
              <a:rPr lang="zh-CN" altLang="en-US" b="1" dirty="0" smtClean="0">
                <a:solidFill>
                  <a:srgbClr val="FFFF00"/>
                </a:solidFill>
              </a:rPr>
              <a:t>日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05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199f8ae-dc6e-4442-97a1-f85fc82fa5d8}"/>
  <p:tag name="TABLE_ENDDRAG_ORIGIN_RECT" val="654*129"/>
  <p:tag name="TABLE_ENDDRAG_RECT" val="31*83*654*129"/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d40558f-bbf9-485c-9749-0e5bb00acc12}"/>
  <p:tag name="TABLE_ENDDRAG_ORIGIN_RECT" val="628*97"/>
  <p:tag name="TABLE_ENDDRAG_RECT" val="51*76*628*97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15981</TotalTime>
  <Words>1511</Words>
  <Application>Microsoft Office PowerPoint</Application>
  <PresentationFormat>全屏显示(4:3)</PresentationFormat>
  <Paragraphs>276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Office 主题</vt:lpstr>
      <vt:lpstr>A6项目座椅右舵座椅开发方案  座椅开发部  2025年8月21日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刘继永</dc:creator>
  <cp:lastModifiedBy>user</cp:lastModifiedBy>
  <cp:revision>155</cp:revision>
  <dcterms:created xsi:type="dcterms:W3CDTF">2024-05-24T05:25:38Z</dcterms:created>
  <dcterms:modified xsi:type="dcterms:W3CDTF">2025-08-21T03:21:15Z</dcterms:modified>
</cp:coreProperties>
</file>