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62" r:id="rId3"/>
    <p:sldId id="277" r:id="rId4"/>
    <p:sldId id="289" r:id="rId5"/>
    <p:sldId id="300" r:id="rId6"/>
    <p:sldId id="271" r:id="rId7"/>
    <p:sldId id="299" r:id="rId9"/>
    <p:sldId id="296" r:id="rId10"/>
    <p:sldId id="293" r:id="rId11"/>
    <p:sldId id="290" r:id="rId12"/>
    <p:sldId id="304" r:id="rId13"/>
    <p:sldId id="308" r:id="rId14"/>
    <p:sldId id="294" r:id="rId15"/>
    <p:sldId id="298" r:id="rId16"/>
    <p:sldId id="302" r:id="rId17"/>
    <p:sldId id="264" r:id="rId18"/>
    <p:sldId id="301" r:id="rId19"/>
    <p:sldId id="312" r:id="rId20"/>
    <p:sldId id="313" r:id="rId21"/>
    <p:sldId id="297" r:id="rId22"/>
    <p:sldId id="292" r:id="rId23"/>
    <p:sldId id="288" r:id="rId24"/>
    <p:sldId id="291" r:id="rId25"/>
    <p:sldId id="305" r:id="rId26"/>
    <p:sldId id="272" r:id="rId27"/>
    <p:sldId id="286" r:id="rId28"/>
    <p:sldId id="306" r:id="rId29"/>
    <p:sldId id="275" r:id="rId30"/>
    <p:sldId id="307" r:id="rId31"/>
    <p:sldId id="309" r:id="rId32"/>
    <p:sldId id="310" r:id="rId33"/>
    <p:sldId id="314" r:id="rId34"/>
    <p:sldId id="315" r:id="rId35"/>
  </p:sldIdLst>
  <p:sldSz cx="9144000" cy="6858000" type="screen4x3"/>
  <p:notesSz cx="6735445" cy="98659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6390" autoAdjust="0"/>
  </p:normalViewPr>
  <p:slideViewPr>
    <p:cSldViewPr>
      <p:cViewPr varScale="1">
        <p:scale>
          <a:sx n="112" d="100"/>
          <a:sy n="112" d="100"/>
        </p:scale>
        <p:origin x="1482" y="114"/>
      </p:cViewPr>
      <p:guideLst/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5CE61-ECB6-4E01-83A1-FD8185D633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126A9-F9B6-4304-A5EB-D057F18714D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126A9-F9B6-4304-A5EB-D057F18714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emf"/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emf"/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45.emf"/><Relationship Id="rId1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emf"/><Relationship Id="rId1" Type="http://schemas.openxmlformats.org/officeDocument/2006/relationships/image" Target="../media/image53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emf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4.emf"/><Relationship Id="rId10" Type="http://schemas.openxmlformats.org/officeDocument/2006/relationships/image" Target="../media/image13.emf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420888"/>
            <a:ext cx="8229600" cy="3168352"/>
          </a:xfrm>
        </p:spPr>
        <p:txBody>
          <a:bodyPr>
            <a:normAutofit/>
          </a:bodyPr>
          <a:lstStyle/>
          <a:p>
            <a:r>
              <a:rPr lang="en-US" altLang="zh-CN" dirty="0"/>
              <a:t>A6</a:t>
            </a:r>
            <a:r>
              <a:rPr lang="zh-CN" altLang="en-US" dirty="0" smtClean="0"/>
              <a:t>项目右舵座椅开发方案</a:t>
            </a:r>
            <a:br>
              <a:rPr lang="en-US" altLang="zh-CN" dirty="0"/>
            </a:br>
            <a:br>
              <a:rPr lang="en-US" altLang="zh-CN" dirty="0"/>
            </a:br>
            <a:r>
              <a:rPr lang="zh-CN" altLang="en-US" sz="1600" dirty="0">
                <a:latin typeface="+mn-ea"/>
                <a:ea typeface="+mn-ea"/>
              </a:rPr>
              <a:t>座椅开发部</a:t>
            </a:r>
            <a:br>
              <a:rPr lang="en-US" altLang="zh-CN" sz="1600" dirty="0">
                <a:latin typeface="+mn-ea"/>
                <a:ea typeface="+mn-ea"/>
              </a:rPr>
            </a:br>
            <a:br>
              <a:rPr lang="en-US" altLang="zh-CN" sz="1600" dirty="0">
                <a:latin typeface="+mn-ea"/>
                <a:ea typeface="+mn-ea"/>
              </a:rPr>
            </a:br>
            <a:r>
              <a:rPr lang="en-US" altLang="zh-CN" sz="1600" dirty="0" smtClean="0">
                <a:latin typeface="+mn-ea"/>
                <a:ea typeface="+mn-ea"/>
              </a:rPr>
              <a:t>2025</a:t>
            </a:r>
            <a:r>
              <a:rPr lang="zh-CN" altLang="en-US" sz="1600" dirty="0" smtClean="0">
                <a:latin typeface="+mn-ea"/>
                <a:ea typeface="+mn-ea"/>
              </a:rPr>
              <a:t>年</a:t>
            </a:r>
            <a:r>
              <a:rPr lang="en-US" altLang="zh-CN" sz="1600" dirty="0" smtClean="0">
                <a:latin typeface="+mn-ea"/>
                <a:ea typeface="+mn-ea"/>
              </a:rPr>
              <a:t>8</a:t>
            </a:r>
            <a:r>
              <a:rPr lang="zh-CN" altLang="en-US" sz="1600" dirty="0" smtClean="0">
                <a:latin typeface="+mn-ea"/>
                <a:ea typeface="+mn-ea"/>
              </a:rPr>
              <a:t>月</a:t>
            </a:r>
            <a:r>
              <a:rPr lang="en-US" altLang="zh-CN" sz="1600" dirty="0" smtClean="0">
                <a:latin typeface="+mn-ea"/>
                <a:ea typeface="+mn-ea"/>
              </a:rPr>
              <a:t>25</a:t>
            </a:r>
            <a:r>
              <a:rPr lang="zh-CN" altLang="en-US" sz="1600" dirty="0" smtClean="0">
                <a:latin typeface="+mn-ea"/>
                <a:ea typeface="+mn-ea"/>
              </a:rPr>
              <a:t>日</a:t>
            </a:r>
            <a:endParaRPr lang="zh-CN" altLang="en-US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7445" y="2450740"/>
            <a:ext cx="4618459" cy="3279505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95536" y="476672"/>
          <a:ext cx="8496944" cy="576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32448"/>
                <a:gridCol w="4464496"/>
              </a:tblGrid>
              <a:tr h="84292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改前状态</a:t>
                      </a:r>
                      <a:endParaRPr lang="zh-CN" alt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改后状态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91771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467544" y="1430908"/>
            <a:ext cx="4216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ctr">
              <a:defRPr/>
            </a:pPr>
            <a:r>
              <a:rPr lang="en-US" altLang="zh-CN" sz="1400" dirty="0" smtClean="0">
                <a:solidFill>
                  <a:srgbClr val="000000"/>
                </a:solidFill>
                <a:latin typeface="+mn-ea"/>
              </a:rPr>
              <a:t>SHT0016189-</a:t>
            </a:r>
            <a:r>
              <a:rPr lang="zh-CN" altLang="en-US" sz="1400" dirty="0">
                <a:solidFill>
                  <a:srgbClr val="000000"/>
                </a:solidFill>
                <a:latin typeface="+mn-ea"/>
              </a:rPr>
              <a:t>中宽车主驾驶后侧钣金 </a:t>
            </a:r>
            <a:endParaRPr lang="zh-CN" altLang="en-US" sz="14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68100" y="1451478"/>
            <a:ext cx="3529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ctr">
              <a:defRPr/>
            </a:pPr>
            <a:r>
              <a:rPr lang="en-US" altLang="zh-CN" sz="1400" dirty="0" smtClean="0">
                <a:latin typeface="+mn-ea"/>
              </a:rPr>
              <a:t>SHT0016189-</a:t>
            </a:r>
            <a:r>
              <a:rPr lang="zh-CN" altLang="en-US" sz="1400" dirty="0">
                <a:latin typeface="+mn-ea"/>
              </a:rPr>
              <a:t>中宽车主驾驶后侧钣</a:t>
            </a:r>
            <a:r>
              <a:rPr lang="zh-CN" altLang="en-US" sz="1400" dirty="0" smtClean="0">
                <a:latin typeface="+mn-ea"/>
              </a:rPr>
              <a:t>金</a:t>
            </a:r>
            <a:endParaRPr lang="zh-CN" altLang="en-US" sz="1400" dirty="0">
              <a:latin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3292" y="64452"/>
            <a:ext cx="267650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A6</a:t>
            </a:r>
            <a:r>
              <a:rPr lang="zh-CN" altLang="en-US" dirty="0" smtClean="0"/>
              <a:t>右舵主驾座椅方案</a:t>
            </a:r>
            <a:r>
              <a:rPr lang="en-US" altLang="zh-CN" dirty="0" smtClean="0"/>
              <a:t>-4.1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111" y="2719432"/>
            <a:ext cx="4285335" cy="3249189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1691680" y="3140968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5868144" y="3140968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1617958" y="2692921"/>
            <a:ext cx="1299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 smtClean="0">
                <a:solidFill>
                  <a:srgbClr val="000000"/>
                </a:solidFill>
                <a:latin typeface="+mn-ea"/>
              </a:rPr>
              <a:t>此处无孔</a:t>
            </a:r>
            <a:endParaRPr lang="en-US" altLang="zh-CN" sz="1200" b="1" dirty="0" smtClea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309318" y="3609658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标注 5"/>
          <p:cNvSpPr/>
          <p:nvPr/>
        </p:nvSpPr>
        <p:spPr>
          <a:xfrm>
            <a:off x="6744731" y="2152256"/>
            <a:ext cx="1656184" cy="365381"/>
          </a:xfrm>
          <a:prstGeom prst="wedgeRoundRectCallout">
            <a:avLst>
              <a:gd name="adj1" fmla="val 2817"/>
              <a:gd name="adj2" fmla="val 396959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 smtClean="0">
                <a:solidFill>
                  <a:srgbClr val="000000"/>
                </a:solidFill>
                <a:latin typeface="+mn-ea"/>
              </a:rPr>
              <a:t>Y</a:t>
            </a:r>
            <a:r>
              <a:rPr lang="zh-CN" altLang="en-US" sz="1100" dirty="0" smtClean="0">
                <a:solidFill>
                  <a:srgbClr val="000000"/>
                </a:solidFill>
                <a:latin typeface="+mn-ea"/>
              </a:rPr>
              <a:t>向平移了</a:t>
            </a:r>
            <a:r>
              <a:rPr lang="en-US" altLang="zh-CN" sz="1100" dirty="0" smtClean="0">
                <a:solidFill>
                  <a:srgbClr val="000000"/>
                </a:solidFill>
                <a:latin typeface="+mn-ea"/>
              </a:rPr>
              <a:t>20mm</a:t>
            </a:r>
            <a:endParaRPr lang="en-US" altLang="zh-CN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5" name="圆角矩形标注 14"/>
          <p:cNvSpPr/>
          <p:nvPr/>
        </p:nvSpPr>
        <p:spPr>
          <a:xfrm>
            <a:off x="4768100" y="2151377"/>
            <a:ext cx="1656184" cy="365381"/>
          </a:xfrm>
          <a:prstGeom prst="wedgeRoundRectCallout">
            <a:avLst>
              <a:gd name="adj1" fmla="val 32745"/>
              <a:gd name="adj2" fmla="val 280015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>
                <a:solidFill>
                  <a:srgbClr val="000000"/>
                </a:solidFill>
                <a:latin typeface="+mn-ea"/>
              </a:rPr>
              <a:t>新增直径</a:t>
            </a:r>
            <a:r>
              <a:rPr lang="en-US" altLang="zh-CN" sz="1100" dirty="0">
                <a:solidFill>
                  <a:srgbClr val="000000"/>
                </a:solidFill>
                <a:latin typeface="+mn-ea"/>
              </a:rPr>
              <a:t>12mm</a:t>
            </a:r>
            <a:r>
              <a:rPr lang="zh-CN" altLang="en-US" sz="1100" dirty="0">
                <a:solidFill>
                  <a:srgbClr val="000000"/>
                </a:solidFill>
                <a:latin typeface="+mn-ea"/>
              </a:rPr>
              <a:t>的开</a:t>
            </a:r>
            <a:r>
              <a:rPr lang="zh-CN" altLang="en-US" sz="1100" dirty="0" smtClean="0">
                <a:solidFill>
                  <a:srgbClr val="000000"/>
                </a:solidFill>
                <a:latin typeface="+mn-ea"/>
              </a:rPr>
              <a:t>孔</a:t>
            </a:r>
            <a:endParaRPr lang="en-US" altLang="zh-CN" sz="1100" dirty="0">
              <a:solidFill>
                <a:srgbClr val="000000"/>
              </a:solidFill>
              <a:latin typeface="+mn-ea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3203848" y="3933056"/>
            <a:ext cx="64807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3095836" y="3928903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/>
              <a:t>平</a:t>
            </a:r>
            <a:r>
              <a:rPr lang="zh-CN" altLang="en-US" sz="1200" b="1" dirty="0" smtClean="0"/>
              <a:t>移方向</a:t>
            </a:r>
            <a:endParaRPr lang="zh-CN" altLang="en-US" sz="12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95536" y="476672"/>
          <a:ext cx="8496944" cy="57470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32448"/>
                <a:gridCol w="4464496"/>
              </a:tblGrid>
              <a:tr h="64807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问题：为解决中宽车主驾座椅</a:t>
                      </a:r>
                      <a:r>
                        <a:rPr lang="zh-CN" altLang="en-US" sz="1400" dirty="0" smtClean="0">
                          <a:solidFill>
                            <a:srgbClr val="000000"/>
                          </a:solidFill>
                          <a:latin typeface="+mn-ea"/>
                        </a:rPr>
                        <a:t>滑到最后位置底座模块化与线束护套干涉，将</a:t>
                      </a:r>
                      <a:r>
                        <a:rPr lang="en-US" altLang="zh-CN" sz="1400" dirty="0" smtClean="0">
                          <a:latin typeface="+mn-ea"/>
                        </a:rPr>
                        <a:t>SHT0016189-</a:t>
                      </a:r>
                      <a:r>
                        <a:rPr lang="zh-CN" altLang="en-US" sz="1400" dirty="0" smtClean="0">
                          <a:latin typeface="+mn-ea"/>
                        </a:rPr>
                        <a:t>中宽车主驾驶后侧钣金</a:t>
                      </a:r>
                      <a:r>
                        <a:rPr lang="zh-CN" altLang="en-US" sz="1400" dirty="0" smtClean="0">
                          <a:solidFill>
                            <a:srgbClr val="000000"/>
                          </a:solidFill>
                          <a:latin typeface="+mn-ea"/>
                        </a:rPr>
                        <a:t>钥匙孔</a:t>
                      </a:r>
                      <a:r>
                        <a:rPr lang="en-US" altLang="zh-CN" sz="1400" dirty="0" smtClean="0">
                          <a:solidFill>
                            <a:srgbClr val="000000"/>
                          </a:solidFill>
                          <a:latin typeface="+mn-ea"/>
                        </a:rPr>
                        <a:t>Y</a:t>
                      </a:r>
                      <a:r>
                        <a:rPr lang="zh-CN" altLang="en-US" sz="1400" dirty="0" smtClean="0">
                          <a:solidFill>
                            <a:srgbClr val="000000"/>
                          </a:solidFill>
                          <a:latin typeface="+mn-ea"/>
                        </a:rPr>
                        <a:t>向平移</a:t>
                      </a:r>
                      <a:r>
                        <a:rPr lang="en-US" altLang="zh-CN" sz="1400" dirty="0" smtClean="0">
                          <a:solidFill>
                            <a:srgbClr val="000000"/>
                          </a:solidFill>
                          <a:latin typeface="+mn-ea"/>
                        </a:rPr>
                        <a:t>20mm</a:t>
                      </a:r>
                      <a:endParaRPr lang="zh-CN" altLang="en-US" sz="1400" dirty="0" smtClean="0">
                        <a:latin typeface="+mn-ea"/>
                      </a:endParaRPr>
                    </a:p>
                  </a:txBody>
                  <a:tcPr marL="0" marR="0" marT="0" marB="0" anchor="ctr"/>
                </a:tc>
                <a:tc hMerge="1">
                  <a:tcPr marL="0" marR="0" marT="0" marB="0" anchor="ctr"/>
                </a:tc>
              </a:tr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改前状态</a:t>
                      </a:r>
                      <a:endParaRPr lang="zh-CN" alt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改后状态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45086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395536" y="2204864"/>
            <a:ext cx="4216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ctr">
              <a:defRPr/>
            </a:pPr>
            <a:r>
              <a:rPr lang="zh-CN" altLang="en-US" sz="1400" dirty="0" smtClean="0">
                <a:solidFill>
                  <a:srgbClr val="000000"/>
                </a:solidFill>
                <a:latin typeface="+mn-ea"/>
              </a:rPr>
              <a:t>座椅滑到最后位置底座模块化与线束护套干涉</a:t>
            </a:r>
            <a:endParaRPr lang="zh-CN" altLang="en-US" sz="1400" dirty="0">
              <a:solidFill>
                <a:srgbClr val="000000"/>
              </a:solidFill>
              <a:latin typeface="+mn-ea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3203848" y="3933056"/>
            <a:ext cx="64807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3095836" y="3928903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/>
              <a:t>平</a:t>
            </a:r>
            <a:r>
              <a:rPr lang="zh-CN" altLang="en-US" sz="1200" b="1" dirty="0" smtClean="0"/>
              <a:t>移方向</a:t>
            </a:r>
            <a:endParaRPr lang="zh-CN" altLang="en-US" sz="1200" b="1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/>
          <a:srcRect l="19303" t="14303" r="31882" b="27936"/>
          <a:stretch>
            <a:fillRect/>
          </a:stretch>
        </p:blipFill>
        <p:spPr>
          <a:xfrm>
            <a:off x="4508909" y="2225799"/>
            <a:ext cx="4175710" cy="370425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7" y="2785026"/>
            <a:ext cx="3894791" cy="29199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95536" y="476672"/>
          <a:ext cx="8496944" cy="5922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48472"/>
                <a:gridCol w="4248472"/>
              </a:tblGrid>
              <a:tr h="86409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现状态</a:t>
                      </a:r>
                      <a:endParaRPr lang="zh-CN" alt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新增状态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5058096">
                <a:tc>
                  <a:txBody>
                    <a:bodyPr/>
                    <a:lstStyle/>
                    <a:p>
                      <a:pPr algn="ctr" fontAlgn="ctr"/>
                      <a:endParaRPr lang="en-US" altLang="zh-CN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4189" y="2060848"/>
            <a:ext cx="2351707" cy="376915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292080" y="2236829"/>
            <a:ext cx="2506388" cy="376915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763777" y="1480132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latin typeface="+mn-ea"/>
              </a:rPr>
              <a:t>SHT0018650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-</a:t>
            </a:r>
            <a:r>
              <a:rPr lang="zh-CN" altLang="en-US" sz="1200" dirty="0">
                <a:latin typeface="+mn-ea"/>
              </a:rPr>
              <a:t>主驾安全带总</a:t>
            </a:r>
            <a:r>
              <a:rPr lang="zh-CN" altLang="en-US" sz="1200" dirty="0" smtClean="0">
                <a:latin typeface="+mn-ea"/>
              </a:rPr>
              <a:t>成</a:t>
            </a:r>
            <a:endParaRPr lang="en-US" altLang="zh-CN" sz="1200" dirty="0" smtClean="0">
              <a:latin typeface="+mn-ea"/>
            </a:endParaRPr>
          </a:p>
          <a:p>
            <a:r>
              <a:rPr lang="en-US" altLang="zh-CN" sz="1200" dirty="0" smtClean="0">
                <a:latin typeface="+mn-ea"/>
              </a:rPr>
              <a:t>SHT0018651-</a:t>
            </a:r>
            <a:r>
              <a:rPr lang="zh-CN" altLang="en-US" sz="1200" dirty="0">
                <a:latin typeface="+mn-ea"/>
              </a:rPr>
              <a:t>副驾驶安全带总</a:t>
            </a:r>
            <a:r>
              <a:rPr lang="zh-CN" altLang="en-US" sz="1200" dirty="0" smtClean="0">
                <a:latin typeface="+mn-ea"/>
              </a:rPr>
              <a:t>成</a:t>
            </a:r>
            <a:endParaRPr lang="zh-CN" altLang="en-US" sz="1200" dirty="0"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320366" y="2646153"/>
            <a:ext cx="11400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 smtClean="0">
                <a:solidFill>
                  <a:srgbClr val="000000"/>
                </a:solidFill>
                <a:latin typeface="+mn-ea"/>
              </a:rPr>
              <a:t>安全带对称</a:t>
            </a:r>
            <a:endParaRPr lang="en-US" altLang="zh-CN" sz="1600" b="1" dirty="0" smtClea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19672" y="1473283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latin typeface="+mn-ea"/>
              </a:rPr>
              <a:t>SHT0016062</a:t>
            </a:r>
            <a:r>
              <a:rPr lang="en-US" altLang="zh-CN" sz="1200" dirty="0" smtClean="0">
                <a:latin typeface="宋体" panose="02010600030101010101" pitchFamily="2" charset="-122"/>
              </a:rPr>
              <a:t>-</a:t>
            </a:r>
            <a:r>
              <a:rPr lang="zh-CN" altLang="en-US" sz="1200" dirty="0">
                <a:latin typeface="+mn-ea"/>
              </a:rPr>
              <a:t>主驾安全带总</a:t>
            </a:r>
            <a:r>
              <a:rPr lang="zh-CN" altLang="en-US" sz="1200" dirty="0" smtClean="0">
                <a:latin typeface="+mn-ea"/>
              </a:rPr>
              <a:t>成</a:t>
            </a:r>
            <a:endParaRPr lang="en-US" altLang="zh-CN" sz="1200" dirty="0" smtClean="0">
              <a:latin typeface="+mn-ea"/>
            </a:endParaRPr>
          </a:p>
          <a:p>
            <a:r>
              <a:rPr lang="en-US" altLang="zh-CN" sz="1200" b="1" dirty="0" smtClean="0">
                <a:latin typeface="+mn-ea"/>
              </a:rPr>
              <a:t>SHT0016063</a:t>
            </a:r>
            <a:r>
              <a:rPr lang="en-US" altLang="zh-CN" sz="1200" dirty="0" smtClean="0">
                <a:latin typeface="+mn-ea"/>
              </a:rPr>
              <a:t>-</a:t>
            </a:r>
            <a:r>
              <a:rPr lang="zh-CN" altLang="en-US" sz="1200" dirty="0">
                <a:latin typeface="+mn-ea"/>
              </a:rPr>
              <a:t>副驾驶安全带总</a:t>
            </a:r>
            <a:r>
              <a:rPr lang="zh-CN" altLang="en-US" sz="1200" dirty="0" smtClean="0">
                <a:latin typeface="+mn-ea"/>
              </a:rPr>
              <a:t>成</a:t>
            </a:r>
            <a:endParaRPr lang="zh-CN" altLang="en-US" sz="1200" dirty="0">
              <a:latin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3292" y="64452"/>
            <a:ext cx="253248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A6</a:t>
            </a:r>
            <a:r>
              <a:rPr lang="zh-CN" altLang="en-US" dirty="0" smtClean="0"/>
              <a:t>右舵主驾座椅方案</a:t>
            </a:r>
            <a:r>
              <a:rPr lang="en-US" altLang="zh-CN" dirty="0" smtClean="0"/>
              <a:t>-5</a:t>
            </a:r>
            <a:endParaRPr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95536" y="476672"/>
          <a:ext cx="8496944" cy="5922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48472"/>
                <a:gridCol w="4248472"/>
              </a:tblGrid>
              <a:tr h="86409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现状态</a:t>
                      </a:r>
                      <a:endParaRPr lang="zh-CN" alt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新增状态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5058096">
                <a:tc>
                  <a:txBody>
                    <a:bodyPr/>
                    <a:lstStyle/>
                    <a:p>
                      <a:pPr algn="ctr" fontAlgn="ctr"/>
                      <a:endParaRPr lang="en-US" altLang="zh-CN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5763777" y="1480132"/>
            <a:ext cx="2264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latin typeface="+mn-ea"/>
              </a:rPr>
              <a:t>SHT0016622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-</a:t>
            </a:r>
            <a:r>
              <a:rPr lang="zh-CN" altLang="en-US" sz="1200" dirty="0">
                <a:latin typeface="+mn-ea"/>
              </a:rPr>
              <a:t>主</a:t>
            </a:r>
            <a:r>
              <a:rPr lang="zh-CN" altLang="en-US" sz="1200" dirty="0" smtClean="0">
                <a:latin typeface="+mn-ea"/>
              </a:rPr>
              <a:t>驾</a:t>
            </a:r>
            <a:r>
              <a:rPr lang="zh-CN" altLang="en-US" sz="1200" dirty="0">
                <a:latin typeface="+mn-ea"/>
              </a:rPr>
              <a:t>带扣</a:t>
            </a:r>
            <a:r>
              <a:rPr lang="zh-CN" altLang="en-US" sz="1200" dirty="0" smtClean="0">
                <a:latin typeface="+mn-ea"/>
              </a:rPr>
              <a:t>总成</a:t>
            </a:r>
            <a:endParaRPr lang="en-US" altLang="zh-CN" sz="1200" dirty="0" smtClean="0"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75900" y="1952989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0" dirty="0">
                <a:latin typeface="+mn-ea"/>
              </a:rPr>
              <a:t>新开发</a:t>
            </a:r>
            <a:r>
              <a:rPr lang="en-US" altLang="zh-CN" sz="1000" dirty="0">
                <a:latin typeface="+mn-ea"/>
              </a:rPr>
              <a:t>-</a:t>
            </a:r>
            <a:r>
              <a:rPr lang="zh-CN" altLang="en-US" sz="1000" dirty="0">
                <a:latin typeface="+mn-ea"/>
              </a:rPr>
              <a:t>在</a:t>
            </a:r>
            <a:r>
              <a:rPr lang="en-US" altLang="zh-CN" sz="1000" dirty="0">
                <a:solidFill>
                  <a:srgbClr val="000000"/>
                </a:solidFill>
                <a:latin typeface="+mn-ea"/>
              </a:rPr>
              <a:t>SHT0016621</a:t>
            </a:r>
            <a:r>
              <a:rPr lang="zh-CN" altLang="en-US" sz="1000" dirty="0">
                <a:solidFill>
                  <a:srgbClr val="000000"/>
                </a:solidFill>
                <a:latin typeface="+mn-ea"/>
              </a:rPr>
              <a:t>副驾带扣基础上增加带静电导线</a:t>
            </a:r>
            <a:endParaRPr lang="en-US" altLang="zh-CN" sz="1000" dirty="0">
              <a:solidFill>
                <a:srgbClr val="000000"/>
              </a:solidFill>
              <a:latin typeface="+mn-ea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0" dirty="0">
                <a:latin typeface="+mn-ea"/>
              </a:rPr>
              <a:t>-</a:t>
            </a:r>
            <a:r>
              <a:rPr lang="zh-CN" altLang="en-US" sz="1000" dirty="0">
                <a:latin typeface="+mn-ea"/>
              </a:rPr>
              <a:t>带线束，带安装螺栓，</a:t>
            </a:r>
            <a:r>
              <a:rPr lang="zh-CN" altLang="en-US" sz="1000" dirty="0">
                <a:solidFill>
                  <a:srgbClr val="000000"/>
                </a:solidFill>
                <a:latin typeface="+mn-ea"/>
              </a:rPr>
              <a:t>带静电导线</a:t>
            </a:r>
            <a:endParaRPr lang="zh-CN" altLang="en-US" sz="1000" dirty="0">
              <a:latin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19672" y="1473283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rgbClr val="000000"/>
                </a:solidFill>
                <a:latin typeface="+mn-ea"/>
              </a:rPr>
              <a:t>SHT0016621-</a:t>
            </a:r>
            <a:r>
              <a:rPr lang="zh-CN" altLang="en-US" sz="1200" dirty="0" smtClean="0">
                <a:solidFill>
                  <a:srgbClr val="000000"/>
                </a:solidFill>
                <a:latin typeface="+mn-ea"/>
              </a:rPr>
              <a:t>副</a:t>
            </a:r>
            <a:r>
              <a:rPr lang="zh-CN" altLang="en-US" sz="1200" dirty="0">
                <a:solidFill>
                  <a:srgbClr val="000000"/>
                </a:solidFill>
                <a:latin typeface="+mn-ea"/>
              </a:rPr>
              <a:t>驾带</a:t>
            </a:r>
            <a:r>
              <a:rPr lang="zh-CN" altLang="en-US" sz="1200" dirty="0" smtClean="0">
                <a:solidFill>
                  <a:srgbClr val="000000"/>
                </a:solidFill>
                <a:latin typeface="+mn-ea"/>
              </a:rPr>
              <a:t>扣总成</a:t>
            </a:r>
            <a:endParaRPr lang="zh-CN" altLang="en-US" sz="1200" dirty="0"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608" y="2712407"/>
            <a:ext cx="3024336" cy="2890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2040" y="2730955"/>
            <a:ext cx="3509680" cy="328498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292" y="64452"/>
            <a:ext cx="2604492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A6</a:t>
            </a:r>
            <a:r>
              <a:rPr lang="zh-CN" altLang="en-US" dirty="0" smtClean="0"/>
              <a:t>右舵主驾座椅方案</a:t>
            </a:r>
            <a:r>
              <a:rPr lang="en-US" altLang="zh-CN" dirty="0" smtClean="0"/>
              <a:t>-6</a:t>
            </a:r>
            <a:endParaRPr lang="zh-CN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7505" y="188640"/>
            <a:ext cx="2376264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A6</a:t>
            </a:r>
            <a:r>
              <a:rPr lang="zh-CN" altLang="en-US" dirty="0" smtClean="0"/>
              <a:t>右舵副驾座椅方案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5724128" y="84486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量产</a:t>
            </a:r>
            <a:r>
              <a:rPr lang="en-US" altLang="zh-CN" dirty="0" smtClean="0"/>
              <a:t>-</a:t>
            </a:r>
            <a:r>
              <a:rPr lang="zh-CN" altLang="en-US" dirty="0" smtClean="0"/>
              <a:t>左舵副驾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187624" y="83671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开发</a:t>
            </a:r>
            <a:r>
              <a:rPr lang="en-US" altLang="zh-CN" dirty="0" smtClean="0"/>
              <a:t>-</a:t>
            </a:r>
            <a:r>
              <a:rPr lang="zh-CN" altLang="en-US" dirty="0" smtClean="0"/>
              <a:t>右舵副驾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594013" y="627388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在</a:t>
            </a:r>
            <a:r>
              <a:rPr lang="en-US" altLang="zh-CN" dirty="0" smtClean="0"/>
              <a:t>A6</a:t>
            </a:r>
            <a:r>
              <a:rPr lang="zh-CN" altLang="en-US" dirty="0" smtClean="0"/>
              <a:t>左舵翻折副驾（</a:t>
            </a:r>
            <a:r>
              <a:rPr lang="en-US" altLang="zh-CN" dirty="0" smtClean="0"/>
              <a:t>A68100000025</a:t>
            </a:r>
            <a:r>
              <a:rPr lang="zh-CN" altLang="en-US" dirty="0" smtClean="0"/>
              <a:t>）基础上对称</a:t>
            </a:r>
            <a:endParaRPr lang="en-US" altLang="zh-CN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80528" y="1394124"/>
            <a:ext cx="4013246" cy="488725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360" y="1214196"/>
            <a:ext cx="3600399" cy="507038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39551" y="840056"/>
          <a:ext cx="7992888" cy="5613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6632"/>
                <a:gridCol w="1259593"/>
                <a:gridCol w="1800200"/>
                <a:gridCol w="1152128"/>
                <a:gridCol w="1872208"/>
                <a:gridCol w="1152127"/>
              </a:tblGrid>
              <a:tr h="5688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序号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零部件编号</a:t>
                      </a: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零部件名称</a:t>
                      </a: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图示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备注</a:t>
                      </a: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手工件说明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5706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1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SHT0018581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副驾驶</a:t>
                      </a:r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员主边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罩壳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重新开，对称件</a:t>
                      </a:r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SHT0010676</a:t>
                      </a: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副驾驶员主边罩壳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北京提供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5706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2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SHT0018582</a:t>
                      </a:r>
                      <a:endParaRPr lang="en-US" altLang="zh-CN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副驾驶</a:t>
                      </a:r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员副边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罩壳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重新开，对称件</a:t>
                      </a:r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SHT0010675</a:t>
                      </a: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副驾驶员副边罩壳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北京提供</a:t>
                      </a: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68690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4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SHT0016692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副驾驶座椅靠背泡沫总成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SHT0018653-</a:t>
                      </a:r>
                      <a:r>
                        <a:rPr lang="zh-CN" altLang="en-US" sz="100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副驾驶座椅靠背泡沫总成，在此件上优化</a:t>
                      </a:r>
                      <a:endParaRPr lang="zh-CN" altLang="en-US" sz="100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8040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5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SHT0018583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副司机靠背骨架装配总成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见数据</a:t>
                      </a: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8040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6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SHT0018584</a:t>
                      </a:r>
                      <a:endParaRPr lang="en-US" altLang="zh-CN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副司机靠背骨架焊接总成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见数据及说明</a:t>
                      </a: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8040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8</a:t>
                      </a: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SHT0018594 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000" dirty="0" smtClean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副司机底座焊接总成</a:t>
                      </a:r>
                      <a:endParaRPr lang="zh-CN" altLang="en-US" sz="100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见数据及说明</a:t>
                      </a: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</a:tr>
              <a:tr h="8040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9</a:t>
                      </a: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b="0" kern="12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A668100000166</a:t>
                      </a:r>
                      <a:endParaRPr lang="en-US" altLang="en-US" sz="1000" b="0" kern="12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b="0" dirty="0" smtClean="0">
                          <a:latin typeface="+mn-ea"/>
                          <a:ea typeface="+mn-ea"/>
                        </a:rPr>
                        <a:t>座椅安装支架总成</a:t>
                      </a:r>
                      <a:endParaRPr lang="zh-CN" altLang="en-US" sz="10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dirty="0" smtClean="0">
                          <a:latin typeface="+mn-ea"/>
                          <a:ea typeface="+mn-ea"/>
                        </a:rPr>
                        <a:t>在现有</a:t>
                      </a:r>
                      <a:r>
                        <a:rPr lang="en-US" altLang="zh-CN" sz="1000" b="0" kern="12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A668100000022</a:t>
                      </a:r>
                      <a:r>
                        <a:rPr lang="zh-CN" altLang="en-US" sz="1000" b="0" dirty="0" smtClean="0">
                          <a:latin typeface="+mn-ea"/>
                          <a:ea typeface="+mn-ea"/>
                        </a:rPr>
                        <a:t>基础上优化</a:t>
                      </a:r>
                      <a:endParaRPr lang="zh-CN" altLang="en-US" sz="1000" b="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 smtClean="0"/>
                        <a:t>可以提供</a:t>
                      </a:r>
                      <a:r>
                        <a:rPr lang="en-US" altLang="zh-CN" sz="900" b="0" kern="12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A668100000022</a:t>
                      </a:r>
                      <a:endParaRPr lang="zh-CN" altLang="en-US" sz="9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2656848" y="193725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在</a:t>
            </a:r>
            <a:r>
              <a:rPr lang="en-US" altLang="zh-CN" dirty="0" smtClean="0"/>
              <a:t>A6</a:t>
            </a:r>
            <a:r>
              <a:rPr lang="zh-CN" altLang="en-US" dirty="0" smtClean="0"/>
              <a:t>翻折副驾（</a:t>
            </a:r>
            <a:r>
              <a:rPr lang="en-US" altLang="zh-CN" dirty="0" smtClean="0"/>
              <a:t>A68100000025</a:t>
            </a:r>
            <a:r>
              <a:rPr lang="zh-CN" altLang="en-US" dirty="0" smtClean="0"/>
              <a:t>）基础上对称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                               </a:t>
            </a:r>
            <a:r>
              <a:rPr lang="zh-CN" altLang="en-US" dirty="0" smtClean="0"/>
              <a:t>新开件清单</a:t>
            </a:r>
            <a:endParaRPr lang="zh-CN" altLang="en-US" sz="11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6164" y="3431044"/>
            <a:ext cx="495900" cy="5641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5392" y="4956374"/>
            <a:ext cx="573235" cy="53579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8024" y="2564904"/>
            <a:ext cx="408664" cy="5840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5995" y="5805847"/>
            <a:ext cx="797486" cy="49413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07505" y="188640"/>
            <a:ext cx="2376264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A6</a:t>
            </a:r>
            <a:r>
              <a:rPr lang="zh-CN" altLang="en-US" dirty="0" smtClean="0"/>
              <a:t>右舵副驾座椅方案</a:t>
            </a:r>
            <a:endParaRPr lang="zh-CN" altLang="en-US" dirty="0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9256" y="4157855"/>
            <a:ext cx="495900" cy="56416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2554" y="1440615"/>
            <a:ext cx="739603" cy="4762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3060" y="1957239"/>
            <a:ext cx="648291" cy="58797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95536" y="764704"/>
          <a:ext cx="8496944" cy="54601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48472"/>
                <a:gridCol w="4248472"/>
              </a:tblGrid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现状态</a:t>
                      </a:r>
                      <a:endParaRPr lang="zh-CN" alt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新增状态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812090">
                <a:tc>
                  <a:txBody>
                    <a:bodyPr/>
                    <a:lstStyle/>
                    <a:p>
                      <a:pPr algn="ctr" fontAlgn="ctr"/>
                      <a:endParaRPr lang="en-US" altLang="zh-CN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5763777" y="1480132"/>
            <a:ext cx="3128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SHT0018581-</a:t>
            </a:r>
            <a:r>
              <a:rPr lang="zh-CN" altLang="en-US" sz="1200" dirty="0">
                <a:latin typeface="+mn-ea"/>
              </a:rPr>
              <a:t>副驾驶员主边罩</a:t>
            </a:r>
            <a:r>
              <a:rPr lang="zh-CN" altLang="en-US" sz="1200" dirty="0" smtClean="0">
                <a:latin typeface="+mn-ea"/>
              </a:rPr>
              <a:t>壳</a:t>
            </a:r>
            <a:endParaRPr lang="en-US" altLang="zh-CN" sz="1200" dirty="0" smtClean="0">
              <a:latin typeface="+mn-ea"/>
            </a:endParaRPr>
          </a:p>
          <a:p>
            <a:r>
              <a:rPr lang="zh-CN" altLang="en-US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   （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</a:rPr>
              <a:t>与现状态为对称关系）</a:t>
            </a:r>
            <a:endParaRPr lang="en-US" altLang="zh-CN" sz="1200" dirty="0" smtClean="0">
              <a:latin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19672" y="1473283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latin typeface="+mn-ea"/>
              </a:rPr>
              <a:t>SHT0010676-</a:t>
            </a:r>
            <a:r>
              <a:rPr lang="zh-CN" altLang="en-US" sz="1200" dirty="0" smtClean="0">
                <a:latin typeface="+mn-ea"/>
              </a:rPr>
              <a:t>副</a:t>
            </a:r>
            <a:r>
              <a:rPr lang="zh-CN" altLang="en-US" sz="1200" dirty="0">
                <a:latin typeface="+mn-ea"/>
              </a:rPr>
              <a:t>驾驶员主边罩</a:t>
            </a:r>
            <a:r>
              <a:rPr lang="zh-CN" altLang="en-US" sz="1200" dirty="0" smtClean="0">
                <a:latin typeface="+mn-ea"/>
              </a:rPr>
              <a:t>壳</a:t>
            </a:r>
            <a:endParaRPr lang="en-US" altLang="zh-CN" sz="1200" dirty="0" smtClean="0"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3539" y="1916832"/>
            <a:ext cx="2454764" cy="20608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9578" y="1750282"/>
            <a:ext cx="3024336" cy="22138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1487" y="4379557"/>
            <a:ext cx="2016224" cy="174878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671631" y="4102558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latin typeface="+mn-ea"/>
              </a:rPr>
              <a:t>SHT0010675-</a:t>
            </a:r>
            <a:r>
              <a:rPr lang="zh-CN" altLang="en-US" sz="1200" dirty="0" smtClean="0">
                <a:latin typeface="+mn-ea"/>
              </a:rPr>
              <a:t>副</a:t>
            </a:r>
            <a:r>
              <a:rPr lang="zh-CN" altLang="en-US" sz="1200" dirty="0">
                <a:latin typeface="+mn-ea"/>
              </a:rPr>
              <a:t>驾驶员副边罩壳</a:t>
            </a:r>
            <a:endParaRPr lang="zh-CN" altLang="en-US" sz="1200" dirty="0">
              <a:latin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86737" y="3920100"/>
            <a:ext cx="3128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SHT0018582-</a:t>
            </a:r>
            <a:r>
              <a:rPr lang="zh-CN" altLang="en-US" sz="1200" dirty="0">
                <a:latin typeface="+mn-ea"/>
              </a:rPr>
              <a:t>副驾驶</a:t>
            </a:r>
            <a:r>
              <a:rPr lang="zh-CN" altLang="en-US" sz="1200" dirty="0" smtClean="0">
                <a:latin typeface="+mn-ea"/>
              </a:rPr>
              <a:t>员副边</a:t>
            </a:r>
            <a:r>
              <a:rPr lang="zh-CN" altLang="en-US" sz="1200" dirty="0">
                <a:latin typeface="+mn-ea"/>
              </a:rPr>
              <a:t>罩</a:t>
            </a:r>
            <a:r>
              <a:rPr lang="zh-CN" altLang="en-US" sz="1200" dirty="0" smtClean="0">
                <a:latin typeface="+mn-ea"/>
              </a:rPr>
              <a:t>壳</a:t>
            </a:r>
            <a:endParaRPr lang="en-US" altLang="zh-CN" sz="1200" dirty="0" smtClean="0">
              <a:latin typeface="+mn-ea"/>
            </a:endParaRPr>
          </a:p>
          <a:p>
            <a:r>
              <a:rPr lang="zh-CN" altLang="en-US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  （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</a:rPr>
              <a:t>与现状态为对称关系）</a:t>
            </a:r>
            <a:endParaRPr lang="en-US" altLang="zh-CN" sz="1200" dirty="0" smtClean="0">
              <a:latin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9587" y="4356252"/>
            <a:ext cx="2304821" cy="18561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7504" y="188640"/>
            <a:ext cx="252027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A6</a:t>
            </a:r>
            <a:r>
              <a:rPr lang="zh-CN" altLang="en-US" dirty="0" smtClean="0"/>
              <a:t>右舵副驾座椅方案</a:t>
            </a:r>
            <a:r>
              <a:rPr lang="en-US" altLang="zh-CN" dirty="0" smtClean="0"/>
              <a:t>-1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4932040" y="2164782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材质：</a:t>
            </a:r>
            <a:r>
              <a:rPr lang="en-US" altLang="zh-CN" sz="1400" dirty="0" smtClean="0"/>
              <a:t>PP-T20</a:t>
            </a:r>
            <a:endParaRPr lang="zh-CN" altLang="en-US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95536" y="764704"/>
          <a:ext cx="8496944" cy="54601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48472"/>
                <a:gridCol w="4248472"/>
              </a:tblGrid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现状态</a:t>
                      </a:r>
                      <a:endParaRPr lang="zh-CN" alt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新增状态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812090">
                <a:tc>
                  <a:txBody>
                    <a:bodyPr/>
                    <a:lstStyle/>
                    <a:p>
                      <a:pPr algn="ctr" fontAlgn="ctr"/>
                      <a:endParaRPr lang="en-US" altLang="zh-CN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5763777" y="1480132"/>
            <a:ext cx="3128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SHT0018581-</a:t>
            </a:r>
            <a:r>
              <a:rPr lang="zh-CN" altLang="en-US" sz="1200" dirty="0">
                <a:latin typeface="+mn-ea"/>
              </a:rPr>
              <a:t>副驾驶员主边罩</a:t>
            </a:r>
            <a:r>
              <a:rPr lang="zh-CN" altLang="en-US" sz="1200" dirty="0" smtClean="0">
                <a:latin typeface="+mn-ea"/>
              </a:rPr>
              <a:t>壳</a:t>
            </a:r>
            <a:endParaRPr lang="en-US" altLang="zh-CN" sz="1200" dirty="0" smtClean="0">
              <a:latin typeface="+mn-ea"/>
            </a:endParaRPr>
          </a:p>
          <a:p>
            <a:r>
              <a:rPr lang="zh-CN" altLang="en-US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   （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</a:rPr>
              <a:t>与现状态为对称关系）</a:t>
            </a:r>
            <a:endParaRPr lang="en-US" altLang="zh-CN" sz="1200" dirty="0" smtClean="0">
              <a:latin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19672" y="1473283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latin typeface="+mn-ea"/>
              </a:rPr>
              <a:t>SHT0010676-</a:t>
            </a:r>
            <a:r>
              <a:rPr lang="zh-CN" altLang="en-US" sz="1200" dirty="0" smtClean="0">
                <a:latin typeface="+mn-ea"/>
              </a:rPr>
              <a:t>副</a:t>
            </a:r>
            <a:r>
              <a:rPr lang="zh-CN" altLang="en-US" sz="1200" dirty="0">
                <a:latin typeface="+mn-ea"/>
              </a:rPr>
              <a:t>驾驶员主边罩</a:t>
            </a:r>
            <a:r>
              <a:rPr lang="zh-CN" altLang="en-US" sz="1200" dirty="0" smtClean="0">
                <a:latin typeface="+mn-ea"/>
              </a:rPr>
              <a:t>壳</a:t>
            </a:r>
            <a:endParaRPr lang="en-US" altLang="zh-CN" sz="1200" dirty="0" smtClean="0"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3539" y="1916832"/>
            <a:ext cx="2454764" cy="20608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9578" y="1750282"/>
            <a:ext cx="3024336" cy="22138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1487" y="4379557"/>
            <a:ext cx="2016224" cy="174878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671631" y="4102558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latin typeface="+mn-ea"/>
              </a:rPr>
              <a:t>SHT0010675-</a:t>
            </a:r>
            <a:r>
              <a:rPr lang="zh-CN" altLang="en-US" sz="1200" dirty="0" smtClean="0">
                <a:latin typeface="+mn-ea"/>
              </a:rPr>
              <a:t>副</a:t>
            </a:r>
            <a:r>
              <a:rPr lang="zh-CN" altLang="en-US" sz="1200" dirty="0">
                <a:latin typeface="+mn-ea"/>
              </a:rPr>
              <a:t>驾驶员副边罩壳</a:t>
            </a:r>
            <a:endParaRPr lang="zh-CN" altLang="en-US" sz="1200" dirty="0">
              <a:latin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86737" y="3920100"/>
            <a:ext cx="3128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SHT0018582-</a:t>
            </a:r>
            <a:r>
              <a:rPr lang="zh-CN" altLang="en-US" sz="1200" dirty="0">
                <a:latin typeface="+mn-ea"/>
              </a:rPr>
              <a:t>副驾驶</a:t>
            </a:r>
            <a:r>
              <a:rPr lang="zh-CN" altLang="en-US" sz="1200" dirty="0" smtClean="0">
                <a:latin typeface="+mn-ea"/>
              </a:rPr>
              <a:t>员副边</a:t>
            </a:r>
            <a:r>
              <a:rPr lang="zh-CN" altLang="en-US" sz="1200" dirty="0">
                <a:latin typeface="+mn-ea"/>
              </a:rPr>
              <a:t>罩</a:t>
            </a:r>
            <a:r>
              <a:rPr lang="zh-CN" altLang="en-US" sz="1200" dirty="0" smtClean="0">
                <a:latin typeface="+mn-ea"/>
              </a:rPr>
              <a:t>壳</a:t>
            </a:r>
            <a:endParaRPr lang="en-US" altLang="zh-CN" sz="1200" dirty="0" smtClean="0">
              <a:latin typeface="+mn-ea"/>
            </a:endParaRPr>
          </a:p>
          <a:p>
            <a:r>
              <a:rPr lang="zh-CN" altLang="en-US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  （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</a:rPr>
              <a:t>与现状态为对称关系）</a:t>
            </a:r>
            <a:endParaRPr lang="en-US" altLang="zh-CN" sz="1200" dirty="0" smtClean="0">
              <a:latin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9587" y="4356252"/>
            <a:ext cx="2304821" cy="18561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7504" y="188640"/>
            <a:ext cx="252027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A6</a:t>
            </a:r>
            <a:r>
              <a:rPr lang="zh-CN" altLang="en-US" dirty="0" smtClean="0"/>
              <a:t>右舵副驾座椅方案</a:t>
            </a:r>
            <a:r>
              <a:rPr lang="en-US" altLang="zh-CN" dirty="0" smtClean="0"/>
              <a:t>-1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4932040" y="2164782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材质：</a:t>
            </a:r>
            <a:r>
              <a:rPr lang="en-US" altLang="zh-CN" sz="1400" dirty="0" smtClean="0"/>
              <a:t>PP-T20</a:t>
            </a:r>
            <a:endParaRPr lang="zh-CN" altLang="en-US" sz="1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95536" y="764704"/>
          <a:ext cx="8496944" cy="54601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48472"/>
                <a:gridCol w="4248472"/>
              </a:tblGrid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现状态</a:t>
                      </a:r>
                      <a:endParaRPr lang="zh-CN" alt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新增状态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812090">
                <a:tc>
                  <a:txBody>
                    <a:bodyPr/>
                    <a:lstStyle/>
                    <a:p>
                      <a:pPr algn="ctr" fontAlgn="ctr"/>
                      <a:endParaRPr lang="en-US" altLang="zh-CN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5652120" y="1519449"/>
            <a:ext cx="3128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latin typeface="+mn-ea"/>
              </a:rPr>
              <a:t>SHT0-</a:t>
            </a:r>
            <a:r>
              <a:rPr lang="zh-CN" altLang="en-US" sz="1200" dirty="0">
                <a:latin typeface="+mn-ea"/>
              </a:rPr>
              <a:t>靠背调节手柄总成</a:t>
            </a:r>
            <a:endParaRPr lang="en-US" altLang="zh-CN" sz="1200" dirty="0">
              <a:latin typeface="+mn-ea"/>
            </a:endParaRPr>
          </a:p>
          <a:p>
            <a:r>
              <a:rPr lang="zh-CN" altLang="en-US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   （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</a:rPr>
              <a:t>与现状态为对称关系）</a:t>
            </a:r>
            <a:endParaRPr lang="en-US" altLang="zh-CN" sz="1200" dirty="0" smtClean="0">
              <a:latin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19672" y="1473283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latin typeface="+mn-ea"/>
              </a:rPr>
              <a:t>SHT00111476-</a:t>
            </a:r>
            <a:r>
              <a:rPr lang="zh-CN" altLang="en-US" sz="1200" dirty="0">
                <a:latin typeface="+mn-ea"/>
              </a:rPr>
              <a:t>靠背调节手柄总成</a:t>
            </a:r>
            <a:endParaRPr lang="en-US" altLang="zh-CN" sz="1200" dirty="0" smtClean="0"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7504" y="188640"/>
            <a:ext cx="252027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A6</a:t>
            </a:r>
            <a:r>
              <a:rPr lang="zh-CN" altLang="en-US" dirty="0" smtClean="0"/>
              <a:t>右舵副驾座椅方案</a:t>
            </a:r>
            <a:r>
              <a:rPr lang="en-US" altLang="zh-CN" dirty="0" smtClean="0"/>
              <a:t>-1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389" y="3104217"/>
            <a:ext cx="3904297" cy="19575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723538" y="3104217"/>
            <a:ext cx="4044660" cy="195753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148064" y="2087787"/>
            <a:ext cx="2952328" cy="90916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 smtClean="0"/>
              <a:t>状态未定</a:t>
            </a:r>
            <a:endParaRPr lang="zh-CN" altLang="en-US" sz="3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95536" y="764704"/>
          <a:ext cx="8496944" cy="54689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48472"/>
                <a:gridCol w="4248472"/>
              </a:tblGrid>
              <a:tr h="89933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现状态</a:t>
                      </a:r>
                      <a:endParaRPr lang="zh-CN" alt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新增状态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569636"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467" y="2294950"/>
            <a:ext cx="2952328" cy="393872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0253" y="2200385"/>
            <a:ext cx="3009610" cy="390132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91715" y="1775164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SHT0018653-</a:t>
            </a:r>
            <a:r>
              <a:rPr lang="zh-CN" altLang="en-US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副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</a:rPr>
              <a:t>驾驶座椅靠背泡沫总成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525" y="3067036"/>
            <a:ext cx="743776" cy="4709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2948685"/>
            <a:ext cx="743776" cy="47092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724138" y="2559126"/>
            <a:ext cx="2016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 smtClean="0">
                <a:solidFill>
                  <a:srgbClr val="000000"/>
                </a:solidFill>
                <a:latin typeface="+mn-ea"/>
              </a:rPr>
              <a:t>1.</a:t>
            </a:r>
            <a:r>
              <a:rPr lang="zh-CN" altLang="en-US" sz="1000" b="1" dirty="0" smtClean="0">
                <a:solidFill>
                  <a:srgbClr val="000000"/>
                </a:solidFill>
                <a:latin typeface="+mn-ea"/>
              </a:rPr>
              <a:t>安全带出带口在左侧</a:t>
            </a:r>
            <a:endParaRPr lang="en-US" altLang="zh-CN" sz="1600" b="1" dirty="0" smtClea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15616" y="1760137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SHT0016196-</a:t>
            </a:r>
            <a:r>
              <a:rPr lang="zh-CN" altLang="en-US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副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</a:rPr>
              <a:t>驾驶座椅靠背泡沫总成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186992" y="2565665"/>
            <a:ext cx="2016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 smtClean="0">
                <a:solidFill>
                  <a:srgbClr val="000000"/>
                </a:solidFill>
                <a:latin typeface="+mn-ea"/>
              </a:rPr>
              <a:t>1.</a:t>
            </a:r>
            <a:r>
              <a:rPr lang="zh-CN" altLang="en-US" sz="1000" b="1" dirty="0" smtClean="0">
                <a:solidFill>
                  <a:srgbClr val="000000"/>
                </a:solidFill>
                <a:latin typeface="+mn-ea"/>
              </a:rPr>
              <a:t>安全带出带口在右侧</a:t>
            </a:r>
            <a:endParaRPr lang="en-US" altLang="zh-CN" sz="1600" b="1" dirty="0" smtClea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892207" y="2037928"/>
            <a:ext cx="2132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 smtClean="0">
                <a:solidFill>
                  <a:srgbClr val="000000"/>
                </a:solidFill>
                <a:latin typeface="+mn-ea"/>
              </a:rPr>
              <a:t>安全带出带口模具上增加活动镶块</a:t>
            </a:r>
            <a:endParaRPr lang="en-US" altLang="zh-CN" sz="1600" b="1" dirty="0" smtClea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77584" y="188640"/>
            <a:ext cx="2522207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A6</a:t>
            </a:r>
            <a:r>
              <a:rPr lang="zh-CN" altLang="en-US" dirty="0" smtClean="0"/>
              <a:t>右舵副驾座椅方案</a:t>
            </a:r>
            <a:r>
              <a:rPr lang="en-US" altLang="zh-CN" dirty="0" smtClean="0"/>
              <a:t>-2</a:t>
            </a:r>
            <a:endParaRPr lang="zh-CN" altLang="en-US" dirty="0"/>
          </a:p>
        </p:txBody>
      </p:sp>
      <p:sp>
        <p:nvSpPr>
          <p:cNvPr id="9" name="椭圆 8"/>
          <p:cNvSpPr/>
          <p:nvPr/>
        </p:nvSpPr>
        <p:spPr>
          <a:xfrm>
            <a:off x="5868144" y="3419613"/>
            <a:ext cx="536020" cy="15215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4951219" y="4179732"/>
            <a:ext cx="10057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 smtClean="0">
                <a:solidFill>
                  <a:srgbClr val="000000"/>
                </a:solidFill>
                <a:latin typeface="+mn-ea"/>
              </a:rPr>
              <a:t>2.</a:t>
            </a:r>
            <a:r>
              <a:rPr lang="zh-CN" altLang="en-US" sz="1000" b="1" dirty="0" smtClean="0">
                <a:solidFill>
                  <a:srgbClr val="000000"/>
                </a:solidFill>
                <a:latin typeface="+mn-ea"/>
              </a:rPr>
              <a:t>去除此部分</a:t>
            </a:r>
            <a:endParaRPr lang="en-US" altLang="zh-CN" sz="1600" b="1" dirty="0" smtClea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365717" y="3507318"/>
            <a:ext cx="536020" cy="15215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36712"/>
            <a:ext cx="10168830" cy="50844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7505" y="188640"/>
            <a:ext cx="237626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A6</a:t>
            </a:r>
            <a:r>
              <a:rPr lang="zh-CN" altLang="en-US" dirty="0" smtClean="0"/>
              <a:t>右舵座椅客户输入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998" y="2023548"/>
            <a:ext cx="2758691" cy="3997531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95536" y="476672"/>
          <a:ext cx="8496944" cy="57732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48472"/>
                <a:gridCol w="4248472"/>
              </a:tblGrid>
              <a:tr h="115212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更改前</a:t>
                      </a:r>
                      <a:endParaRPr lang="zh-CN" alt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新增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-</a:t>
                      </a: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右舵</a:t>
                      </a:r>
                      <a:r>
                        <a:rPr lang="zh-CN" altLang="en-US" sz="1400" dirty="0" smtClean="0">
                          <a:solidFill>
                            <a:srgbClr val="000000"/>
                          </a:solidFill>
                          <a:latin typeface="+mn-ea"/>
                        </a:rPr>
                        <a:t>副驾靠背骨架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0" marR="0" marT="0" marB="0" anchor="ctr"/>
                </a:tc>
              </a:tr>
              <a:tr h="4621132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线形标注 2(无边框) 15"/>
          <p:cNvSpPr/>
          <p:nvPr/>
        </p:nvSpPr>
        <p:spPr>
          <a:xfrm>
            <a:off x="3123950" y="2193750"/>
            <a:ext cx="1222018" cy="715306"/>
          </a:xfrm>
          <a:prstGeom prst="callout2">
            <a:avLst>
              <a:gd name="adj1" fmla="val 94566"/>
              <a:gd name="adj2" fmla="val 99303"/>
              <a:gd name="adj3" fmla="val 94760"/>
              <a:gd name="adj4" fmla="val 11047"/>
              <a:gd name="adj5" fmla="val 284096"/>
              <a:gd name="adj6" fmla="val -16996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 smtClean="0">
                <a:solidFill>
                  <a:schemeClr val="tx1"/>
                </a:solidFill>
              </a:rPr>
              <a:t>取消：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sz="1000" dirty="0" smtClean="0">
                <a:solidFill>
                  <a:schemeClr val="tx1"/>
                </a:solidFill>
              </a:rPr>
              <a:t>SHT0010074 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sz="1000" dirty="0" smtClean="0">
                <a:solidFill>
                  <a:schemeClr val="tx1"/>
                </a:solidFill>
              </a:rPr>
              <a:t>靠</a:t>
            </a:r>
            <a:r>
              <a:rPr lang="zh-CN" altLang="en-US" sz="1000" dirty="0">
                <a:solidFill>
                  <a:schemeClr val="tx1"/>
                </a:solidFill>
              </a:rPr>
              <a:t>背侧翼支撑钢</a:t>
            </a:r>
            <a:r>
              <a:rPr lang="zh-CN" altLang="en-US" sz="1000" dirty="0" smtClean="0">
                <a:solidFill>
                  <a:schemeClr val="tx1"/>
                </a:solidFill>
              </a:rPr>
              <a:t>丝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sz="1000" dirty="0" smtClean="0">
                <a:solidFill>
                  <a:schemeClr val="tx1"/>
                </a:solidFill>
              </a:rPr>
              <a:t>2</a:t>
            </a:r>
            <a:r>
              <a:rPr lang="zh-CN" altLang="en-US" sz="1000" dirty="0" smtClean="0">
                <a:solidFill>
                  <a:schemeClr val="tx1"/>
                </a:solidFill>
              </a:rPr>
              <a:t>根 </a:t>
            </a:r>
            <a:endParaRPr lang="zh-CN" altLang="en-US" sz="1000" dirty="0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68837" y="1676443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rgbClr val="000000"/>
                </a:solidFill>
                <a:latin typeface="+mn-ea"/>
              </a:rPr>
              <a:t>SHT0018584 </a:t>
            </a:r>
            <a:r>
              <a:rPr lang="zh-CN" altLang="en-US" sz="1200" dirty="0" smtClean="0">
                <a:solidFill>
                  <a:srgbClr val="000000"/>
                </a:solidFill>
                <a:latin typeface="+mn-ea"/>
              </a:rPr>
              <a:t>副司机靠背骨架焊接总成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8355" y="1874811"/>
            <a:ext cx="2788631" cy="418908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43608" y="1736312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SHT0016112 </a:t>
            </a:r>
            <a:r>
              <a:rPr lang="zh-CN" altLang="en-US" sz="1200" dirty="0"/>
              <a:t>主驾驶靠背骨架焊接总成 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17" name="线形标注 2(无边框) 16"/>
          <p:cNvSpPr/>
          <p:nvPr/>
        </p:nvSpPr>
        <p:spPr>
          <a:xfrm>
            <a:off x="3038253" y="3015083"/>
            <a:ext cx="1529731" cy="715306"/>
          </a:xfrm>
          <a:prstGeom prst="callout2">
            <a:avLst>
              <a:gd name="adj1" fmla="val 94566"/>
              <a:gd name="adj2" fmla="val 86634"/>
              <a:gd name="adj3" fmla="val 93608"/>
              <a:gd name="adj4" fmla="val 14820"/>
              <a:gd name="adj5" fmla="val 188508"/>
              <a:gd name="adj6" fmla="val -11394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 smtClean="0">
                <a:solidFill>
                  <a:schemeClr val="tx1"/>
                </a:solidFill>
              </a:rPr>
              <a:t>取消：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sz="1000" dirty="0" smtClean="0">
                <a:solidFill>
                  <a:schemeClr val="tx1"/>
                </a:solidFill>
              </a:rPr>
              <a:t>SHT0010779 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sz="1000" dirty="0" smtClean="0">
                <a:solidFill>
                  <a:schemeClr val="tx1"/>
                </a:solidFill>
              </a:rPr>
              <a:t>气</a:t>
            </a:r>
            <a:r>
              <a:rPr lang="zh-CN" altLang="en-US" sz="1000" dirty="0">
                <a:solidFill>
                  <a:schemeClr val="tx1"/>
                </a:solidFill>
              </a:rPr>
              <a:t>袋腰托侧翼支撑钢丝 </a:t>
            </a:r>
            <a:r>
              <a:rPr lang="en-US" altLang="zh-CN" sz="1000" dirty="0" smtClean="0">
                <a:solidFill>
                  <a:schemeClr val="tx1"/>
                </a:solidFill>
              </a:rPr>
              <a:t>2</a:t>
            </a:r>
            <a:r>
              <a:rPr lang="zh-CN" altLang="en-US" sz="1000" dirty="0" smtClean="0">
                <a:solidFill>
                  <a:schemeClr val="tx1"/>
                </a:solidFill>
              </a:rPr>
              <a:t>根 </a:t>
            </a:r>
            <a:endParaRPr lang="zh-CN" altLang="en-US" sz="1000" dirty="0">
              <a:solidFill>
                <a:schemeClr val="tx1"/>
              </a:solidFill>
            </a:endParaRPr>
          </a:p>
        </p:txBody>
      </p:sp>
      <p:sp>
        <p:nvSpPr>
          <p:cNvPr id="18" name="线形标注 2(无边框) 17"/>
          <p:cNvSpPr/>
          <p:nvPr/>
        </p:nvSpPr>
        <p:spPr>
          <a:xfrm>
            <a:off x="3006265" y="3772484"/>
            <a:ext cx="1529731" cy="715306"/>
          </a:xfrm>
          <a:prstGeom prst="callout2">
            <a:avLst>
              <a:gd name="adj1" fmla="val 94566"/>
              <a:gd name="adj2" fmla="val 87711"/>
              <a:gd name="adj3" fmla="val 94760"/>
              <a:gd name="adj4" fmla="val 12127"/>
              <a:gd name="adj5" fmla="val 132077"/>
              <a:gd name="adj6" fmla="val -4716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 smtClean="0">
                <a:solidFill>
                  <a:schemeClr val="tx1"/>
                </a:solidFill>
              </a:rPr>
              <a:t>取消：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sz="1000" dirty="0" smtClean="0">
                <a:solidFill>
                  <a:schemeClr val="tx1"/>
                </a:solidFill>
              </a:rPr>
              <a:t>SHT0010778 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sz="1000" dirty="0" smtClean="0">
                <a:solidFill>
                  <a:schemeClr val="tx1"/>
                </a:solidFill>
              </a:rPr>
              <a:t>气</a:t>
            </a:r>
            <a:r>
              <a:rPr lang="zh-CN" altLang="en-US" sz="1000" dirty="0">
                <a:solidFill>
                  <a:schemeClr val="tx1"/>
                </a:solidFill>
              </a:rPr>
              <a:t>袋腰托支撑钣金 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sz="1000" dirty="0" smtClean="0">
                <a:solidFill>
                  <a:schemeClr val="tx1"/>
                </a:solidFill>
              </a:rPr>
              <a:t>2</a:t>
            </a:r>
            <a:r>
              <a:rPr lang="zh-CN" altLang="en-US" sz="1000" dirty="0" smtClean="0">
                <a:solidFill>
                  <a:schemeClr val="tx1"/>
                </a:solidFill>
              </a:rPr>
              <a:t>根 </a:t>
            </a:r>
            <a:endParaRPr lang="zh-CN" altLang="en-US" sz="1000" dirty="0">
              <a:solidFill>
                <a:schemeClr val="tx1"/>
              </a:solidFill>
            </a:endParaRPr>
          </a:p>
        </p:txBody>
      </p:sp>
      <p:sp>
        <p:nvSpPr>
          <p:cNvPr id="19" name="线形标注 2(无边框) 18"/>
          <p:cNvSpPr/>
          <p:nvPr/>
        </p:nvSpPr>
        <p:spPr>
          <a:xfrm>
            <a:off x="2935858" y="4752988"/>
            <a:ext cx="1708150" cy="715306"/>
          </a:xfrm>
          <a:prstGeom prst="callout2">
            <a:avLst>
              <a:gd name="adj1" fmla="val 88808"/>
              <a:gd name="adj2" fmla="val 89865"/>
              <a:gd name="adj3" fmla="val 91305"/>
              <a:gd name="adj4" fmla="val 13743"/>
              <a:gd name="adj5" fmla="val 75646"/>
              <a:gd name="adj6" fmla="val -6978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 smtClean="0">
                <a:solidFill>
                  <a:schemeClr val="tx1"/>
                </a:solidFill>
              </a:rPr>
              <a:t>取消：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sz="1000" dirty="0" smtClean="0">
                <a:solidFill>
                  <a:schemeClr val="tx1"/>
                </a:solidFill>
              </a:rPr>
              <a:t>SHT0017396 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sz="1000" dirty="0" smtClean="0">
                <a:solidFill>
                  <a:schemeClr val="tx1"/>
                </a:solidFill>
              </a:rPr>
              <a:t>气袋腰托下固定点焊接总成 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sz="1000" dirty="0" smtClean="0">
                <a:solidFill>
                  <a:schemeClr val="tx1"/>
                </a:solidFill>
              </a:rPr>
              <a:t>1</a:t>
            </a:r>
            <a:r>
              <a:rPr lang="zh-CN" altLang="en-US" sz="1000" dirty="0" smtClean="0">
                <a:solidFill>
                  <a:schemeClr val="tx1"/>
                </a:solidFill>
              </a:rPr>
              <a:t>个</a:t>
            </a:r>
            <a:endParaRPr lang="zh-CN" altLang="en-US" sz="1000" dirty="0">
              <a:solidFill>
                <a:schemeClr val="tx1"/>
              </a:solidFill>
            </a:endParaRPr>
          </a:p>
        </p:txBody>
      </p:sp>
      <p:sp>
        <p:nvSpPr>
          <p:cNvPr id="20" name="线形标注 2(无边框) 19"/>
          <p:cNvSpPr/>
          <p:nvPr/>
        </p:nvSpPr>
        <p:spPr>
          <a:xfrm>
            <a:off x="4694762" y="2193750"/>
            <a:ext cx="1528283" cy="715306"/>
          </a:xfrm>
          <a:prstGeom prst="callout2">
            <a:avLst>
              <a:gd name="adj1" fmla="val 92262"/>
              <a:gd name="adj2" fmla="val 6275"/>
              <a:gd name="adj3" fmla="val 91305"/>
              <a:gd name="adj4" fmla="val 95986"/>
              <a:gd name="adj5" fmla="val 461451"/>
              <a:gd name="adj6" fmla="val 228996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 smtClean="0">
                <a:solidFill>
                  <a:schemeClr val="tx1"/>
                </a:solidFill>
              </a:rPr>
              <a:t>增加：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sz="1000" dirty="0" smtClean="0">
                <a:solidFill>
                  <a:schemeClr val="tx1"/>
                </a:solidFill>
              </a:rPr>
              <a:t>SHT0010419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sz="1000" dirty="0" smtClean="0">
                <a:solidFill>
                  <a:schemeClr val="tx1"/>
                </a:solidFill>
              </a:rPr>
              <a:t>坐</a:t>
            </a:r>
            <a:r>
              <a:rPr lang="zh-CN" altLang="en-US" sz="1000" dirty="0">
                <a:solidFill>
                  <a:schemeClr val="tx1"/>
                </a:solidFill>
              </a:rPr>
              <a:t>垫翻折连接钣总成左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sz="1000" dirty="0" smtClean="0">
                <a:solidFill>
                  <a:schemeClr val="tx1"/>
                </a:solidFill>
              </a:rPr>
              <a:t>1</a:t>
            </a:r>
            <a:r>
              <a:rPr lang="zh-CN" altLang="en-US" sz="1000" dirty="0" smtClean="0">
                <a:solidFill>
                  <a:schemeClr val="tx1"/>
                </a:solidFill>
              </a:rPr>
              <a:t>个</a:t>
            </a:r>
            <a:endParaRPr lang="zh-CN" altLang="en-US" sz="1000" dirty="0">
              <a:solidFill>
                <a:schemeClr val="tx1"/>
              </a:solidFill>
            </a:endParaRPr>
          </a:p>
        </p:txBody>
      </p:sp>
      <p:sp>
        <p:nvSpPr>
          <p:cNvPr id="21" name="线形标注 2(无边框) 20"/>
          <p:cNvSpPr/>
          <p:nvPr/>
        </p:nvSpPr>
        <p:spPr>
          <a:xfrm>
            <a:off x="4652233" y="2983117"/>
            <a:ext cx="1834548" cy="715306"/>
          </a:xfrm>
          <a:prstGeom prst="callout2">
            <a:avLst>
              <a:gd name="adj1" fmla="val 92262"/>
              <a:gd name="adj2" fmla="val 6275"/>
              <a:gd name="adj3" fmla="val 91305"/>
              <a:gd name="adj4" fmla="val 95986"/>
              <a:gd name="adj5" fmla="val 330162"/>
              <a:gd name="adj6" fmla="val 152318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 smtClean="0">
                <a:solidFill>
                  <a:schemeClr val="tx1"/>
                </a:solidFill>
              </a:rPr>
              <a:t>增加：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sz="1000" dirty="0" smtClean="0">
                <a:solidFill>
                  <a:schemeClr val="tx1"/>
                </a:solidFill>
              </a:rPr>
              <a:t>SHT0010780 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sz="1000" dirty="0">
                <a:solidFill>
                  <a:schemeClr val="tx1"/>
                </a:solidFill>
              </a:rPr>
              <a:t>气袋腰托下固定点焊接总</a:t>
            </a:r>
            <a:r>
              <a:rPr lang="zh-CN" altLang="en-US" sz="1000" dirty="0" smtClean="0">
                <a:solidFill>
                  <a:schemeClr val="tx1"/>
                </a:solidFill>
              </a:rPr>
              <a:t>成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sz="1000" dirty="0" smtClean="0">
                <a:solidFill>
                  <a:schemeClr val="tx1"/>
                </a:solidFill>
              </a:rPr>
              <a:t>1</a:t>
            </a:r>
            <a:r>
              <a:rPr lang="zh-CN" altLang="en-US" sz="1000" dirty="0" smtClean="0">
                <a:solidFill>
                  <a:schemeClr val="tx1"/>
                </a:solidFill>
              </a:rPr>
              <a:t>个 </a:t>
            </a:r>
            <a:endParaRPr lang="zh-CN" altLang="en-US" sz="1000" dirty="0">
              <a:solidFill>
                <a:schemeClr val="tx1"/>
              </a:solidFill>
            </a:endParaRPr>
          </a:p>
        </p:txBody>
      </p:sp>
      <p:sp>
        <p:nvSpPr>
          <p:cNvPr id="22" name="线形标注 2(无边框) 21"/>
          <p:cNvSpPr/>
          <p:nvPr/>
        </p:nvSpPr>
        <p:spPr>
          <a:xfrm>
            <a:off x="4740854" y="3783939"/>
            <a:ext cx="1455965" cy="715306"/>
          </a:xfrm>
          <a:prstGeom prst="callout2">
            <a:avLst>
              <a:gd name="adj1" fmla="val 92262"/>
              <a:gd name="adj2" fmla="val 6275"/>
              <a:gd name="adj3" fmla="val 91305"/>
              <a:gd name="adj4" fmla="val 95986"/>
              <a:gd name="adj5" fmla="val 239182"/>
              <a:gd name="adj6" fmla="val 148389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 smtClean="0">
                <a:solidFill>
                  <a:schemeClr val="tx1"/>
                </a:solidFill>
              </a:rPr>
              <a:t>增加：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sz="1000" dirty="0" smtClean="0">
                <a:solidFill>
                  <a:schemeClr val="tx1"/>
                </a:solidFill>
              </a:rPr>
              <a:t>SHT0010386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sz="1000" dirty="0" smtClean="0">
                <a:solidFill>
                  <a:schemeClr val="tx1"/>
                </a:solidFill>
              </a:rPr>
              <a:t>坐</a:t>
            </a:r>
            <a:r>
              <a:rPr lang="zh-CN" altLang="en-US" sz="1000" dirty="0">
                <a:solidFill>
                  <a:schemeClr val="tx1"/>
                </a:solidFill>
              </a:rPr>
              <a:t>垫翻折连接钣总成右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sz="1000" dirty="0" smtClean="0">
                <a:solidFill>
                  <a:schemeClr val="tx1"/>
                </a:solidFill>
              </a:rPr>
              <a:t>1</a:t>
            </a:r>
            <a:r>
              <a:rPr lang="zh-CN" altLang="en-US" sz="1000" dirty="0" smtClean="0">
                <a:solidFill>
                  <a:schemeClr val="tx1"/>
                </a:solidFill>
              </a:rPr>
              <a:t>个</a:t>
            </a:r>
            <a:endParaRPr lang="zh-CN" altLang="en-US" sz="1000" dirty="0">
              <a:solidFill>
                <a:schemeClr val="tx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7504" y="63153"/>
            <a:ext cx="2522207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A6</a:t>
            </a:r>
            <a:r>
              <a:rPr lang="zh-CN" altLang="en-US" dirty="0" smtClean="0"/>
              <a:t>右舵副驾座椅方案</a:t>
            </a:r>
            <a:r>
              <a:rPr lang="en-US" altLang="zh-CN" dirty="0" smtClean="0"/>
              <a:t>-3</a:t>
            </a:r>
            <a:endParaRPr lang="zh-CN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95536" y="764704"/>
          <a:ext cx="8496944" cy="54852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48472"/>
                <a:gridCol w="4248472"/>
              </a:tblGrid>
              <a:tr h="109464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现状态</a:t>
                      </a:r>
                      <a:endParaRPr lang="zh-CN" alt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新增状态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39058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35" y="2310122"/>
            <a:ext cx="4946633" cy="3600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0389" y="2060848"/>
            <a:ext cx="3912091" cy="337886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91719" y="1877708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ctr">
              <a:defRPr/>
            </a:pPr>
            <a:r>
              <a:rPr lang="en-US" altLang="zh-CN" sz="1400">
                <a:solidFill>
                  <a:srgbClr val="000000"/>
                </a:solidFill>
                <a:latin typeface="+mn-ea"/>
              </a:rPr>
              <a:t>SHT0016803 </a:t>
            </a:r>
            <a:r>
              <a:rPr lang="zh-CN" altLang="en-US" sz="1400">
                <a:solidFill>
                  <a:srgbClr val="000000"/>
                </a:solidFill>
                <a:latin typeface="+mn-ea"/>
              </a:rPr>
              <a:t>中宽车副司机底座焊接总成</a:t>
            </a:r>
            <a:endParaRPr lang="zh-CN" altLang="en-US" sz="14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88203" y="1893096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</a:rPr>
              <a:t>SHT0018594 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</a:rPr>
              <a:t>副司机底座焊接总</a:t>
            </a:r>
            <a:r>
              <a:rPr lang="zh-CN" altLang="en-US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成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3279354"/>
            <a:ext cx="743776" cy="4709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2860988"/>
            <a:ext cx="743776" cy="47092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80477" y="2520315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rgbClr val="000000"/>
                </a:solidFill>
                <a:latin typeface="+mn-ea"/>
              </a:rPr>
              <a:t>1</a:t>
            </a:r>
            <a:r>
              <a:rPr lang="zh-CN" altLang="en-US" sz="1000" b="1" dirty="0" smtClean="0">
                <a:solidFill>
                  <a:srgbClr val="000000"/>
                </a:solidFill>
                <a:latin typeface="+mn-ea"/>
              </a:rPr>
              <a:t>个</a:t>
            </a:r>
            <a:r>
              <a:rPr lang="en-US" altLang="zh-CN" sz="1000" b="1" dirty="0" smtClean="0">
                <a:solidFill>
                  <a:srgbClr val="000000"/>
                </a:solidFill>
                <a:latin typeface="+mn-ea"/>
              </a:rPr>
              <a:t>7/16</a:t>
            </a:r>
            <a:r>
              <a:rPr lang="zh-CN" altLang="en-US" sz="1000" b="1" dirty="0" smtClean="0">
                <a:solidFill>
                  <a:srgbClr val="000000"/>
                </a:solidFill>
                <a:latin typeface="+mn-ea"/>
              </a:rPr>
              <a:t>螺母焊接在支架</a:t>
            </a:r>
            <a:r>
              <a:rPr lang="zh-CN" altLang="en-US" sz="1600" b="1" dirty="0" smtClean="0">
                <a:solidFill>
                  <a:srgbClr val="000000"/>
                </a:solidFill>
                <a:latin typeface="+mn-ea"/>
              </a:rPr>
              <a:t>右边</a:t>
            </a:r>
            <a:endParaRPr lang="en-US" altLang="zh-CN" sz="1600" b="1" dirty="0" smtClea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08104" y="2191715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rgbClr val="000000"/>
                </a:solidFill>
                <a:latin typeface="+mn-ea"/>
              </a:rPr>
              <a:t>1</a:t>
            </a:r>
            <a:r>
              <a:rPr lang="zh-CN" altLang="en-US" sz="1000" b="1" dirty="0" smtClean="0">
                <a:solidFill>
                  <a:srgbClr val="000000"/>
                </a:solidFill>
                <a:latin typeface="+mn-ea"/>
              </a:rPr>
              <a:t>个</a:t>
            </a:r>
            <a:r>
              <a:rPr lang="en-US" altLang="zh-CN" sz="1000" b="1" dirty="0" smtClean="0">
                <a:solidFill>
                  <a:srgbClr val="000000"/>
                </a:solidFill>
                <a:latin typeface="+mn-ea"/>
              </a:rPr>
              <a:t>7/16</a:t>
            </a:r>
            <a:r>
              <a:rPr lang="zh-CN" altLang="en-US" sz="1000" b="1" dirty="0" smtClean="0">
                <a:solidFill>
                  <a:srgbClr val="000000"/>
                </a:solidFill>
                <a:latin typeface="+mn-ea"/>
              </a:rPr>
              <a:t>螺母焊接在支架</a:t>
            </a:r>
            <a:r>
              <a:rPr lang="zh-CN" altLang="en-US" sz="1600" b="1" dirty="0" smtClean="0">
                <a:solidFill>
                  <a:srgbClr val="000000"/>
                </a:solidFill>
                <a:latin typeface="+mn-ea"/>
              </a:rPr>
              <a:t>左边</a:t>
            </a:r>
            <a:endParaRPr lang="en-US" altLang="zh-CN" sz="1600" b="1" dirty="0" smtClea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7504" y="188640"/>
            <a:ext cx="2448271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A6</a:t>
            </a:r>
            <a:r>
              <a:rPr lang="zh-CN" altLang="en-US" dirty="0" smtClean="0"/>
              <a:t>右舵副驾座椅方案</a:t>
            </a:r>
            <a:r>
              <a:rPr lang="en-US" altLang="zh-CN" dirty="0" smtClean="0"/>
              <a:t>-4</a:t>
            </a:r>
            <a:endParaRPr lang="zh-CN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1520" y="692695"/>
          <a:ext cx="8640960" cy="55391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24336"/>
                <a:gridCol w="2808312"/>
                <a:gridCol w="2808312"/>
              </a:tblGrid>
              <a:tr h="77174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更改前</a:t>
                      </a:r>
                      <a:endParaRPr lang="zh-CN" alt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更改后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新增状态</a:t>
                      </a:r>
                      <a:endParaRPr lang="zh-CN" alt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767391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7994" y="1875193"/>
            <a:ext cx="3362517" cy="437187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-188280" y="1500881"/>
            <a:ext cx="4216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ctr">
              <a:defRPr/>
            </a:pPr>
            <a:r>
              <a:rPr lang="en-US" altLang="zh-CN" sz="1400" dirty="0" smtClean="0">
                <a:solidFill>
                  <a:srgbClr val="000000"/>
                </a:solidFill>
                <a:latin typeface="+mn-ea"/>
              </a:rPr>
              <a:t>A668100000022</a:t>
            </a:r>
            <a:r>
              <a:rPr lang="zh-CN" altLang="en-US" sz="1400" dirty="0">
                <a:solidFill>
                  <a:srgbClr val="000000"/>
                </a:solidFill>
                <a:latin typeface="+mn-ea"/>
              </a:rPr>
              <a:t>（</a:t>
            </a:r>
            <a:r>
              <a:rPr lang="en-US" altLang="zh-CN" sz="1400" dirty="0">
                <a:solidFill>
                  <a:srgbClr val="000000"/>
                </a:solidFill>
                <a:latin typeface="+mn-ea"/>
              </a:rPr>
              <a:t>SHT0016628</a:t>
            </a:r>
            <a:r>
              <a:rPr lang="zh-CN" altLang="en-US" sz="1400" dirty="0" smtClean="0">
                <a:solidFill>
                  <a:srgbClr val="000000"/>
                </a:solidFill>
                <a:latin typeface="+mn-ea"/>
              </a:rPr>
              <a:t>）</a:t>
            </a:r>
            <a:endParaRPr lang="en-US" altLang="zh-CN" sz="1400" dirty="0" smtClean="0">
              <a:solidFill>
                <a:srgbClr val="000000"/>
              </a:solidFill>
              <a:latin typeface="+mn-ea"/>
            </a:endParaRPr>
          </a:p>
          <a:p>
            <a:pPr lvl="0" algn="ctr" fontAlgn="ctr">
              <a:defRPr/>
            </a:pPr>
            <a:r>
              <a:rPr lang="en-US" altLang="zh-CN" sz="1400" dirty="0">
                <a:solidFill>
                  <a:srgbClr val="000000"/>
                </a:solidFill>
                <a:latin typeface="+mn-ea"/>
              </a:rPr>
              <a:t>A6</a:t>
            </a:r>
            <a:r>
              <a:rPr lang="zh-CN" altLang="en-US" sz="1400" dirty="0">
                <a:solidFill>
                  <a:srgbClr val="000000"/>
                </a:solidFill>
                <a:latin typeface="+mn-ea"/>
              </a:rPr>
              <a:t>中宽车副司机座椅底支架总成</a:t>
            </a:r>
            <a:endParaRPr lang="zh-CN" altLang="en-US" sz="14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34927" y="1546970"/>
            <a:ext cx="27363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 smtClean="0">
                <a:solidFill>
                  <a:srgbClr val="000000"/>
                </a:solidFill>
                <a:latin typeface="+mn-ea"/>
              </a:rPr>
              <a:t>A668100000166 </a:t>
            </a:r>
            <a:r>
              <a:rPr lang="zh-CN" altLang="en-US" sz="1050" dirty="0" smtClean="0">
                <a:solidFill>
                  <a:srgbClr val="000000"/>
                </a:solidFill>
                <a:latin typeface="+mn-ea"/>
              </a:rPr>
              <a:t>（</a:t>
            </a:r>
            <a:r>
              <a:rPr lang="en-US" altLang="zh-CN" sz="1050" dirty="0" smtClean="0">
                <a:solidFill>
                  <a:srgbClr val="000000"/>
                </a:solidFill>
                <a:latin typeface="+mn-ea"/>
              </a:rPr>
              <a:t>SHT0018734</a:t>
            </a:r>
            <a:r>
              <a:rPr lang="zh-CN" altLang="en-US" sz="1050" dirty="0" smtClean="0">
                <a:solidFill>
                  <a:srgbClr val="000000"/>
                </a:solidFill>
                <a:latin typeface="+mn-ea"/>
              </a:rPr>
              <a:t>）</a:t>
            </a:r>
            <a:endParaRPr lang="en-US" altLang="zh-CN" sz="1050" dirty="0" smtClean="0">
              <a:solidFill>
                <a:srgbClr val="000000"/>
              </a:solidFill>
              <a:latin typeface="+mn-ea"/>
            </a:endParaRPr>
          </a:p>
          <a:p>
            <a:r>
              <a:rPr lang="en-US" altLang="zh-CN" sz="105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zh-CN" sz="1050" dirty="0" smtClean="0">
                <a:solidFill>
                  <a:srgbClr val="000000"/>
                </a:solidFill>
                <a:latin typeface="+mn-ea"/>
              </a:rPr>
              <a:t>      </a:t>
            </a:r>
            <a:r>
              <a:rPr lang="zh-CN" altLang="en-US" sz="1050" dirty="0" smtClean="0">
                <a:solidFill>
                  <a:srgbClr val="000000"/>
                </a:solidFill>
                <a:latin typeface="+mn-ea"/>
              </a:rPr>
              <a:t>座椅安装支</a:t>
            </a:r>
            <a:r>
              <a:rPr lang="zh-CN" altLang="en-US" sz="105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架</a:t>
            </a:r>
            <a:endParaRPr lang="zh-CN" altLang="en-US" sz="1050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504" y="2304191"/>
            <a:ext cx="3159434" cy="3866555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1679791" y="2341152"/>
            <a:ext cx="720080" cy="5596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7606305" y="2425927"/>
            <a:ext cx="720080" cy="5596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309867" y="2096442"/>
            <a:ext cx="20895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 smtClean="0">
                <a:solidFill>
                  <a:srgbClr val="000000"/>
                </a:solidFill>
                <a:latin typeface="+mn-ea"/>
              </a:rPr>
              <a:t>1.</a:t>
            </a:r>
            <a:r>
              <a:rPr lang="zh-CN" altLang="en-US" sz="1050" b="1" dirty="0" smtClean="0">
                <a:solidFill>
                  <a:srgbClr val="000000"/>
                </a:solidFill>
                <a:latin typeface="+mn-ea"/>
              </a:rPr>
              <a:t>调整筋位宽度，左右筋位对称</a:t>
            </a:r>
            <a:endParaRPr lang="en-US" altLang="zh-CN" sz="1050" b="1" dirty="0" smtClean="0">
              <a:solidFill>
                <a:srgbClr val="000000"/>
              </a:solidFill>
              <a:latin typeface="+mn-ea"/>
            </a:endParaRPr>
          </a:p>
          <a:p>
            <a:r>
              <a:rPr lang="en-US" altLang="zh-CN" sz="1050" b="1" dirty="0" smtClean="0">
                <a:solidFill>
                  <a:srgbClr val="000000"/>
                </a:solidFill>
                <a:latin typeface="+mn-ea"/>
              </a:rPr>
              <a:t>2.</a:t>
            </a:r>
            <a:r>
              <a:rPr lang="zh-CN" altLang="en-US" sz="1050" b="1" dirty="0" smtClean="0">
                <a:solidFill>
                  <a:srgbClr val="000000"/>
                </a:solidFill>
                <a:latin typeface="+mn-ea"/>
              </a:rPr>
              <a:t>新增了</a:t>
            </a:r>
            <a:r>
              <a:rPr lang="el-GR" altLang="zh-CN" sz="1050" b="1" dirty="0" smtClean="0">
                <a:solidFill>
                  <a:srgbClr val="000000"/>
                </a:solidFill>
                <a:latin typeface="+mn-ea"/>
              </a:rPr>
              <a:t>φ</a:t>
            </a:r>
            <a:r>
              <a:rPr lang="en-US" altLang="zh-CN" sz="1050" b="1" dirty="0" smtClean="0">
                <a:solidFill>
                  <a:srgbClr val="000000"/>
                </a:solidFill>
                <a:latin typeface="+mn-ea"/>
              </a:rPr>
              <a:t>11mm</a:t>
            </a:r>
            <a:r>
              <a:rPr lang="zh-CN" altLang="en-US" sz="1050" b="1" dirty="0" smtClean="0">
                <a:solidFill>
                  <a:srgbClr val="000000"/>
                </a:solidFill>
                <a:latin typeface="+mn-ea"/>
              </a:rPr>
              <a:t>的开孔</a:t>
            </a:r>
            <a:endParaRPr lang="zh-CN" altLang="en-US" sz="1050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7504" y="188640"/>
            <a:ext cx="252027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A6</a:t>
            </a:r>
            <a:r>
              <a:rPr lang="zh-CN" altLang="en-US" dirty="0" smtClean="0"/>
              <a:t>右舵副驾座椅方案</a:t>
            </a:r>
            <a:r>
              <a:rPr lang="en-US" altLang="zh-CN" dirty="0" smtClean="0"/>
              <a:t>-5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6938" y="2395838"/>
            <a:ext cx="2874693" cy="373761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658390" y="1500881"/>
            <a:ext cx="42163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ctr">
              <a:defRPr/>
            </a:pPr>
            <a:r>
              <a:rPr lang="en-US" altLang="zh-CN" sz="1100" dirty="0" smtClean="0">
                <a:solidFill>
                  <a:srgbClr val="000000"/>
                </a:solidFill>
                <a:latin typeface="+mn-ea"/>
              </a:rPr>
              <a:t>A668100000022</a:t>
            </a:r>
            <a:r>
              <a:rPr lang="zh-CN" altLang="en-US" sz="1100" dirty="0">
                <a:solidFill>
                  <a:srgbClr val="000000"/>
                </a:solidFill>
                <a:latin typeface="+mn-ea"/>
              </a:rPr>
              <a:t>（</a:t>
            </a:r>
            <a:r>
              <a:rPr lang="en-US" altLang="zh-CN" sz="1100" dirty="0">
                <a:solidFill>
                  <a:srgbClr val="000000"/>
                </a:solidFill>
                <a:latin typeface="+mn-ea"/>
              </a:rPr>
              <a:t>SHT0016628</a:t>
            </a:r>
            <a:r>
              <a:rPr lang="zh-CN" altLang="en-US" sz="1100" dirty="0" smtClean="0">
                <a:solidFill>
                  <a:srgbClr val="000000"/>
                </a:solidFill>
                <a:latin typeface="+mn-ea"/>
              </a:rPr>
              <a:t>）</a:t>
            </a:r>
            <a:endParaRPr lang="en-US" altLang="zh-CN" sz="1100" dirty="0" smtClean="0">
              <a:solidFill>
                <a:srgbClr val="000000"/>
              </a:solidFill>
              <a:latin typeface="+mn-ea"/>
            </a:endParaRPr>
          </a:p>
          <a:p>
            <a:pPr lvl="0" algn="ctr" fontAlgn="ctr">
              <a:defRPr/>
            </a:pPr>
            <a:r>
              <a:rPr lang="en-US" altLang="zh-CN" sz="1100" dirty="0">
                <a:solidFill>
                  <a:srgbClr val="000000"/>
                </a:solidFill>
                <a:latin typeface="+mn-ea"/>
              </a:rPr>
              <a:t>A6</a:t>
            </a:r>
            <a:r>
              <a:rPr lang="zh-CN" altLang="en-US" sz="1100" dirty="0">
                <a:solidFill>
                  <a:srgbClr val="000000"/>
                </a:solidFill>
                <a:latin typeface="+mn-ea"/>
              </a:rPr>
              <a:t>中宽车副司机座椅底支架总成</a:t>
            </a:r>
            <a:endParaRPr lang="zh-CN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706738" y="2084421"/>
            <a:ext cx="21783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 smtClean="0">
                <a:solidFill>
                  <a:srgbClr val="000000"/>
                </a:solidFill>
                <a:latin typeface="+mn-ea"/>
              </a:rPr>
              <a:t>1.</a:t>
            </a:r>
            <a:r>
              <a:rPr lang="zh-CN" altLang="en-US" sz="1050" b="1" dirty="0" smtClean="0">
                <a:solidFill>
                  <a:srgbClr val="000000"/>
                </a:solidFill>
                <a:latin typeface="+mn-ea"/>
              </a:rPr>
              <a:t>调整筋位宽度，左右筋位对称</a:t>
            </a:r>
            <a:endParaRPr lang="en-US" altLang="zh-CN" sz="1050" b="1" dirty="0" smtClea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4736498" y="2395838"/>
            <a:ext cx="720080" cy="5596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7844384" y="6231834"/>
            <a:ext cx="12731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 smtClean="0">
                <a:solidFill>
                  <a:srgbClr val="000000"/>
                </a:solidFill>
                <a:latin typeface="+mn-ea"/>
              </a:rPr>
              <a:t>2025</a:t>
            </a:r>
            <a:r>
              <a:rPr lang="zh-CN" altLang="en-US" sz="1050" b="1" dirty="0" smtClean="0">
                <a:solidFill>
                  <a:srgbClr val="000000"/>
                </a:solidFill>
                <a:latin typeface="+mn-ea"/>
              </a:rPr>
              <a:t>年</a:t>
            </a:r>
            <a:r>
              <a:rPr lang="en-US" altLang="zh-CN" sz="1050" b="1" dirty="0" smtClean="0">
                <a:solidFill>
                  <a:srgbClr val="000000"/>
                </a:solidFill>
                <a:latin typeface="+mn-ea"/>
              </a:rPr>
              <a:t>8</a:t>
            </a:r>
            <a:r>
              <a:rPr lang="zh-CN" altLang="en-US" sz="1050" b="1" dirty="0" smtClean="0">
                <a:solidFill>
                  <a:srgbClr val="000000"/>
                </a:solidFill>
                <a:latin typeface="+mn-ea"/>
              </a:rPr>
              <a:t>月</a:t>
            </a:r>
            <a:r>
              <a:rPr lang="en-US" altLang="zh-CN" sz="1050" b="1" dirty="0" smtClean="0">
                <a:solidFill>
                  <a:srgbClr val="000000"/>
                </a:solidFill>
                <a:latin typeface="+mn-ea"/>
              </a:rPr>
              <a:t>29</a:t>
            </a:r>
            <a:r>
              <a:rPr lang="zh-CN" altLang="en-US" sz="1050" b="1" dirty="0" smtClean="0">
                <a:solidFill>
                  <a:srgbClr val="000000"/>
                </a:solidFill>
                <a:latin typeface="+mn-ea"/>
              </a:rPr>
              <a:t>日</a:t>
            </a:r>
            <a:endParaRPr lang="en-US" altLang="zh-CN" sz="1050" b="1" dirty="0" smtClean="0">
              <a:solidFill>
                <a:srgbClr val="000000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467544" y="404664"/>
          <a:ext cx="8229601" cy="518457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32048"/>
                <a:gridCol w="1152128"/>
                <a:gridCol w="936104"/>
                <a:gridCol w="2304256"/>
                <a:gridCol w="2520280"/>
                <a:gridCol w="884785"/>
              </a:tblGrid>
              <a:tr h="573163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 smtClean="0">
                          <a:solidFill>
                            <a:srgbClr val="000000"/>
                          </a:solidFill>
                          <a:latin typeface="+mn-ea"/>
                        </a:rPr>
                        <a:t>A6</a:t>
                      </a:r>
                      <a:r>
                        <a:rPr lang="zh-CN" altLang="en-US" sz="1400" dirty="0" smtClean="0">
                          <a:solidFill>
                            <a:srgbClr val="000000"/>
                          </a:solidFill>
                          <a:latin typeface="+mn-ea"/>
                        </a:rPr>
                        <a:t>中宽车副司机座椅底支架总成</a:t>
                      </a:r>
                      <a:r>
                        <a:rPr lang="zh-CN" alt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优化客户要求的试验项目</a:t>
                      </a:r>
                      <a:endParaRPr lang="zh-CN" altLang="en-US" sz="1400" dirty="0" smtClean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</a:tr>
              <a:tr h="57316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effectLst/>
                          <a:latin typeface="+mn-ea"/>
                          <a:ea typeface="+mn-ea"/>
                        </a:rPr>
                        <a:t>序号</a:t>
                      </a: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effectLst/>
                          <a:latin typeface="+mn-ea"/>
                          <a:ea typeface="+mn-ea"/>
                        </a:rPr>
                        <a:t>试验项目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effectLst/>
                          <a:latin typeface="+mn-ea"/>
                          <a:ea typeface="+mn-ea"/>
                        </a:rPr>
                        <a:t>试</a:t>
                      </a:r>
                      <a:r>
                        <a:rPr lang="zh-CN" altLang="en-US" sz="800" b="0" i="0" u="none" strike="noStrike" dirty="0" smtClean="0">
                          <a:effectLst/>
                          <a:latin typeface="+mn-ea"/>
                          <a:ea typeface="+mn-ea"/>
                        </a:rPr>
                        <a:t>验标准</a:t>
                      </a:r>
                      <a:endParaRPr lang="en-US" altLang="zh-CN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effectLst/>
                          <a:latin typeface="+mn-ea"/>
                          <a:ea typeface="+mn-ea"/>
                        </a:rPr>
                        <a:t>试验描述</a:t>
                      </a:r>
                      <a:endParaRPr lang="zh-CN" alt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effectLst/>
                          <a:latin typeface="+mn-ea"/>
                          <a:ea typeface="+mn-ea"/>
                        </a:rPr>
                        <a:t>目标要求 </a:t>
                      </a: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 smtClean="0">
                          <a:effectLst/>
                          <a:latin typeface="+mn-ea"/>
                          <a:ea typeface="+mn-ea"/>
                        </a:rPr>
                        <a:t>价格</a:t>
                      </a:r>
                      <a:endParaRPr lang="zh-CN" altLang="en-US" sz="11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</a:tr>
              <a:tr h="80839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 smtClean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7639" marR="7639" marT="7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头枕强度要求 </a:t>
                      </a: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7639" marR="7639" marT="7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GB 15083</a:t>
                      </a:r>
                      <a:endParaRPr 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7639" marR="7639" marT="76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头枕强度应满足</a:t>
                      </a: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GB 15083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的要求规定。 </a:t>
                      </a: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7639" marR="7639" marT="76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 头枕及其固定装置应具有足够的强度，以保证在头枕顶部向下</a:t>
                      </a: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65</a:t>
                      </a: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mm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处，通过直径为</a:t>
                      </a: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165</a:t>
                      </a: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mm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的头型，施加一个垂直于移动后基准线</a:t>
                      </a: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r1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的初始负荷，其相对于</a:t>
                      </a: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H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点力矩为</a:t>
                      </a: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373 </a:t>
                      </a: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N²m。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头型最大后移量应小于</a:t>
                      </a: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80</a:t>
                      </a: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mm。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基准线应保持在规定位置上。负荷作用点位于头枕顶部向下</a:t>
                      </a: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65</a:t>
                      </a: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mm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或更高位置，增加至</a:t>
                      </a: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890</a:t>
                      </a: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N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而不损坏。 </a:t>
                      </a: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7639" marR="7639" marT="7639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effectLst/>
                          <a:latin typeface="+mn-ea"/>
                          <a:ea typeface="+mn-ea"/>
                        </a:rPr>
                        <a:t>7.05W</a:t>
                      </a:r>
                      <a:endParaRPr lang="zh-CN" altLang="en-US" sz="10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7639" marR="7639" marT="7639" marB="0" anchor="ctr"/>
                </a:tc>
              </a:tr>
              <a:tr h="741447">
                <a:tc vMerge="1">
                  <a:tcPr marL="7639" marR="7639" marT="7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靠背及头枕吸能要求 </a:t>
                      </a: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7639" marR="7639" marT="7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GB </a:t>
                      </a:r>
                      <a:r>
                        <a:rPr lang="en-US" sz="800" u="none" strike="noStrike" dirty="0" smtClean="0">
                          <a:effectLst/>
                          <a:latin typeface="+mn-ea"/>
                          <a:ea typeface="+mn-ea"/>
                        </a:rPr>
                        <a:t>15083</a:t>
                      </a:r>
                      <a:endParaRPr 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7639" marR="7639" marT="76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座椅靠背吸能特性应符合</a:t>
                      </a: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GB 15083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中</a:t>
                      </a: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4.4.2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之规定：位于</a:t>
                      </a: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GB 15083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中</a:t>
                      </a: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5.8.1.1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定义的区域</a:t>
                      </a: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内的头枕，按</a:t>
                      </a: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GB 15083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附录</a:t>
                      </a: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C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规定的方法试验，头型的减速度大于</a:t>
                      </a: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80</a:t>
                      </a: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g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的持续时间不应超过</a:t>
                      </a: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ms，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并且试验过程中或试验后，不应有危险的边棱出现。 </a:t>
                      </a: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7639" marR="7639" marT="76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头型的减速度大于</a:t>
                      </a: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80</a:t>
                      </a: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g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的持续时间不应超过</a:t>
                      </a: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ms，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并且试验过程中或试验后，不应有危险的边棱出现。 </a:t>
                      </a: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7639" marR="7639" marT="7639" marB="0" anchor="ctr"/>
                </a:tc>
                <a:tc vMerge="1">
                  <a:tcPr marL="7639" marR="7639" marT="7639" marB="0" anchor="ctr"/>
                </a:tc>
              </a:tr>
              <a:tr h="808852">
                <a:tc vMerge="1">
                  <a:tcPr marL="7639" marR="7639" marT="7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座椅系统强度 </a:t>
                      </a: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7639" marR="7639" marT="7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GB 15083</a:t>
                      </a:r>
                      <a:endParaRPr 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7639" marR="7639" marT="76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满足</a:t>
                      </a: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GB 15083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中</a:t>
                      </a: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5.3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规定的动态和静态试验中任意一种方式进行试验，试验后座椅骨架、固定装置、调节及锁止装置不得损坏失效。 </a:t>
                      </a:r>
                      <a:b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a)   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动态试验：对座椅总成及其处于所有调节位置时施加一个向前、向后不小于</a:t>
                      </a: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20</a:t>
                      </a: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g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的水平纵向减速度，持续时间</a:t>
                      </a: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30</a:t>
                      </a: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ms。 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前向碰撞需要带</a:t>
                      </a: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50%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假人进行。</a:t>
                      </a: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7639" marR="7639" marT="76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碰撞后，座椅骨架、座椅固定装置、调节装置、移位装置及锁止装置均不能失效，允许产生在碰撞过程中不会增加伤害程度的永久变形，包含裂纹，且能承受规定载荷</a:t>
                      </a: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7639" marR="7639" marT="7639" marB="0" anchor="ctr"/>
                </a:tc>
                <a:tc vMerge="1">
                  <a:tcPr marL="7639" marR="7639" marT="7639" marB="0" anchor="ctr"/>
                </a:tc>
              </a:tr>
              <a:tr h="4122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 smtClean="0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7639" marR="7639" marT="7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安全带安装固定点要求</a:t>
                      </a: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7639" marR="7639" marT="7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GB 14167</a:t>
                      </a:r>
                      <a:endParaRPr 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7639" marR="7639" marT="76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集成安全带的座椅，其安装固定点要求和试验方法按</a:t>
                      </a: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GB 14167，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满足法规</a:t>
                      </a: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1.3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倍要求。</a:t>
                      </a: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7639" marR="7639" marT="763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集成安全带的座椅，其安装固定点要求和试验方法按</a:t>
                      </a: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1.3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倍</a:t>
                      </a: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GB 14167。</a:t>
                      </a:r>
                      <a:endParaRPr 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7639" marR="7639" marT="76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effectLst/>
                          <a:latin typeface="+mn-ea"/>
                          <a:ea typeface="+mn-ea"/>
                        </a:rPr>
                        <a:t>0.48W</a:t>
                      </a:r>
                      <a:endParaRPr lang="en-US" sz="10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7639" marR="7639" marT="7639" marB="0" anchor="ctr"/>
                </a:tc>
              </a:tr>
              <a:tr h="6122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endParaRPr lang="zh-CN" alt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800" u="none" strike="noStrike" kern="1200" dirty="0">
                          <a:effectLst/>
                          <a:latin typeface="+mn-ea"/>
                          <a:ea typeface="+mn-ea"/>
                        </a:rPr>
                        <a:t>座椅模态</a:t>
                      </a:r>
                      <a:endParaRPr lang="zh-CN" alt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u="none" strike="noStrike" kern="1200" dirty="0">
                          <a:effectLst/>
                          <a:latin typeface="+mn-ea"/>
                          <a:ea typeface="+mn-ea"/>
                        </a:rPr>
                        <a:t>Q/FD A024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CN" altLang="en-US" sz="800" u="none" strike="noStrike" kern="1200" dirty="0">
                          <a:effectLst/>
                          <a:latin typeface="+mn-ea"/>
                          <a:ea typeface="+mn-ea"/>
                        </a:rPr>
                        <a:t>在座椅总成靠背及坐垫处布置</a:t>
                      </a:r>
                      <a:r>
                        <a:rPr lang="en-US" altLang="zh-CN" sz="800" u="none" strike="noStrike" kern="1200" dirty="0">
                          <a:effectLst/>
                          <a:latin typeface="+mn-ea"/>
                          <a:ea typeface="+mn-ea"/>
                        </a:rPr>
                        <a:t>6-8</a:t>
                      </a:r>
                      <a:r>
                        <a:rPr lang="zh-CN" altLang="en-US" sz="800" u="none" strike="noStrike" kern="1200" dirty="0">
                          <a:effectLst/>
                          <a:latin typeface="+mn-ea"/>
                          <a:ea typeface="+mn-ea"/>
                        </a:rPr>
                        <a:t>个 </a:t>
                      </a:r>
                      <a:r>
                        <a:rPr lang="en-US" altLang="zh-CN" sz="800" u="none" strike="noStrike" kern="1200" dirty="0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zh-CN" altLang="en-US" sz="800" u="none" strike="noStrike" kern="1200" dirty="0">
                          <a:effectLst/>
                          <a:latin typeface="+mn-ea"/>
                          <a:ea typeface="+mn-ea"/>
                        </a:rPr>
                        <a:t>通道加速度传感器，同时对靠背肩部进行敲击激励，通过加速度信号转化，形成一介、二阶共振波形，判定共振频率范围。</a:t>
                      </a:r>
                      <a:endParaRPr lang="zh-CN" alt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CN" altLang="en-US" sz="800" u="none" strike="noStrike" kern="1200" dirty="0" smtClean="0">
                          <a:effectLst/>
                          <a:latin typeface="+mn-ea"/>
                          <a:ea typeface="+mn-ea"/>
                        </a:rPr>
                        <a:t>座椅总成在整车下的模态需要控制在（</a:t>
                      </a:r>
                      <a:r>
                        <a:rPr lang="en-US" altLang="zh-CN" sz="800" u="none" strike="noStrike" kern="1200" dirty="0" smtClean="0">
                          <a:effectLst/>
                          <a:latin typeface="+mn-ea"/>
                          <a:ea typeface="+mn-ea"/>
                        </a:rPr>
                        <a:t>10-26</a:t>
                      </a:r>
                      <a:r>
                        <a:rPr lang="zh-CN" altLang="en-US" sz="800" u="none" strike="noStrike" kern="1200" dirty="0" smtClean="0">
                          <a:effectLst/>
                          <a:latin typeface="+mn-ea"/>
                          <a:ea typeface="+mn-ea"/>
                        </a:rPr>
                        <a:t>）</a:t>
                      </a:r>
                      <a:r>
                        <a:rPr lang="en-US" altLang="zh-CN" sz="800" u="none" strike="noStrike" kern="1200" dirty="0" smtClean="0">
                          <a:effectLst/>
                          <a:latin typeface="+mn-ea"/>
                          <a:ea typeface="+mn-ea"/>
                        </a:rPr>
                        <a:t>Hz</a:t>
                      </a:r>
                      <a:r>
                        <a:rPr lang="zh-CN" altLang="en-US" sz="800" u="none" strike="noStrike" kern="1200" dirty="0" smtClean="0">
                          <a:effectLst/>
                          <a:latin typeface="+mn-ea"/>
                          <a:ea typeface="+mn-ea"/>
                        </a:rPr>
                        <a:t>之间，骨架状态下模态需要控制在（</a:t>
                      </a:r>
                      <a:r>
                        <a:rPr lang="en-US" altLang="zh-CN" sz="800" u="none" strike="noStrike" kern="1200" dirty="0" smtClean="0">
                          <a:effectLst/>
                          <a:latin typeface="+mn-ea"/>
                          <a:ea typeface="+mn-ea"/>
                        </a:rPr>
                        <a:t>10-23</a:t>
                      </a:r>
                      <a:r>
                        <a:rPr lang="zh-CN" altLang="en-US" sz="800" u="none" strike="noStrike" kern="1200" dirty="0" smtClean="0">
                          <a:effectLst/>
                          <a:latin typeface="+mn-ea"/>
                          <a:ea typeface="+mn-ea"/>
                        </a:rPr>
                        <a:t>）</a:t>
                      </a:r>
                      <a:r>
                        <a:rPr lang="en-US" altLang="zh-CN" sz="800" u="none" strike="noStrike" kern="1200" dirty="0" smtClean="0">
                          <a:effectLst/>
                          <a:latin typeface="+mn-ea"/>
                          <a:ea typeface="+mn-ea"/>
                        </a:rPr>
                        <a:t>Hz</a:t>
                      </a:r>
                      <a:endParaRPr lang="zh-CN" alt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0.6W</a:t>
                      </a:r>
                      <a:endParaRPr lang="zh-CN" alt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65509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 smtClean="0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总成性能</a:t>
                      </a: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-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六轴振动综合试验</a:t>
                      </a: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Q/FD A024</a:t>
                      </a:r>
                      <a:endParaRPr lang="en-US" sz="800" b="0" i="0" u="none" strike="noStrike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在六自由度试验台上施加规定路谱的振动加速度</a:t>
                      </a: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循环振动</a:t>
                      </a: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200</a:t>
                      </a: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h，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模拟</a:t>
                      </a: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万公里的使用工况。</a:t>
                      </a:r>
                      <a:b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座椅骨架无裂痕且座椅各功能件仍能正常使用。</a:t>
                      </a:r>
                      <a:endParaRPr lang="zh-CN" alt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座椅骨架无裂痕且座椅各功能件仍能正常使用。试验后，各功能正常，调节及运行过程中，不允许出现吱吱声、叽叽声等异常噪音，耳旁噪声不大于</a:t>
                      </a: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55</a:t>
                      </a:r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db，</a:t>
                      </a:r>
                      <a:endParaRPr lang="en-US" sz="8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altLang="zh-CN" sz="1000" b="0" i="0" u="none" strike="noStrike" dirty="0" smtClean="0">
                          <a:effectLst/>
                          <a:latin typeface="+mn-ea"/>
                          <a:ea typeface="+mn-ea"/>
                        </a:rPr>
                        <a:t>W</a:t>
                      </a:r>
                      <a:endParaRPr lang="en-US" sz="10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51520" y="692696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zh-CN" altLang="en-US" sz="1200" dirty="0" smtClean="0">
                <a:latin typeface="+mn-ea"/>
              </a:rPr>
              <a:t>主</a:t>
            </a:r>
            <a:r>
              <a:rPr lang="zh-CN" altLang="en-US" sz="1200" dirty="0">
                <a:latin typeface="+mn-ea"/>
              </a:rPr>
              <a:t>驾底</a:t>
            </a:r>
            <a:r>
              <a:rPr lang="zh-CN" altLang="en-US" sz="1200" dirty="0" smtClean="0">
                <a:latin typeface="+mn-ea"/>
              </a:rPr>
              <a:t>支架安装点可以通过改孔实现与车身连接</a:t>
            </a:r>
            <a:endParaRPr lang="en-US" altLang="zh-CN" sz="1200" dirty="0" smtClean="0">
              <a:latin typeface="+mn-ea"/>
            </a:endParaRPr>
          </a:p>
          <a:p>
            <a:pPr marL="228600" indent="-228600">
              <a:buAutoNum type="arabicPeriod"/>
            </a:pPr>
            <a:r>
              <a:rPr lang="zh-CN" altLang="en-US" sz="1200" dirty="0">
                <a:latin typeface="+mn-ea"/>
              </a:rPr>
              <a:t>调整焊接</a:t>
            </a:r>
            <a:r>
              <a:rPr lang="zh-CN" altLang="en-US" sz="1200" dirty="0" smtClean="0">
                <a:latin typeface="+mn-ea"/>
              </a:rPr>
              <a:t>工装，同时调整进气接头支架的相对位置</a:t>
            </a:r>
            <a:endParaRPr lang="en-US" altLang="zh-CN" sz="1200" dirty="0" smtClean="0">
              <a:latin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23536" y="1317529"/>
            <a:ext cx="4132440" cy="4752528"/>
            <a:chOff x="223536" y="1317529"/>
            <a:chExt cx="4132440" cy="475252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23536" y="1317529"/>
              <a:ext cx="4132440" cy="4752528"/>
            </a:xfrm>
            <a:prstGeom prst="rect">
              <a:avLst/>
            </a:prstGeom>
          </p:spPr>
        </p:pic>
        <p:cxnSp>
          <p:nvCxnSpPr>
            <p:cNvPr id="8" name="直接箭头连接符 7"/>
            <p:cNvCxnSpPr/>
            <p:nvPr/>
          </p:nvCxnSpPr>
          <p:spPr>
            <a:xfrm flipV="1">
              <a:off x="2123728" y="1916832"/>
              <a:ext cx="0" cy="86409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 flipV="1">
              <a:off x="2555776" y="1916832"/>
              <a:ext cx="0" cy="86409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4644008" y="692696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zh-CN" altLang="en-US" sz="1200" dirty="0" smtClean="0">
                <a:latin typeface="+mn-ea"/>
              </a:rPr>
              <a:t>副驾底支架调整后部筋位，并增加开孔与车身连接</a:t>
            </a:r>
            <a:endParaRPr lang="en-US" altLang="zh-CN" sz="1200" dirty="0" smtClean="0">
              <a:latin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545640" y="6132769"/>
            <a:ext cx="1258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+mn-ea"/>
              </a:rPr>
              <a:t>右舵副驾</a:t>
            </a:r>
            <a:endParaRPr lang="en-US" altLang="zh-CN" dirty="0" smtClean="0">
              <a:latin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45141" y="6096999"/>
            <a:ext cx="1258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</a:rPr>
              <a:t>右</a:t>
            </a:r>
            <a:r>
              <a:rPr lang="zh-CN" altLang="en-US" dirty="0" smtClean="0">
                <a:latin typeface="+mn-ea"/>
              </a:rPr>
              <a:t>舵主驾</a:t>
            </a:r>
            <a:endParaRPr lang="en-US" altLang="zh-CN" dirty="0" smtClean="0">
              <a:latin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644008" y="1309406"/>
            <a:ext cx="3819491" cy="4760651"/>
            <a:chOff x="4644008" y="1309406"/>
            <a:chExt cx="3819491" cy="476065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4008" y="1309406"/>
              <a:ext cx="3819491" cy="4760651"/>
            </a:xfrm>
            <a:prstGeom prst="rect">
              <a:avLst/>
            </a:prstGeom>
          </p:spPr>
        </p:pic>
        <p:cxnSp>
          <p:nvCxnSpPr>
            <p:cNvPr id="14" name="直接箭头连接符 13"/>
            <p:cNvCxnSpPr/>
            <p:nvPr/>
          </p:nvCxnSpPr>
          <p:spPr>
            <a:xfrm flipV="1">
              <a:off x="6696236" y="1749053"/>
              <a:ext cx="0" cy="86409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16"/>
          <p:cNvSpPr txBox="1"/>
          <p:nvPr/>
        </p:nvSpPr>
        <p:spPr>
          <a:xfrm>
            <a:off x="107504" y="188640"/>
            <a:ext cx="302433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A6</a:t>
            </a:r>
            <a:r>
              <a:rPr lang="zh-CN" altLang="en-US" dirty="0"/>
              <a:t>右</a:t>
            </a:r>
            <a:r>
              <a:rPr lang="zh-CN" altLang="en-US" dirty="0" smtClean="0"/>
              <a:t>舵座椅底支架方案</a:t>
            </a:r>
            <a:r>
              <a:rPr lang="zh-CN" altLang="en-US" dirty="0"/>
              <a:t>说明</a:t>
            </a:r>
            <a:endParaRPr lang="zh-CN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809" y="588215"/>
            <a:ext cx="8254026" cy="512061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03648" y="163866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左舵副驾</a:t>
            </a:r>
            <a:endParaRPr lang="zh-CN" altLang="en-US" sz="2800" dirty="0"/>
          </a:p>
        </p:txBody>
      </p:sp>
      <p:sp>
        <p:nvSpPr>
          <p:cNvPr id="5" name="文本框 4"/>
          <p:cNvSpPr txBox="1"/>
          <p:nvPr/>
        </p:nvSpPr>
        <p:spPr>
          <a:xfrm>
            <a:off x="6660232" y="168556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右舵副驾</a:t>
            </a:r>
            <a:endParaRPr lang="zh-CN" altLang="en-US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3786756" y="1173522"/>
            <a:ext cx="2268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卷收器吊环上固定点</a:t>
            </a:r>
            <a:endParaRPr lang="zh-CN" altLang="en-US" b="1" dirty="0"/>
          </a:p>
        </p:txBody>
      </p:sp>
      <p:cxnSp>
        <p:nvCxnSpPr>
          <p:cNvPr id="8" name="直接箭头连接符 7"/>
          <p:cNvCxnSpPr/>
          <p:nvPr/>
        </p:nvCxnSpPr>
        <p:spPr>
          <a:xfrm flipH="1">
            <a:off x="4091110" y="2663242"/>
            <a:ext cx="360040" cy="3794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>
            <a:stCxn id="6" idx="3"/>
          </p:cNvCxnSpPr>
          <p:nvPr/>
        </p:nvCxnSpPr>
        <p:spPr>
          <a:xfrm>
            <a:off x="6054887" y="1358188"/>
            <a:ext cx="161345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5112224" y="2649579"/>
            <a:ext cx="531676" cy="3892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3995936" y="2361298"/>
            <a:ext cx="195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卷收器下固定点</a:t>
            </a:r>
            <a:endParaRPr lang="zh-CN" altLang="en-US" b="1" dirty="0"/>
          </a:p>
        </p:txBody>
      </p:sp>
      <p:cxnSp>
        <p:nvCxnSpPr>
          <p:cNvPr id="17" name="直接箭头连接符 16"/>
          <p:cNvCxnSpPr>
            <a:stCxn id="6" idx="1"/>
          </p:cNvCxnSpPr>
          <p:nvPr/>
        </p:nvCxnSpPr>
        <p:spPr>
          <a:xfrm flipH="1" flipV="1">
            <a:off x="2771800" y="1173522"/>
            <a:ext cx="1014956" cy="1846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 flipV="1">
            <a:off x="1611568" y="3753520"/>
            <a:ext cx="2217608" cy="14043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V="1">
            <a:off x="6054887" y="3549074"/>
            <a:ext cx="1965513" cy="16880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3725414" y="4931086"/>
            <a:ext cx="2573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卷收器织带端下固定点</a:t>
            </a:r>
            <a:endParaRPr lang="zh-CN" altLang="en-US" b="1" dirty="0"/>
          </a:p>
        </p:txBody>
      </p:sp>
      <p:sp>
        <p:nvSpPr>
          <p:cNvPr id="27" name="文本框 26"/>
          <p:cNvSpPr txBox="1"/>
          <p:nvPr/>
        </p:nvSpPr>
        <p:spPr>
          <a:xfrm>
            <a:off x="4186174" y="4475534"/>
            <a:ext cx="195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带扣固定点</a:t>
            </a:r>
            <a:endParaRPr lang="zh-CN" altLang="en-US" b="1" dirty="0"/>
          </a:p>
        </p:txBody>
      </p:sp>
      <p:cxnSp>
        <p:nvCxnSpPr>
          <p:cNvPr id="28" name="直接箭头连接符 27"/>
          <p:cNvCxnSpPr/>
          <p:nvPr/>
        </p:nvCxnSpPr>
        <p:spPr>
          <a:xfrm flipH="1" flipV="1">
            <a:off x="4168388" y="3977264"/>
            <a:ext cx="241810" cy="5256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flipV="1">
            <a:off x="5162274" y="3998624"/>
            <a:ext cx="265838" cy="5256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4572000" y="1615693"/>
            <a:ext cx="195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H</a:t>
            </a:r>
            <a:r>
              <a:rPr lang="zh-CN" altLang="en-US" b="1" dirty="0"/>
              <a:t>点</a:t>
            </a:r>
            <a:endParaRPr lang="zh-CN" altLang="en-US" b="1" dirty="0"/>
          </a:p>
        </p:txBody>
      </p:sp>
      <p:cxnSp>
        <p:nvCxnSpPr>
          <p:cNvPr id="46" name="直接箭头连接符 45"/>
          <p:cNvCxnSpPr>
            <a:stCxn id="45" idx="1"/>
          </p:cNvCxnSpPr>
          <p:nvPr/>
        </p:nvCxnSpPr>
        <p:spPr>
          <a:xfrm flipH="1">
            <a:off x="3545394" y="1800359"/>
            <a:ext cx="1026606" cy="5710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>
            <a:off x="5022542" y="1800358"/>
            <a:ext cx="1376136" cy="6043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7246102" y="5308109"/>
            <a:ext cx="1801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</a:rPr>
              <a:t>2025</a:t>
            </a:r>
            <a:r>
              <a:rPr lang="zh-CN" altLang="en-US" b="1" dirty="0" smtClean="0">
                <a:solidFill>
                  <a:srgbClr val="FFFF00"/>
                </a:solidFill>
              </a:rPr>
              <a:t>年</a:t>
            </a:r>
            <a:r>
              <a:rPr lang="en-US" altLang="zh-CN" b="1" dirty="0" smtClean="0">
                <a:solidFill>
                  <a:srgbClr val="FFFF00"/>
                </a:solidFill>
              </a:rPr>
              <a:t>8</a:t>
            </a:r>
            <a:r>
              <a:rPr lang="zh-CN" altLang="en-US" b="1" dirty="0" smtClean="0">
                <a:solidFill>
                  <a:srgbClr val="FFFF00"/>
                </a:solidFill>
              </a:rPr>
              <a:t>月</a:t>
            </a:r>
            <a:r>
              <a:rPr lang="en-US" altLang="zh-CN" b="1" dirty="0" smtClean="0">
                <a:solidFill>
                  <a:srgbClr val="FFFF00"/>
                </a:solidFill>
              </a:rPr>
              <a:t>15</a:t>
            </a:r>
            <a:r>
              <a:rPr lang="zh-CN" altLang="en-US" b="1" dirty="0" smtClean="0">
                <a:solidFill>
                  <a:srgbClr val="FFFF00"/>
                </a:solidFill>
              </a:rPr>
              <a:t>日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10308" r="9811"/>
          <a:stretch>
            <a:fillRect/>
          </a:stretch>
        </p:blipFill>
        <p:spPr>
          <a:xfrm>
            <a:off x="683568" y="872716"/>
            <a:ext cx="3457957" cy="33123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28577" b="24132"/>
          <a:stretch>
            <a:fillRect/>
          </a:stretch>
        </p:blipFill>
        <p:spPr>
          <a:xfrm>
            <a:off x="4283967" y="872716"/>
            <a:ext cx="4126535" cy="331236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r="14155" b="55819"/>
          <a:stretch>
            <a:fillRect/>
          </a:stretch>
        </p:blipFill>
        <p:spPr>
          <a:xfrm>
            <a:off x="3923928" y="4365104"/>
            <a:ext cx="4464496" cy="6480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286907"/>
            <a:ext cx="3190875" cy="40671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0"/>
            <a:ext cx="38726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512" y="188640"/>
            <a:ext cx="7862178" cy="504056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98541" y="0"/>
            <a:ext cx="154691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505" y="188640"/>
            <a:ext cx="237626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A6</a:t>
            </a:r>
            <a:r>
              <a:rPr lang="zh-CN" altLang="en-US" dirty="0" smtClean="0"/>
              <a:t>右舵座椅客户输入</a:t>
            </a:r>
            <a:endParaRPr lang="zh-CN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79512" y="557972"/>
          <a:ext cx="8642350" cy="2116956"/>
        </p:xfrm>
        <a:graphic>
          <a:graphicData uri="http://schemas.openxmlformats.org/drawingml/2006/table">
            <a:tbl>
              <a:tblPr/>
              <a:tblGrid>
                <a:gridCol w="864096"/>
                <a:gridCol w="815479"/>
                <a:gridCol w="323268"/>
                <a:gridCol w="854657"/>
                <a:gridCol w="417513"/>
                <a:gridCol w="368300"/>
                <a:gridCol w="357187"/>
                <a:gridCol w="357188"/>
                <a:gridCol w="357187"/>
                <a:gridCol w="357188"/>
                <a:gridCol w="357187"/>
                <a:gridCol w="355600"/>
                <a:gridCol w="357188"/>
                <a:gridCol w="357187"/>
                <a:gridCol w="357188"/>
                <a:gridCol w="357187"/>
                <a:gridCol w="357188"/>
                <a:gridCol w="357187"/>
                <a:gridCol w="357188"/>
                <a:gridCol w="357187"/>
              </a:tblGrid>
              <a:tr h="504056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件号</a:t>
                      </a:r>
                      <a:endParaRPr kumimoji="0" lang="zh-CN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kumimoji="0" lang="zh-CN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目标重量</a:t>
                      </a:r>
                      <a:endParaRPr kumimoji="0" lang="zh-CN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应用车型</a:t>
                      </a:r>
                      <a:endParaRPr kumimoji="0" lang="zh-CN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6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功能配置</a:t>
                      </a:r>
                      <a:endParaRPr kumimoji="0" lang="en-US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933450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面料</a:t>
                      </a:r>
                      <a:endParaRPr kumimoji="0" lang="zh-CN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空气悬浮减震</a:t>
                      </a:r>
                      <a:endParaRPr kumimoji="0" lang="zh-CN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悬浮高度记忆功能</a:t>
                      </a:r>
                      <a:endParaRPr kumimoji="0" lang="zh-CN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减震器阻尼可调</a:t>
                      </a:r>
                      <a:r>
                        <a:rPr kumimoji="0" lang="en-US" altLang="zh-CN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微软雅黑" panose="020B0503020204020204" pitchFamily="34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速降</a:t>
                      </a:r>
                      <a:endParaRPr kumimoji="0" lang="zh-CN" altLang="zh-CN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功能</a:t>
                      </a:r>
                      <a:endParaRPr kumimoji="0" lang="zh-CN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手动靠背角度可调</a:t>
                      </a:r>
                      <a:endParaRPr kumimoji="0" lang="zh-CN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手动空气高度调节</a:t>
                      </a:r>
                      <a:endParaRPr kumimoji="0" lang="zh-CN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手动短滑轨前后可调</a:t>
                      </a:r>
                      <a:endParaRPr kumimoji="0" lang="zh-CN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手动坐垫倾</a:t>
                      </a:r>
                      <a:endParaRPr kumimoji="0" lang="zh-CN" altLang="zh-CN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调</a:t>
                      </a:r>
                      <a:endParaRPr kumimoji="0" lang="zh-CN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手动座深可调</a:t>
                      </a:r>
                      <a:endParaRPr kumimoji="0" lang="zh-CN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空气腰部支撑</a:t>
                      </a:r>
                      <a:endParaRPr kumimoji="0" lang="zh-CN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靠背两侧空气腰托</a:t>
                      </a:r>
                      <a:endParaRPr kumimoji="0" lang="zh-CN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内侧扶手</a:t>
                      </a:r>
                      <a:endParaRPr kumimoji="0" lang="zh-CN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集成三点式安全带</a:t>
                      </a:r>
                      <a:endParaRPr kumimoji="0" lang="zh-CN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安全带未系报警</a:t>
                      </a:r>
                      <a:endParaRPr kumimoji="0" lang="zh-CN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靠背坐垫电加热，吸风式通风</a:t>
                      </a:r>
                      <a:endParaRPr kumimoji="0" lang="zh-CN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A668100000167</a:t>
                      </a:r>
                      <a:endParaRPr kumimoji="0" lang="en-US" altLang="zh-CN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驾驶员座椅总成</a:t>
                      </a:r>
                      <a:r>
                        <a:rPr kumimoji="0" lang="zh-CN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</a:t>
                      </a:r>
                      <a:r>
                        <a:rPr kumimoji="0" lang="en-US" altLang="zh-CN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SHT0018572</a:t>
                      </a:r>
                      <a:r>
                        <a:rPr kumimoji="0" lang="zh-CN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endParaRPr kumimoji="0" lang="en-US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42Kg</a:t>
                      </a:r>
                      <a:endParaRPr kumimoji="0" lang="en-US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中宽车标准</a:t>
                      </a:r>
                      <a:r>
                        <a:rPr kumimoji="0" lang="zh-CN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型</a:t>
                      </a:r>
                      <a:r>
                        <a:rPr kumimoji="0" lang="en-US" altLang="zh-CN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A668100000026</a:t>
                      </a:r>
                      <a:endParaRPr kumimoji="0" lang="en-US" altLang="zh-CN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PVC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无</a:t>
                      </a:r>
                      <a:endParaRPr kumimoji="0" lang="zh-CN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A668100000168</a:t>
                      </a:r>
                      <a:endParaRPr kumimoji="0" lang="en-US" altLang="zh-CN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驾驶员座椅总</a:t>
                      </a:r>
                      <a:r>
                        <a:rPr kumimoji="0" lang="zh-CN" altLang="zh-CN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成</a:t>
                      </a:r>
                      <a:r>
                        <a:rPr kumimoji="0" lang="zh-CN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</a:t>
                      </a:r>
                      <a:r>
                        <a:rPr kumimoji="0" lang="en-US" altLang="zh-CN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SHT0018573</a:t>
                      </a:r>
                      <a:r>
                        <a:rPr kumimoji="0" lang="zh-CN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endParaRPr kumimoji="0" lang="zh-CN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43Kg</a:t>
                      </a:r>
                      <a:endParaRPr kumimoji="0" lang="en-US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中宽车舒适</a:t>
                      </a:r>
                      <a:r>
                        <a:rPr kumimoji="0" lang="zh-CN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型</a:t>
                      </a:r>
                      <a:endParaRPr kumimoji="0" lang="en-US" altLang="zh-CN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A668100000023</a:t>
                      </a:r>
                      <a:endParaRPr kumimoji="0" lang="en-US" altLang="zh-CN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PVC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★</a:t>
                      </a:r>
                      <a:endParaRPr kumimoji="0" lang="en-US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1" marR="12701" marT="12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/>
          <p:nvPr>
            <p:custDataLst>
              <p:tags r:id="rId2"/>
            </p:custDataLst>
          </p:nvPr>
        </p:nvGraphicFramePr>
        <p:xfrm>
          <a:off x="179512" y="2674928"/>
          <a:ext cx="8642349" cy="15391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6571"/>
                <a:gridCol w="960764"/>
                <a:gridCol w="479692"/>
                <a:gridCol w="930253"/>
                <a:gridCol w="423220"/>
                <a:gridCol w="562527"/>
                <a:gridCol w="563846"/>
                <a:gridCol w="634959"/>
                <a:gridCol w="607209"/>
                <a:gridCol w="614478"/>
                <a:gridCol w="614478"/>
                <a:gridCol w="570804"/>
                <a:gridCol w="693548"/>
              </a:tblGrid>
              <a:tr h="301371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件号</a:t>
                      </a:r>
                      <a:endParaRPr lang="zh-CN" altLang="en-US" sz="8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sym typeface="+mn-ea"/>
                        </a:rPr>
                        <a:t>名称</a:t>
                      </a:r>
                      <a:endParaRPr lang="zh-CN" altLang="en-US" sz="8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800" b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目标</a:t>
                      </a:r>
                      <a:r>
                        <a:rPr lang="zh-CN" sz="800" b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重量</a:t>
                      </a:r>
                      <a:endParaRPr lang="zh-CN" altLang="en-US" sz="8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sym typeface="+mn-ea"/>
                        </a:rPr>
                        <a:t>应用车型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 gridSpan="9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功能配置</a:t>
                      </a:r>
                      <a:endParaRPr lang="en-US" altLang="en-US" sz="8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1394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面料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手动靠背角度可调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坐垫翻折</a:t>
                      </a:r>
                      <a:endParaRPr lang="zh-CN" sz="800" b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手动卧铺处座椅靠背调节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sym typeface="+mn-ea"/>
                        </a:rPr>
                        <a:t>手动短滑轨前后可调</a:t>
                      </a:r>
                      <a:endParaRPr lang="zh-CN" sz="8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内侧扶手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手动解锁向内旋转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集成三点式安全带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安全带未</a:t>
                      </a:r>
                      <a:endParaRPr lang="en-US" altLang="zh-CN" sz="8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800" b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系报警</a:t>
                      </a:r>
                      <a:endParaRPr lang="zh-CN" altLang="en-US" sz="8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</a:tr>
              <a:tr h="361913"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800" b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A668100000169</a:t>
                      </a:r>
                      <a:endParaRPr lang="en-US" altLang="en-US" sz="8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800" b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sym typeface="+mn-ea"/>
                        </a:rPr>
                        <a:t>副</a:t>
                      </a:r>
                      <a:r>
                        <a:rPr lang="en-US" altLang="en-US" sz="800" b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sym typeface="+mn-ea"/>
                        </a:rPr>
                        <a:t>驾驶员座椅总成</a:t>
                      </a:r>
                      <a:r>
                        <a:rPr lang="en-US" altLang="zh-CN" sz="800" b="0" i="0" u="none" kern="12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(SHT0018574)</a:t>
                      </a:r>
                      <a:endParaRPr lang="zh-CN" altLang="en-US" sz="8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30Kg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800" b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中宽车标准</a:t>
                      </a:r>
                      <a:r>
                        <a:rPr lang="en-US" altLang="zh-CN" sz="800" b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-</a:t>
                      </a:r>
                      <a:r>
                        <a:rPr lang="zh-CN" altLang="en-US" sz="800" b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翻</a:t>
                      </a:r>
                      <a:r>
                        <a:rPr lang="zh-CN" altLang="en-US" sz="800" b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折</a:t>
                      </a:r>
                      <a:endParaRPr lang="en-US" altLang="zh-CN" sz="800" b="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8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A668100000025</a:t>
                      </a:r>
                      <a:endParaRPr lang="en-US" altLang="en-US" sz="800" b="1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>
                          <a:solidFill>
                            <a:srgbClr val="000000"/>
                          </a:solidFill>
                          <a:latin typeface="+mn-ea"/>
                          <a:ea typeface="+mn-ea"/>
                          <a:sym typeface="+mn-ea"/>
                        </a:rPr>
                        <a:t>PVC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★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★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×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×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800">
                          <a:solidFill>
                            <a:srgbClr val="000000"/>
                          </a:solidFill>
                          <a:latin typeface="+mn-ea"/>
                          <a:ea typeface="+mn-ea"/>
                          <a:sym typeface="+mn-ea"/>
                        </a:rPr>
                        <a:t>×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×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★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b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★</a:t>
                      </a:r>
                      <a:endParaRPr lang="en-US" altLang="en-US" sz="8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704" marR="12704" marT="12700" marB="45719" anchor="ctr"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</a:tr>
              <a:tr h="361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800" b="0" kern="12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A668100000166</a:t>
                      </a:r>
                      <a:endParaRPr lang="en-US" altLang="en-US" sz="800" b="0" kern="120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4" marR="12704" marT="12700" marB="4571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800" b="0" i="0" u="none" kern="1200" baseline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座椅安装支</a:t>
                      </a:r>
                      <a:r>
                        <a:rPr lang="zh-CN" altLang="en-US" sz="800" b="0" i="0" u="none" kern="12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架</a:t>
                      </a:r>
                      <a:r>
                        <a:rPr lang="en-US" altLang="zh-CN" sz="800" b="0" i="0" u="none" kern="12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 (SHT0018734)</a:t>
                      </a:r>
                      <a:endParaRPr lang="zh-CN" altLang="en-US" sz="800" b="0" i="0" u="none" kern="1200" baseline="0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4" marR="12704" marT="12700" marB="45719" anchor="ctr"/>
                </a:tc>
                <a:tc gridSpan="1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800" b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对应中</a:t>
                      </a:r>
                      <a:r>
                        <a:rPr lang="zh-CN" altLang="en-US" sz="800" b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宽车</a:t>
                      </a:r>
                      <a:r>
                        <a:rPr lang="zh-CN" altLang="en-US" sz="800" b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用</a:t>
                      </a:r>
                      <a:r>
                        <a:rPr lang="en-US" altLang="zh-CN" sz="800" b="1" i="0" u="none" kern="12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A668100000022</a:t>
                      </a:r>
                      <a:endParaRPr lang="en-US" altLang="en-US" sz="800" b="1" i="0" u="none" kern="12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4" marR="12704" marT="12700" marB="45719" anchor="ctr"/>
                </a:tc>
                <a:tc hMerge="1">
                  <a:tcPr marL="12704" marR="12704" marT="12702" marB="45726" anchor="ctr"/>
                </a:tc>
                <a:tc hMerge="1">
                  <a:tcPr marL="12704" marR="12704" marT="12702" marB="45726" anchor="ctr"/>
                </a:tc>
                <a:tc hMerge="1">
                  <a:tcPr marL="12704" marR="12704" marT="12702" marB="45726" anchor="ctr"/>
                </a:tc>
                <a:tc hMerge="1">
                  <a:tcPr marL="12704" marR="12704" marT="12702" marB="45726" anchor="ctr"/>
                </a:tc>
                <a:tc hMerge="1">
                  <a:tcPr marL="12704" marR="12704" marT="12702" marB="45726" anchor="ctr"/>
                </a:tc>
                <a:tc hMerge="1">
                  <a:tcPr marL="12704" marR="12704" marT="12702" marB="45726" anchor="ctr"/>
                </a:tc>
                <a:tc hMerge="1">
                  <a:tcPr marL="12704" marR="12704" marT="12702" marB="45726" anchor="ctr"/>
                </a:tc>
                <a:tc hMerge="1">
                  <a:tcPr marL="12704" marR="12704" marT="12702" marB="45726" anchor="ctr"/>
                </a:tc>
                <a:tc hMerge="1">
                  <a:tcPr marL="12704" marR="12704" marT="12702" marB="45726" anchor="ctr"/>
                </a:tc>
                <a:tc hMerge="1">
                  <a:tcPr marL="12704" marR="12704" marT="12702" marB="45726" anchor="ctr"/>
                </a:tc>
              </a:tr>
            </a:tbl>
          </a:graphicData>
        </a:graphic>
      </p:graphicFrame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215515" y="4365104"/>
          <a:ext cx="8570341" cy="23642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2304"/>
                <a:gridCol w="1469102"/>
                <a:gridCol w="2106036"/>
                <a:gridCol w="4212899"/>
              </a:tblGrid>
              <a:tr h="381420"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CN" sz="12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A6</a:t>
                      </a:r>
                      <a:r>
                        <a:rPr lang="zh-CN" altLang="en-US" sz="12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右舵安全带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57" marR="91457" marT="45711" marB="45711" anchor="ctr"/>
                </a:tc>
                <a:tc hMerge="1">
                  <a:tcPr marL="91457" marR="91457" marT="45711" marB="45711" anchor="ctr"/>
                </a:tc>
                <a:tc hMerge="1">
                  <a:tcPr marL="91457" marR="91457" marT="45711" marB="45711" anchor="ctr"/>
                </a:tc>
                <a:tc hMerge="1">
                  <a:tcPr marL="91457" marR="91457" marT="45711" marB="45711" anchor="ctr"/>
                </a:tc>
              </a:tr>
              <a:tr h="3814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solidFill>
                            <a:schemeClr val="tx1"/>
                          </a:solidFill>
                        </a:rPr>
                        <a:t>序号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57" marR="91457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solidFill>
                            <a:schemeClr val="tx1"/>
                          </a:solidFill>
                        </a:rPr>
                        <a:t>零部件编号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57" marR="91457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solidFill>
                            <a:schemeClr val="tx1"/>
                          </a:solidFill>
                        </a:rPr>
                        <a:t>零部件名称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57" marR="91457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备注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57" marR="91457" marT="45711" marB="45711" anchor="ctr"/>
                </a:tc>
              </a:tr>
              <a:tr h="3814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57" marR="91457" marT="45711" marB="4571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SHT0018650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主驾安全带总成</a:t>
                      </a:r>
                      <a:endParaRPr lang="zh-CN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新开发</a:t>
                      </a:r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r>
                        <a:rPr lang="zh-CN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包</a:t>
                      </a:r>
                      <a:r>
                        <a:rPr lang="zh-CN" alt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含卷收器、导向环、安装螺栓</a:t>
                      </a:r>
                      <a:endParaRPr lang="zh-CN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</a:tr>
              <a:tr h="3814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57" marR="91457" marT="45711" marB="4571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SHT0018651</a:t>
                      </a:r>
                      <a:endParaRPr lang="en-US" altLang="zh-CN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副驾驶安全带总成</a:t>
                      </a:r>
                      <a:endParaRPr lang="zh-CN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新开发</a:t>
                      </a:r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r>
                        <a:rPr lang="zh-CN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包</a:t>
                      </a:r>
                      <a:r>
                        <a:rPr lang="zh-CN" alt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含卷收器、导向环、安装螺栓</a:t>
                      </a:r>
                      <a:endParaRPr lang="zh-CN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7" marR="91457" marT="45711" marB="45711" anchor="ctr"/>
                </a:tc>
              </a:tr>
              <a:tr h="3814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57" marR="91457" marT="45711" marB="4571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SHT0018652</a:t>
                      </a:r>
                      <a:endParaRPr lang="en-US" altLang="zh-CN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主驾</a:t>
                      </a:r>
                      <a:r>
                        <a:rPr lang="zh-CN" alt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带扣总成</a:t>
                      </a:r>
                      <a:endParaRPr lang="zh-CN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新开发</a:t>
                      </a:r>
                      <a:r>
                        <a:rPr kumimoji="0" lang="en-US" altLang="zh-CN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zh-CN" alt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在</a:t>
                      </a: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SHT0016621</a:t>
                      </a:r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副驾带扣基础上增加</a:t>
                      </a:r>
                      <a:r>
                        <a:rPr kumimoji="0" lang="zh-CN" alt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带静电导线</a:t>
                      </a:r>
                      <a:endParaRPr lang="en-US" altLang="zh-CN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zh-CN" alt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带</a:t>
                      </a:r>
                      <a:r>
                        <a:rPr kumimoji="0" lang="zh-CN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线束，带安装螺</a:t>
                      </a:r>
                      <a:r>
                        <a:rPr kumimoji="0" lang="zh-CN" alt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栓，</a:t>
                      </a:r>
                      <a:r>
                        <a:rPr kumimoji="0" lang="zh-CN" alt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带静电导线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57" marR="91457" marT="45711" marB="45711" anchor="ctr"/>
                </a:tc>
              </a:tr>
              <a:tr h="3814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57" marR="91457" marT="45711" marB="4571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SHT0016622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主驾带扣总成</a:t>
                      </a:r>
                      <a:endParaRPr lang="zh-CN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借用，装在副驾上</a:t>
                      </a:r>
                      <a:r>
                        <a:rPr kumimoji="0" lang="en-US" altLang="zh-CN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zh-CN" alt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带</a:t>
                      </a:r>
                      <a:r>
                        <a:rPr kumimoji="0" lang="zh-CN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线束，带安装</a:t>
                      </a:r>
                      <a:r>
                        <a:rPr kumimoji="0" lang="zh-CN" alt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螺栓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57" marR="91457" marT="45711" marB="45711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59415"/>
            <a:ext cx="9144000" cy="413916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20" y="332656"/>
            <a:ext cx="9144000" cy="314715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996952"/>
            <a:ext cx="9144000" cy="340996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528" y="0"/>
            <a:ext cx="4752528" cy="669053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21958" t="17762" r="21566" b="26786"/>
          <a:stretch>
            <a:fillRect/>
          </a:stretch>
        </p:blipFill>
        <p:spPr>
          <a:xfrm>
            <a:off x="3779912" y="44624"/>
            <a:ext cx="5184576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3292" y="64452"/>
            <a:ext cx="237626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A6</a:t>
            </a:r>
            <a:r>
              <a:rPr lang="zh-CN" altLang="en-US" dirty="0" smtClean="0"/>
              <a:t>右舵主驾座椅方案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331640" y="770667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开发</a:t>
            </a:r>
            <a:r>
              <a:rPr lang="en-US" altLang="zh-CN" dirty="0" smtClean="0"/>
              <a:t>-</a:t>
            </a:r>
            <a:r>
              <a:rPr lang="zh-CN" altLang="en-US" dirty="0" smtClean="0"/>
              <a:t>右舵主驾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6372200" y="54984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量产</a:t>
            </a:r>
            <a:r>
              <a:rPr lang="en-US" altLang="zh-CN" dirty="0" smtClean="0"/>
              <a:t>-</a:t>
            </a:r>
            <a:r>
              <a:rPr lang="zh-CN" altLang="en-US" dirty="0" smtClean="0"/>
              <a:t>左舵主驾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483768" y="6174594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在</a:t>
            </a:r>
            <a:r>
              <a:rPr lang="en-US" altLang="zh-CN" dirty="0" smtClean="0"/>
              <a:t>A6</a:t>
            </a:r>
            <a:r>
              <a:rPr lang="zh-CN" altLang="en-US" dirty="0"/>
              <a:t>左舵</a:t>
            </a:r>
            <a:r>
              <a:rPr lang="zh-CN" altLang="en-US" dirty="0" smtClean="0"/>
              <a:t>主驾（</a:t>
            </a:r>
            <a:r>
              <a:rPr lang="en-US" altLang="zh-CN" dirty="0" smtClean="0"/>
              <a:t>A68100000023/26</a:t>
            </a:r>
            <a:r>
              <a:rPr lang="zh-CN" altLang="en-US" dirty="0" smtClean="0"/>
              <a:t>）基础上对称</a:t>
            </a:r>
            <a:endParaRPr lang="en-US" altLang="zh-CN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76" y="1075146"/>
            <a:ext cx="3456384" cy="50426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8064" y="947413"/>
            <a:ext cx="3301244" cy="50481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683567" y="646001"/>
          <a:ext cx="8136904" cy="61042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3"/>
                <a:gridCol w="936104"/>
                <a:gridCol w="1944216"/>
                <a:gridCol w="936104"/>
                <a:gridCol w="2376264"/>
                <a:gridCol w="1296143"/>
              </a:tblGrid>
              <a:tr h="3040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序号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零部件编号</a:t>
                      </a: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零部件名称</a:t>
                      </a: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图示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备注</a:t>
                      </a: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手工件说明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53972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1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SHT0018764</a:t>
                      </a:r>
                      <a:endParaRPr lang="en-US" altLang="zh-CN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SHT0018765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底座模块化总成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在</a:t>
                      </a:r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SHT0011407-H6</a:t>
                      </a: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副司机底座模块化总成基础上，更换</a:t>
                      </a:r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A6</a:t>
                      </a: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滑轨解锁手柄，及</a:t>
                      </a:r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安全带卷收器固定钣</a:t>
                      </a:r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金（选装</a:t>
                      </a:r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ECU</a:t>
                      </a:r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支架）</a:t>
                      </a:r>
                      <a:endParaRPr lang="zh-CN" altLang="en-US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50281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1.1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SHT0018576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安全带卷收器固定钣金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重新开，与</a:t>
                      </a:r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SHT0017244</a:t>
                      </a:r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安全带卷收器固定钣</a:t>
                      </a:r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金</a:t>
                      </a: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对</a:t>
                      </a: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称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50281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2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SHT0018577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主驾标配靠背泡沫总成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新开（改为打钉结构）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手工件可用</a:t>
                      </a:r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SHT0016692</a:t>
                      </a: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副驾驶座椅靠背泡沫总成替代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50281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3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SHT0018578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驾高配靠背泡沫总成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新开（改为打钉结构）</a:t>
                      </a: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 vMerge="1">
                  <a:tcPr anchor="ctr"/>
                </a:tc>
              </a:tr>
              <a:tr h="3671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4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SHT0016087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主驾驶标配靠背面套总成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重新优化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3671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5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SHT0016088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主驾驶高配靠背面套总成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重新优化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42981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6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SHT0018579</a:t>
                      </a:r>
                      <a:endParaRPr lang="en-US" altLang="zh-CN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主驾驶靠背骨架装配总成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见数据及说明</a:t>
                      </a: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42981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7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SHT0018580</a:t>
                      </a:r>
                      <a:endParaRPr lang="en-US" altLang="zh-CN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主驾驶靠背骨架焊接总成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见数据及说明</a:t>
                      </a: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4298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8</a:t>
                      </a: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SHT0018596</a:t>
                      </a:r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左舵主驾驶底部支架焊接总成</a:t>
                      </a: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见数据及说明</a:t>
                      </a: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</a:tr>
              <a:tr h="4298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9</a:t>
                      </a: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dirty="0" smtClean="0">
                          <a:latin typeface="+mn-ea"/>
                        </a:rPr>
                        <a:t>SHT0018650</a:t>
                      </a:r>
                      <a:endParaRPr lang="en-US" altLang="zh-CN" sz="1000" dirty="0" smtClean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dirty="0" smtClean="0">
                          <a:latin typeface="+mn-ea"/>
                        </a:rPr>
                        <a:t>SHT0018651</a:t>
                      </a:r>
                      <a:endParaRPr lang="en-US" altLang="zh-CN" sz="1000" dirty="0" smtClean="0">
                        <a:latin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000" dirty="0" smtClean="0">
                          <a:latin typeface="+mn-ea"/>
                        </a:rPr>
                        <a:t>主驾安全带总成</a:t>
                      </a:r>
                      <a:endParaRPr lang="en-US" altLang="zh-CN" sz="1000" dirty="0" smtClean="0">
                        <a:latin typeface="+mn-ea"/>
                      </a:endParaRPr>
                    </a:p>
                    <a:p>
                      <a:r>
                        <a:rPr lang="zh-CN" altLang="en-US" sz="1000" dirty="0" smtClean="0">
                          <a:latin typeface="+mn-ea"/>
                        </a:rPr>
                        <a:t>副驾驶安全带总成</a:t>
                      </a:r>
                      <a:endParaRPr lang="zh-CN" altLang="en-US" sz="1000" dirty="0" smtClean="0">
                        <a:latin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见数据及说明</a:t>
                      </a: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</a:tr>
              <a:tr h="4298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10</a:t>
                      </a: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dirty="0" smtClean="0">
                          <a:latin typeface="+mn-ea"/>
                        </a:rPr>
                        <a:t>SHT0016622</a:t>
                      </a:r>
                      <a:endParaRPr lang="en-US" altLang="zh-CN" sz="1000" dirty="0" smtClean="0">
                        <a:latin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 smtClean="0">
                          <a:latin typeface="+mn-ea"/>
                        </a:rPr>
                        <a:t>主驾带扣总成</a:t>
                      </a:r>
                      <a:endParaRPr lang="en-US" altLang="zh-CN" sz="1000" dirty="0" smtClean="0">
                        <a:latin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见数据及说明</a:t>
                      </a: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</a:tr>
              <a:tr h="4298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11</a:t>
                      </a: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SHT0018783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副驾驶高配右侧罩壳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G3</a:t>
                      </a: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用灰色</a:t>
                      </a:r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SHT0015221</a:t>
                      </a: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副驾驶高配右侧罩壳基础上改为黑色</a:t>
                      </a: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改颜色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4298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12</a:t>
                      </a: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SHT0018775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副驾驶高配靠背调节手柄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G3</a:t>
                      </a: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用灰色</a:t>
                      </a:r>
                      <a:r>
                        <a:rPr lang="en-US" altLang="zh-CN" sz="1000" dirty="0" smtClean="0">
                          <a:latin typeface="+mn-ea"/>
                          <a:ea typeface="+mn-ea"/>
                        </a:rPr>
                        <a:t>SHT0015233</a:t>
                      </a:r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副驾驶高配靠背调节手柄</a:t>
                      </a:r>
                      <a:r>
                        <a:rPr lang="zh-CN" altLang="en-US" sz="1000" dirty="0" smtClean="0">
                          <a:latin typeface="+mn-ea"/>
                          <a:ea typeface="+mn-ea"/>
                        </a:rPr>
                        <a:t>基础上改为黑色</a:t>
                      </a:r>
                      <a:endParaRPr lang="zh-CN" altLang="en-US" sz="1000" dirty="0" smtClean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dirty="0" smtClean="0"/>
                        <a:t>改颜色</a:t>
                      </a:r>
                      <a:endParaRPr lang="zh-CN" altLang="en-US" dirty="0" smtClean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4665" y="1529856"/>
            <a:ext cx="634708" cy="51701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27514" y="2496500"/>
            <a:ext cx="385593" cy="50261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3070" y="4611894"/>
            <a:ext cx="569827" cy="34542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3292" y="64452"/>
            <a:ext cx="237626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A6</a:t>
            </a:r>
            <a:r>
              <a:rPr lang="zh-CN" altLang="en-US" dirty="0" smtClean="0"/>
              <a:t>右舵主驾座椅方案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3032" y="3751239"/>
            <a:ext cx="228850" cy="33139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1226" y="934795"/>
            <a:ext cx="833600" cy="56785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771800" y="76247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在</a:t>
            </a:r>
            <a:r>
              <a:rPr lang="en-US" altLang="zh-CN" dirty="0" smtClean="0"/>
              <a:t>A6</a:t>
            </a:r>
            <a:r>
              <a:rPr lang="zh-CN" altLang="en-US" dirty="0" smtClean="0"/>
              <a:t>主驾（</a:t>
            </a:r>
            <a:r>
              <a:rPr lang="en-US" altLang="zh-CN" dirty="0" smtClean="0"/>
              <a:t>A68100000023/26</a:t>
            </a:r>
            <a:r>
              <a:rPr lang="zh-CN" altLang="en-US" dirty="0" smtClean="0"/>
              <a:t>）基础上对称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                               </a:t>
            </a:r>
            <a:r>
              <a:rPr lang="zh-CN" altLang="en-US" dirty="0" smtClean="0"/>
              <a:t>新开件清单</a:t>
            </a:r>
            <a:endParaRPr lang="zh-CN" altLang="en-US" sz="11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7406" y="4182656"/>
            <a:ext cx="231668" cy="3292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94503" y="2041186"/>
            <a:ext cx="325808" cy="4358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7514" y="5463373"/>
            <a:ext cx="434197" cy="4063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2342" y="5057342"/>
            <a:ext cx="251367" cy="37796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8897" y="5857654"/>
            <a:ext cx="818171" cy="37612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94503" y="6308728"/>
            <a:ext cx="691789" cy="41147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95536" y="476672"/>
          <a:ext cx="8496944" cy="57732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48472"/>
                <a:gridCol w="4248472"/>
              </a:tblGrid>
              <a:tr h="115212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现状态</a:t>
                      </a:r>
                      <a:endParaRPr lang="zh-CN" alt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新增状态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621132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491719" y="1877708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ctr">
              <a:defRPr/>
            </a:pPr>
            <a:r>
              <a:rPr lang="en-US" altLang="zh-CN" sz="1400" dirty="0">
                <a:solidFill>
                  <a:srgbClr val="000000"/>
                </a:solidFill>
                <a:latin typeface="+mn-ea"/>
              </a:rPr>
              <a:t>SHT0017244-</a:t>
            </a:r>
            <a:r>
              <a:rPr lang="zh-CN" altLang="en-US" sz="1400" dirty="0">
                <a:solidFill>
                  <a:srgbClr val="000000"/>
                </a:solidFill>
                <a:latin typeface="+mn-ea"/>
              </a:rPr>
              <a:t>安全带卷收器固定钣金</a:t>
            </a:r>
            <a:endParaRPr lang="zh-CN" altLang="en-US" sz="14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20191" y="1917664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SHT0018576-</a:t>
            </a:r>
            <a:r>
              <a:rPr lang="zh-CN" altLang="en-US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安全带卷收器固定钣金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608" y="2564904"/>
            <a:ext cx="2643336" cy="35035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364088" y="2504293"/>
            <a:ext cx="2711055" cy="329350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3292" y="64452"/>
            <a:ext cx="2604492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A6</a:t>
            </a:r>
            <a:r>
              <a:rPr lang="zh-CN" altLang="en-US" dirty="0" smtClean="0"/>
              <a:t>右舵主驾座椅方案</a:t>
            </a:r>
            <a:r>
              <a:rPr lang="en-US" altLang="zh-CN" dirty="0" smtClean="0"/>
              <a:t>-1</a:t>
            </a:r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4703" y="1898293"/>
            <a:ext cx="3542540" cy="4312796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95536" y="476672"/>
          <a:ext cx="8568952" cy="59046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84476"/>
                <a:gridCol w="4284476"/>
              </a:tblGrid>
              <a:tr h="11783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现状态</a:t>
                      </a:r>
                      <a:endParaRPr lang="zh-CN" alt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新增</a:t>
                      </a: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状态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(</a:t>
                      </a: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新开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)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726306"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083" y="1918152"/>
            <a:ext cx="3226030" cy="435719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835324"/>
            <a:ext cx="743776" cy="4709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572" y="2843233"/>
            <a:ext cx="743776" cy="47092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514586" y="2172916"/>
            <a:ext cx="2016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 smtClean="0">
                <a:solidFill>
                  <a:srgbClr val="000000"/>
                </a:solidFill>
                <a:latin typeface="+mn-ea"/>
              </a:rPr>
              <a:t>1.</a:t>
            </a:r>
            <a:r>
              <a:rPr lang="zh-CN" altLang="en-US" sz="1000" b="1" dirty="0" smtClean="0">
                <a:solidFill>
                  <a:srgbClr val="000000"/>
                </a:solidFill>
                <a:latin typeface="+mn-ea"/>
              </a:rPr>
              <a:t>安全带出带口在右侧</a:t>
            </a:r>
            <a:endParaRPr lang="en-US" altLang="zh-CN" sz="1600" b="1" dirty="0" smtClea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29946" y="1624272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SHT0016089-</a:t>
            </a:r>
            <a:r>
              <a:rPr lang="zh-CN" altLang="en-US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主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</a:rPr>
              <a:t>驾标配靠背泡沫总</a:t>
            </a:r>
            <a:r>
              <a:rPr lang="zh-CN" altLang="en-US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成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SHT0016090-</a:t>
            </a:r>
            <a:r>
              <a:rPr lang="zh-CN" altLang="en-US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主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</a:rPr>
              <a:t>驾高配靠背泡沫总</a:t>
            </a:r>
            <a:r>
              <a:rPr lang="zh-CN" altLang="en-US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成</a:t>
            </a:r>
            <a:endParaRPr lang="en-US" altLang="zh-CN" sz="1200" dirty="0" smtClean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40973" y="2295223"/>
            <a:ext cx="2016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 smtClean="0">
                <a:solidFill>
                  <a:srgbClr val="000000"/>
                </a:solidFill>
                <a:latin typeface="+mn-ea"/>
              </a:rPr>
              <a:t>1.</a:t>
            </a:r>
            <a:r>
              <a:rPr lang="zh-CN" altLang="en-US" sz="1000" b="1" dirty="0" smtClean="0">
                <a:solidFill>
                  <a:srgbClr val="000000"/>
                </a:solidFill>
                <a:latin typeface="+mn-ea"/>
              </a:rPr>
              <a:t>安全带出带口在左侧</a:t>
            </a:r>
            <a:endParaRPr lang="en-US" altLang="zh-CN" sz="1600" b="1" dirty="0" smtClea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652120" y="1654149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SHT0018577-</a:t>
            </a:r>
            <a:r>
              <a:rPr lang="zh-CN" altLang="en-US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主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</a:rPr>
              <a:t>驾标配靠背泡沫总</a:t>
            </a:r>
            <a:r>
              <a:rPr lang="zh-CN" altLang="en-US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成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SHT0018578-</a:t>
            </a:r>
            <a:r>
              <a:rPr lang="zh-CN" altLang="en-US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主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</a:rPr>
              <a:t>驾高配靠背泡沫总</a:t>
            </a:r>
            <a:r>
              <a:rPr lang="zh-CN" altLang="en-US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成</a:t>
            </a:r>
            <a:endParaRPr lang="en-US" altLang="zh-CN" sz="1200" dirty="0" smtClean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20" y="5748315"/>
            <a:ext cx="743776" cy="47092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5085184"/>
            <a:ext cx="743776" cy="614944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586391" y="5664179"/>
            <a:ext cx="112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 smtClean="0">
                <a:solidFill>
                  <a:srgbClr val="000000"/>
                </a:solidFill>
                <a:latin typeface="+mn-ea"/>
              </a:rPr>
              <a:t>2.</a:t>
            </a:r>
            <a:r>
              <a:rPr lang="zh-CN" altLang="en-US" sz="1000" b="1" dirty="0" smtClean="0">
                <a:solidFill>
                  <a:srgbClr val="000000"/>
                </a:solidFill>
                <a:latin typeface="+mn-ea"/>
              </a:rPr>
              <a:t>扶手口在右侧</a:t>
            </a:r>
            <a:endParaRPr lang="en-US" altLang="zh-CN" sz="1600" b="1" dirty="0" smtClea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36572" y="5700128"/>
            <a:ext cx="100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 smtClean="0">
                <a:solidFill>
                  <a:srgbClr val="000000"/>
                </a:solidFill>
                <a:latin typeface="+mn-ea"/>
              </a:rPr>
              <a:t>3.</a:t>
            </a:r>
            <a:r>
              <a:rPr lang="zh-CN" altLang="en-US" sz="1000" b="1" dirty="0" smtClean="0">
                <a:solidFill>
                  <a:srgbClr val="000000"/>
                </a:solidFill>
                <a:latin typeface="+mn-ea"/>
              </a:rPr>
              <a:t>卷收器出带口避让在左侧</a:t>
            </a:r>
            <a:endParaRPr lang="en-US" altLang="zh-CN" sz="1600" b="1" dirty="0" smtClean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120" y="5077136"/>
            <a:ext cx="743776" cy="67117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493" y="5804422"/>
            <a:ext cx="743776" cy="470928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4724407" y="4830915"/>
            <a:ext cx="112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 smtClean="0">
                <a:solidFill>
                  <a:srgbClr val="000000"/>
                </a:solidFill>
                <a:latin typeface="+mn-ea"/>
              </a:rPr>
              <a:t>2.</a:t>
            </a:r>
            <a:r>
              <a:rPr lang="zh-CN" altLang="en-US" sz="1000" b="1" dirty="0" smtClean="0">
                <a:solidFill>
                  <a:srgbClr val="000000"/>
                </a:solidFill>
                <a:latin typeface="+mn-ea"/>
              </a:rPr>
              <a:t>扶手口在左侧</a:t>
            </a:r>
            <a:endParaRPr lang="en-US" altLang="zh-CN" sz="1600" b="1" dirty="0" smtClea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792064" y="5910400"/>
            <a:ext cx="100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 smtClean="0">
                <a:solidFill>
                  <a:srgbClr val="000000"/>
                </a:solidFill>
                <a:latin typeface="+mn-ea"/>
              </a:rPr>
              <a:t>3.</a:t>
            </a:r>
            <a:r>
              <a:rPr lang="zh-CN" altLang="en-US" sz="1000" b="1" dirty="0" smtClean="0">
                <a:solidFill>
                  <a:srgbClr val="000000"/>
                </a:solidFill>
                <a:latin typeface="+mn-ea"/>
              </a:rPr>
              <a:t>卷收器出带口避让在右侧</a:t>
            </a:r>
            <a:endParaRPr lang="en-US" altLang="zh-CN" sz="1600" b="1" dirty="0" smtClea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3292" y="64452"/>
            <a:ext cx="2604492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A6</a:t>
            </a:r>
            <a:r>
              <a:rPr lang="zh-CN" altLang="en-US" dirty="0" smtClean="0"/>
              <a:t>右舵主驾座椅方案</a:t>
            </a:r>
            <a:r>
              <a:rPr lang="en-US" altLang="zh-CN" dirty="0" smtClean="0"/>
              <a:t>-2</a:t>
            </a:r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8054338" y="4085705"/>
            <a:ext cx="10057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 smtClean="0">
                <a:solidFill>
                  <a:srgbClr val="000000"/>
                </a:solidFill>
                <a:latin typeface="+mn-ea"/>
              </a:rPr>
              <a:t>4.</a:t>
            </a:r>
            <a:r>
              <a:rPr lang="zh-CN" altLang="en-US" sz="1000" b="1" dirty="0" smtClean="0">
                <a:solidFill>
                  <a:srgbClr val="000000"/>
                </a:solidFill>
                <a:latin typeface="+mn-ea"/>
              </a:rPr>
              <a:t>去除此部分</a:t>
            </a:r>
            <a:endParaRPr lang="en-US" altLang="zh-CN" sz="1600" b="1" dirty="0" smtClea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8" name="椭圆 27"/>
          <p:cNvSpPr/>
          <p:nvPr/>
        </p:nvSpPr>
        <p:spPr>
          <a:xfrm rot="359674">
            <a:off x="7422767" y="3296730"/>
            <a:ext cx="424009" cy="18072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 rot="359674">
            <a:off x="3007298" y="3129592"/>
            <a:ext cx="424009" cy="18072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1209" y="1953442"/>
            <a:ext cx="2946881" cy="4177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877" y="1925947"/>
            <a:ext cx="2973014" cy="4323985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95536" y="692696"/>
          <a:ext cx="8496944" cy="56886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48472"/>
                <a:gridCol w="4248472"/>
              </a:tblGrid>
              <a:tr h="83238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更改前</a:t>
                      </a:r>
                      <a:endParaRPr lang="zh-CN" alt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新增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-</a:t>
                      </a: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右舵</a:t>
                      </a:r>
                      <a:r>
                        <a:rPr lang="zh-CN" altLang="en-US" sz="1400" dirty="0" smtClean="0">
                          <a:solidFill>
                            <a:srgbClr val="000000"/>
                          </a:solidFill>
                          <a:latin typeface="+mn-ea"/>
                        </a:rPr>
                        <a:t>主驾靠背骨架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856245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5468837" y="1676443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rgbClr val="000000"/>
                </a:solidFill>
                <a:latin typeface="+mn-ea"/>
              </a:rPr>
              <a:t>SHT0018580 </a:t>
            </a:r>
            <a:r>
              <a:rPr lang="zh-CN" altLang="en-US" sz="1200" dirty="0" smtClean="0">
                <a:solidFill>
                  <a:srgbClr val="000000"/>
                </a:solidFill>
                <a:latin typeface="+mn-ea"/>
              </a:rPr>
              <a:t>主驾靠背骨架焊接总成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43608" y="1736312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SHT0016626 </a:t>
            </a:r>
            <a:r>
              <a:rPr lang="zh-CN" altLang="en-US" sz="1200" dirty="0"/>
              <a:t>副司机靠背骨架装配总成  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17" name="线形标注 2(无边框) 16"/>
          <p:cNvSpPr/>
          <p:nvPr/>
        </p:nvSpPr>
        <p:spPr>
          <a:xfrm>
            <a:off x="4703970" y="2727739"/>
            <a:ext cx="1529731" cy="715306"/>
          </a:xfrm>
          <a:prstGeom prst="callout2">
            <a:avLst>
              <a:gd name="adj1" fmla="val 94566"/>
              <a:gd name="adj2" fmla="val 13396"/>
              <a:gd name="adj3" fmla="val 93608"/>
              <a:gd name="adj4" fmla="val 88058"/>
              <a:gd name="adj5" fmla="val 228816"/>
              <a:gd name="adj6" fmla="val 223169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 smtClean="0">
                <a:solidFill>
                  <a:schemeClr val="tx1"/>
                </a:solidFill>
              </a:rPr>
              <a:t>增加：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sz="1000" dirty="0" smtClean="0">
                <a:solidFill>
                  <a:schemeClr val="tx1"/>
                </a:solidFill>
              </a:rPr>
              <a:t>SHT0010779 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sz="1000" dirty="0" smtClean="0">
                <a:solidFill>
                  <a:schemeClr val="tx1"/>
                </a:solidFill>
              </a:rPr>
              <a:t>气</a:t>
            </a:r>
            <a:r>
              <a:rPr lang="zh-CN" altLang="en-US" sz="1000" dirty="0">
                <a:solidFill>
                  <a:schemeClr val="tx1"/>
                </a:solidFill>
              </a:rPr>
              <a:t>袋腰托侧翼支撑钢丝 </a:t>
            </a:r>
            <a:r>
              <a:rPr lang="en-US" altLang="zh-CN" sz="1000" dirty="0" smtClean="0">
                <a:solidFill>
                  <a:schemeClr val="tx1"/>
                </a:solidFill>
              </a:rPr>
              <a:t>2</a:t>
            </a:r>
            <a:r>
              <a:rPr lang="zh-CN" altLang="en-US" sz="1000" dirty="0" smtClean="0">
                <a:solidFill>
                  <a:schemeClr val="tx1"/>
                </a:solidFill>
              </a:rPr>
              <a:t>根 </a:t>
            </a:r>
            <a:endParaRPr lang="zh-CN" altLang="en-US" sz="1000" dirty="0">
              <a:solidFill>
                <a:schemeClr val="tx1"/>
              </a:solidFill>
            </a:endParaRPr>
          </a:p>
        </p:txBody>
      </p:sp>
      <p:sp>
        <p:nvSpPr>
          <p:cNvPr id="19" name="线形标注 2(无边框) 18"/>
          <p:cNvSpPr/>
          <p:nvPr/>
        </p:nvSpPr>
        <p:spPr>
          <a:xfrm>
            <a:off x="2911645" y="4323823"/>
            <a:ext cx="1708150" cy="715306"/>
          </a:xfrm>
          <a:prstGeom prst="callout2">
            <a:avLst>
              <a:gd name="adj1" fmla="val 88808"/>
              <a:gd name="adj2" fmla="val 89865"/>
              <a:gd name="adj3" fmla="val 91305"/>
              <a:gd name="adj4" fmla="val 13743"/>
              <a:gd name="adj5" fmla="val 155110"/>
              <a:gd name="adj6" fmla="val -4422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 smtClean="0">
                <a:solidFill>
                  <a:schemeClr val="tx1"/>
                </a:solidFill>
              </a:rPr>
              <a:t>取消：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sz="1000" dirty="0" smtClean="0">
                <a:solidFill>
                  <a:schemeClr val="tx1"/>
                </a:solidFill>
              </a:rPr>
              <a:t>SHT0010780 </a:t>
            </a:r>
            <a:endParaRPr lang="en-US" altLang="zh-CN" sz="1000" dirty="0">
              <a:solidFill>
                <a:schemeClr val="tx1"/>
              </a:solidFill>
            </a:endParaRPr>
          </a:p>
          <a:p>
            <a:pPr algn="ctr"/>
            <a:r>
              <a:rPr lang="zh-CN" altLang="en-US" sz="1000" dirty="0">
                <a:solidFill>
                  <a:schemeClr val="tx1"/>
                </a:solidFill>
              </a:rPr>
              <a:t>气袋腰托下固定点焊接总</a:t>
            </a:r>
            <a:r>
              <a:rPr lang="zh-CN" altLang="en-US" sz="1000" dirty="0" smtClean="0">
                <a:solidFill>
                  <a:schemeClr val="tx1"/>
                </a:solidFill>
              </a:rPr>
              <a:t>成 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sz="1000" dirty="0" smtClean="0">
                <a:solidFill>
                  <a:schemeClr val="tx1"/>
                </a:solidFill>
              </a:rPr>
              <a:t>1</a:t>
            </a:r>
            <a:r>
              <a:rPr lang="zh-CN" altLang="en-US" sz="1000" dirty="0" smtClean="0">
                <a:solidFill>
                  <a:schemeClr val="tx1"/>
                </a:solidFill>
              </a:rPr>
              <a:t>个</a:t>
            </a:r>
            <a:endParaRPr lang="zh-CN" altLang="en-US" sz="1000" dirty="0">
              <a:solidFill>
                <a:schemeClr val="tx1"/>
              </a:solidFill>
            </a:endParaRPr>
          </a:p>
        </p:txBody>
      </p:sp>
      <p:sp>
        <p:nvSpPr>
          <p:cNvPr id="22" name="线形标注 2(无边框) 21"/>
          <p:cNvSpPr/>
          <p:nvPr/>
        </p:nvSpPr>
        <p:spPr>
          <a:xfrm>
            <a:off x="4806104" y="4797152"/>
            <a:ext cx="1710112" cy="715306"/>
          </a:xfrm>
          <a:prstGeom prst="callout2">
            <a:avLst>
              <a:gd name="adj1" fmla="val 94565"/>
              <a:gd name="adj2" fmla="val 5793"/>
              <a:gd name="adj3" fmla="val 93608"/>
              <a:gd name="adj4" fmla="val 83943"/>
              <a:gd name="adj5" fmla="val 58373"/>
              <a:gd name="adj6" fmla="val 137639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 smtClean="0">
                <a:solidFill>
                  <a:schemeClr val="tx1"/>
                </a:solidFill>
              </a:rPr>
              <a:t>增加：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sz="1000" b="1" dirty="0" smtClean="0">
                <a:solidFill>
                  <a:srgbClr val="FF0000"/>
                </a:solidFill>
              </a:rPr>
              <a:t>SHT0018600</a:t>
            </a:r>
            <a:endParaRPr lang="en-US" altLang="zh-CN" sz="1000" b="1" dirty="0" smtClean="0">
              <a:solidFill>
                <a:srgbClr val="FF0000"/>
              </a:solidFill>
            </a:endParaRPr>
          </a:p>
          <a:p>
            <a:pPr algn="ctr"/>
            <a:r>
              <a:rPr lang="zh-CN" altLang="en-US" sz="1000" dirty="0">
                <a:solidFill>
                  <a:schemeClr val="tx1"/>
                </a:solidFill>
              </a:rPr>
              <a:t>气袋腰托下固定点焊接总成</a:t>
            </a:r>
            <a:r>
              <a:rPr lang="en-US" altLang="zh-CN" sz="1000" dirty="0" smtClean="0">
                <a:solidFill>
                  <a:schemeClr val="tx1"/>
                </a:solidFill>
              </a:rPr>
              <a:t>1</a:t>
            </a:r>
            <a:r>
              <a:rPr lang="zh-CN" altLang="en-US" sz="1000" dirty="0" smtClean="0">
                <a:solidFill>
                  <a:schemeClr val="tx1"/>
                </a:solidFill>
              </a:rPr>
              <a:t>个</a:t>
            </a:r>
            <a:endParaRPr lang="zh-CN" altLang="en-US" sz="1000" dirty="0">
              <a:solidFill>
                <a:schemeClr val="tx1"/>
              </a:solidFill>
            </a:endParaRPr>
          </a:p>
        </p:txBody>
      </p:sp>
      <p:sp>
        <p:nvSpPr>
          <p:cNvPr id="23" name="线形标注 2(无边框) 22"/>
          <p:cNvSpPr/>
          <p:nvPr/>
        </p:nvSpPr>
        <p:spPr>
          <a:xfrm>
            <a:off x="4624731" y="3557634"/>
            <a:ext cx="1529731" cy="715306"/>
          </a:xfrm>
          <a:prstGeom prst="callout2">
            <a:avLst>
              <a:gd name="adj1" fmla="val 94566"/>
              <a:gd name="adj2" fmla="val 18242"/>
              <a:gd name="adj3" fmla="val 92457"/>
              <a:gd name="adj4" fmla="val 99905"/>
              <a:gd name="adj5" fmla="val 167778"/>
              <a:gd name="adj6" fmla="val 14777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 smtClean="0">
                <a:solidFill>
                  <a:schemeClr val="tx1"/>
                </a:solidFill>
              </a:rPr>
              <a:t>增加：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sz="1000" dirty="0" smtClean="0">
                <a:solidFill>
                  <a:schemeClr val="tx1"/>
                </a:solidFill>
              </a:rPr>
              <a:t>SHT0010778 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sz="1000" dirty="0" smtClean="0">
                <a:solidFill>
                  <a:schemeClr val="tx1"/>
                </a:solidFill>
              </a:rPr>
              <a:t>气</a:t>
            </a:r>
            <a:r>
              <a:rPr lang="zh-CN" altLang="en-US" sz="1000" dirty="0">
                <a:solidFill>
                  <a:schemeClr val="tx1"/>
                </a:solidFill>
              </a:rPr>
              <a:t>袋腰托支撑钣金 </a:t>
            </a:r>
            <a:endParaRPr lang="en-US" altLang="zh-CN" sz="10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sz="1000" dirty="0" smtClean="0">
                <a:solidFill>
                  <a:schemeClr val="tx1"/>
                </a:solidFill>
              </a:rPr>
              <a:t>2</a:t>
            </a:r>
            <a:r>
              <a:rPr lang="zh-CN" altLang="en-US" sz="1000" dirty="0" smtClean="0">
                <a:solidFill>
                  <a:schemeClr val="tx1"/>
                </a:solidFill>
              </a:rPr>
              <a:t>根 </a:t>
            </a:r>
            <a:endParaRPr lang="zh-CN" altLang="en-US" sz="1000" dirty="0">
              <a:solidFill>
                <a:schemeClr val="tx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638130" y="5756396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 smtClean="0">
                <a:solidFill>
                  <a:srgbClr val="FF0000"/>
                </a:solidFill>
                <a:latin typeface="+mn-ea"/>
              </a:rPr>
              <a:t>新开件：</a:t>
            </a:r>
            <a:endParaRPr lang="en-US" altLang="zh-CN" sz="1000" dirty="0" smtClean="0">
              <a:solidFill>
                <a:srgbClr val="FF0000"/>
              </a:solidFill>
              <a:latin typeface="+mn-ea"/>
            </a:endParaRPr>
          </a:p>
          <a:p>
            <a:r>
              <a:rPr lang="en-US" altLang="zh-CN" sz="1000" dirty="0" smtClean="0">
                <a:solidFill>
                  <a:srgbClr val="FF0000"/>
                </a:solidFill>
                <a:latin typeface="+mn-ea"/>
              </a:rPr>
              <a:t>SHT0018599 </a:t>
            </a:r>
            <a:r>
              <a:rPr lang="zh-CN" altLang="en-US" sz="1000" dirty="0" smtClean="0">
                <a:solidFill>
                  <a:srgbClr val="FF0000"/>
                </a:solidFill>
                <a:latin typeface="+mn-ea"/>
              </a:rPr>
              <a:t>调角器联动杆保</a:t>
            </a:r>
            <a:r>
              <a:rPr lang="zh-CN" altLang="en-US" sz="1000" dirty="0" smtClean="0">
                <a:solidFill>
                  <a:srgbClr val="FF0000"/>
                </a:solidFill>
                <a:latin typeface="+mn-ea"/>
              </a:rPr>
              <a:t>护钢丝</a:t>
            </a:r>
            <a:endParaRPr lang="zh-CN" altLang="en-US" sz="1000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3292" y="64452"/>
            <a:ext cx="2604492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A6</a:t>
            </a:r>
            <a:r>
              <a:rPr lang="zh-CN" altLang="en-US" dirty="0" smtClean="0"/>
              <a:t>右舵主驾座椅方案</a:t>
            </a:r>
            <a:r>
              <a:rPr lang="en-US" altLang="zh-CN" dirty="0" smtClean="0"/>
              <a:t>-3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95536" y="476672"/>
          <a:ext cx="8496944" cy="57732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48472"/>
                <a:gridCol w="4248472"/>
              </a:tblGrid>
              <a:tr h="115212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现状态</a:t>
                      </a:r>
                      <a:endParaRPr lang="zh-CN" alt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+mn-ea"/>
                        </a:rPr>
                        <a:t>新增状态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621132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8139" y="2875487"/>
            <a:ext cx="4106502" cy="315053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05458" y="1672901"/>
            <a:ext cx="4216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ctr">
              <a:defRPr/>
            </a:pPr>
            <a:r>
              <a:rPr lang="en-US" altLang="zh-CN" sz="1400" dirty="0">
                <a:solidFill>
                  <a:srgbClr val="000000"/>
                </a:solidFill>
                <a:latin typeface="+mn-ea"/>
              </a:rPr>
              <a:t>SHT0015987-</a:t>
            </a:r>
            <a:r>
              <a:rPr lang="zh-CN" altLang="en-US" sz="1400" dirty="0">
                <a:solidFill>
                  <a:srgbClr val="000000"/>
                </a:solidFill>
                <a:latin typeface="+mn-ea"/>
              </a:rPr>
              <a:t>中宽车主驾驶底部支架焊接总成</a:t>
            </a:r>
            <a:r>
              <a:rPr lang="en-US" altLang="zh-CN" sz="1400" dirty="0">
                <a:solidFill>
                  <a:srgbClr val="000000"/>
                </a:solidFill>
                <a:latin typeface="+mn-ea"/>
              </a:rPr>
              <a:t>-20241107</a:t>
            </a:r>
            <a:endParaRPr lang="zh-CN" altLang="en-US" sz="14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59748" y="1667979"/>
            <a:ext cx="3529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ctr">
              <a:defRPr/>
            </a:pPr>
            <a:r>
              <a:rPr lang="en-US" altLang="zh-CN" sz="1400" dirty="0" smtClean="0">
                <a:latin typeface="+mn-ea"/>
              </a:rPr>
              <a:t>SHT0018596-</a:t>
            </a:r>
            <a:r>
              <a:rPr lang="zh-CN" altLang="en-US" sz="1400" dirty="0" smtClean="0">
                <a:latin typeface="+mn-ea"/>
              </a:rPr>
              <a:t>右舵主</a:t>
            </a:r>
            <a:r>
              <a:rPr lang="zh-CN" altLang="en-US" sz="1400" dirty="0">
                <a:latin typeface="+mn-ea"/>
              </a:rPr>
              <a:t>驾驶底部支架焊接总</a:t>
            </a:r>
            <a:r>
              <a:rPr lang="zh-CN" altLang="en-US" sz="1400" dirty="0" smtClean="0">
                <a:latin typeface="+mn-ea"/>
              </a:rPr>
              <a:t>成</a:t>
            </a:r>
            <a:endParaRPr lang="zh-CN" altLang="en-US" sz="1400" dirty="0"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348880"/>
            <a:ext cx="4744568" cy="3236645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3419872" y="2987515"/>
            <a:ext cx="720080" cy="343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808827" y="2144341"/>
            <a:ext cx="298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 smtClean="0">
                <a:solidFill>
                  <a:srgbClr val="000000"/>
                </a:solidFill>
                <a:latin typeface="+mn-ea"/>
              </a:rPr>
              <a:t>1.</a:t>
            </a:r>
            <a:r>
              <a:rPr lang="zh-CN" altLang="en-US" sz="1000" b="1" dirty="0" smtClean="0">
                <a:solidFill>
                  <a:srgbClr val="000000"/>
                </a:solidFill>
                <a:latin typeface="+mn-ea"/>
              </a:rPr>
              <a:t>进气接头支架</a:t>
            </a:r>
            <a:r>
              <a:rPr lang="en-US" altLang="zh-CN" sz="1000" b="1" dirty="0" smtClean="0">
                <a:solidFill>
                  <a:srgbClr val="000000"/>
                </a:solidFill>
                <a:latin typeface="+mn-ea"/>
              </a:rPr>
              <a:t>Y</a:t>
            </a:r>
            <a:r>
              <a:rPr lang="zh-CN" altLang="en-US" sz="1000" b="1" dirty="0" smtClean="0">
                <a:solidFill>
                  <a:srgbClr val="000000"/>
                </a:solidFill>
                <a:latin typeface="+mn-ea"/>
              </a:rPr>
              <a:t>向平移了</a:t>
            </a:r>
            <a:r>
              <a:rPr lang="en-US" altLang="zh-CN" sz="1000" b="1" dirty="0" smtClean="0">
                <a:solidFill>
                  <a:srgbClr val="000000"/>
                </a:solidFill>
                <a:latin typeface="+mn-ea"/>
              </a:rPr>
              <a:t>64mm</a:t>
            </a:r>
            <a:endParaRPr lang="en-US" altLang="zh-CN" sz="1000" b="1" dirty="0" smtClean="0">
              <a:solidFill>
                <a:srgbClr val="000000"/>
              </a:solidFill>
              <a:latin typeface="+mn-ea"/>
            </a:endParaRPr>
          </a:p>
          <a:p>
            <a:r>
              <a:rPr lang="en-US" altLang="zh-CN" sz="1000" b="1" dirty="0" smtClean="0">
                <a:solidFill>
                  <a:srgbClr val="000000"/>
                </a:solidFill>
                <a:latin typeface="+mn-ea"/>
              </a:rPr>
              <a:t>2.</a:t>
            </a:r>
            <a:r>
              <a:rPr lang="zh-CN" altLang="en-US" sz="1000" b="1" dirty="0" smtClean="0">
                <a:solidFill>
                  <a:srgbClr val="000000"/>
                </a:solidFill>
                <a:latin typeface="+mn-ea"/>
              </a:rPr>
              <a:t>新增了</a:t>
            </a:r>
            <a:r>
              <a:rPr lang="el-GR" altLang="zh-CN" sz="1000" b="1" dirty="0" smtClean="0">
                <a:solidFill>
                  <a:srgbClr val="000000"/>
                </a:solidFill>
                <a:latin typeface="+mn-ea"/>
              </a:rPr>
              <a:t>φ</a:t>
            </a:r>
            <a:r>
              <a:rPr lang="en-US" altLang="zh-CN" sz="1000" b="1" dirty="0" smtClean="0">
                <a:solidFill>
                  <a:srgbClr val="000000"/>
                </a:solidFill>
                <a:latin typeface="+mn-ea"/>
              </a:rPr>
              <a:t>12mm</a:t>
            </a:r>
            <a:r>
              <a:rPr lang="zh-CN" altLang="en-US" sz="1000" b="1" dirty="0" smtClean="0">
                <a:solidFill>
                  <a:srgbClr val="000000"/>
                </a:solidFill>
                <a:latin typeface="+mn-ea"/>
              </a:rPr>
              <a:t>的开孔，同时轴套平移到此处</a:t>
            </a:r>
            <a:endParaRPr lang="en-US" altLang="zh-CN" sz="1000" b="1" dirty="0" smtClean="0">
              <a:solidFill>
                <a:srgbClr val="000000"/>
              </a:solidFill>
              <a:latin typeface="+mn-ea"/>
            </a:endParaRPr>
          </a:p>
          <a:p>
            <a:r>
              <a:rPr lang="en-US" altLang="zh-CN" sz="1000" b="1" dirty="0" smtClean="0">
                <a:solidFill>
                  <a:srgbClr val="000000"/>
                </a:solidFill>
                <a:latin typeface="+mn-ea"/>
              </a:rPr>
              <a:t>3.</a:t>
            </a:r>
            <a:r>
              <a:rPr lang="zh-CN" altLang="en-US" sz="1000" b="1" dirty="0" smtClean="0">
                <a:solidFill>
                  <a:srgbClr val="000000"/>
                </a:solidFill>
                <a:latin typeface="+mn-ea"/>
              </a:rPr>
              <a:t>钥匙孔</a:t>
            </a:r>
            <a:r>
              <a:rPr lang="en-US" altLang="zh-CN" sz="1000" b="1" dirty="0" smtClean="0">
                <a:solidFill>
                  <a:srgbClr val="000000"/>
                </a:solidFill>
                <a:latin typeface="+mn-ea"/>
              </a:rPr>
              <a:t>Y</a:t>
            </a:r>
            <a:r>
              <a:rPr lang="zh-CN" altLang="en-US" sz="1000" b="1" dirty="0" smtClean="0">
                <a:solidFill>
                  <a:srgbClr val="000000"/>
                </a:solidFill>
                <a:latin typeface="+mn-ea"/>
              </a:rPr>
              <a:t>向平移了</a:t>
            </a:r>
            <a:r>
              <a:rPr lang="en-US" altLang="zh-CN" sz="1000" b="1" dirty="0" smtClean="0">
                <a:solidFill>
                  <a:srgbClr val="000000"/>
                </a:solidFill>
                <a:latin typeface="+mn-ea"/>
              </a:rPr>
              <a:t>20mm</a:t>
            </a:r>
            <a:endParaRPr lang="en-US" altLang="zh-CN" sz="1000" b="1" dirty="0" smtClean="0">
              <a:solidFill>
                <a:srgbClr val="000000"/>
              </a:solidFill>
              <a:latin typeface="+mn-ea"/>
            </a:endParaRPr>
          </a:p>
          <a:p>
            <a:r>
              <a:rPr lang="zh-CN" altLang="en-US" sz="1000" b="1" dirty="0" smtClean="0">
                <a:latin typeface="+mn-ea"/>
              </a:rPr>
              <a:t>详见</a:t>
            </a:r>
            <a:r>
              <a:rPr lang="en-US" altLang="zh-CN" sz="1000" b="1" dirty="0" smtClean="0">
                <a:latin typeface="+mn-ea"/>
              </a:rPr>
              <a:t>SHT0016189-</a:t>
            </a:r>
            <a:r>
              <a:rPr lang="zh-CN" altLang="en-US" sz="1000" b="1" dirty="0">
                <a:latin typeface="+mn-ea"/>
              </a:rPr>
              <a:t>中宽车主驾驶后侧钣</a:t>
            </a:r>
            <a:r>
              <a:rPr lang="zh-CN" altLang="en-US" sz="1000" b="1" dirty="0" smtClean="0">
                <a:latin typeface="+mn-ea"/>
              </a:rPr>
              <a:t>金变更说明</a:t>
            </a:r>
            <a:endParaRPr lang="zh-CN" altLang="en-US" sz="1000" b="1" dirty="0">
              <a:latin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652204" y="4653136"/>
            <a:ext cx="720080" cy="5596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6511350" y="4816121"/>
            <a:ext cx="720080" cy="5596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141984" y="5210952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 smtClean="0">
                <a:solidFill>
                  <a:srgbClr val="000000"/>
                </a:solidFill>
                <a:latin typeface="+mn-ea"/>
              </a:rPr>
              <a:t>2</a:t>
            </a:r>
            <a:r>
              <a:rPr lang="zh-CN" altLang="en-US" sz="1000" b="1" dirty="0" smtClean="0">
                <a:solidFill>
                  <a:srgbClr val="000000"/>
                </a:solidFill>
                <a:latin typeface="+mn-ea"/>
              </a:rPr>
              <a:t>个</a:t>
            </a:r>
            <a:r>
              <a:rPr lang="en-US" altLang="zh-CN" sz="1000" b="1" dirty="0" smtClean="0">
                <a:solidFill>
                  <a:srgbClr val="000000"/>
                </a:solidFill>
                <a:latin typeface="+mn-ea"/>
              </a:rPr>
              <a:t>M6</a:t>
            </a:r>
            <a:r>
              <a:rPr lang="zh-CN" altLang="en-US" sz="1000" b="1" dirty="0" smtClean="0">
                <a:solidFill>
                  <a:srgbClr val="000000"/>
                </a:solidFill>
                <a:latin typeface="+mn-ea"/>
              </a:rPr>
              <a:t>螺母焊接在支架</a:t>
            </a:r>
            <a:r>
              <a:rPr lang="zh-CN" altLang="en-US" sz="1600" b="1" dirty="0" smtClean="0">
                <a:solidFill>
                  <a:srgbClr val="000000"/>
                </a:solidFill>
                <a:latin typeface="+mn-ea"/>
              </a:rPr>
              <a:t>左边</a:t>
            </a:r>
            <a:endParaRPr lang="en-US" altLang="zh-CN" sz="1600" b="1" dirty="0" smtClea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708056" y="5459137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 smtClean="0">
                <a:solidFill>
                  <a:srgbClr val="000000"/>
                </a:solidFill>
                <a:latin typeface="+mn-ea"/>
              </a:rPr>
              <a:t>4.2</a:t>
            </a:r>
            <a:r>
              <a:rPr lang="zh-CN" altLang="en-US" sz="1000" b="1" dirty="0" smtClean="0">
                <a:solidFill>
                  <a:srgbClr val="000000"/>
                </a:solidFill>
                <a:latin typeface="+mn-ea"/>
              </a:rPr>
              <a:t>个</a:t>
            </a:r>
            <a:r>
              <a:rPr lang="en-US" altLang="zh-CN" sz="1000" b="1" dirty="0" smtClean="0">
                <a:solidFill>
                  <a:srgbClr val="000000"/>
                </a:solidFill>
                <a:latin typeface="+mn-ea"/>
              </a:rPr>
              <a:t>M6</a:t>
            </a:r>
            <a:r>
              <a:rPr lang="zh-CN" altLang="en-US" sz="1000" b="1" dirty="0" smtClean="0">
                <a:solidFill>
                  <a:srgbClr val="000000"/>
                </a:solidFill>
                <a:latin typeface="+mn-ea"/>
              </a:rPr>
              <a:t>螺母焊接在支架</a:t>
            </a:r>
            <a:r>
              <a:rPr lang="zh-CN" altLang="en-US" sz="1600" b="1" dirty="0" smtClean="0">
                <a:solidFill>
                  <a:srgbClr val="000000"/>
                </a:solidFill>
                <a:latin typeface="+mn-ea"/>
              </a:rPr>
              <a:t>右边</a:t>
            </a:r>
            <a:endParaRPr lang="en-US" altLang="zh-CN" sz="1600" b="1" dirty="0" smtClean="0">
              <a:solidFill>
                <a:srgbClr val="000000"/>
              </a:solidFill>
              <a:latin typeface="+mn-ea"/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 flipV="1">
            <a:off x="5818223" y="3508702"/>
            <a:ext cx="813382" cy="21602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 rot="20633395">
            <a:off x="5810830" y="3401186"/>
            <a:ext cx="7273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 smtClean="0">
                <a:solidFill>
                  <a:srgbClr val="FF0000"/>
                </a:solidFill>
                <a:latin typeface="+mn-ea"/>
              </a:rPr>
              <a:t>平移方向</a:t>
            </a:r>
            <a:endParaRPr lang="en-US" altLang="zh-CN" sz="1000" b="1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3292" y="64452"/>
            <a:ext cx="253248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A6</a:t>
            </a:r>
            <a:r>
              <a:rPr lang="zh-CN" altLang="en-US" dirty="0" smtClean="0"/>
              <a:t>右舵主驾座椅方案</a:t>
            </a:r>
            <a:r>
              <a:rPr lang="en-US" altLang="zh-CN" dirty="0" smtClean="0"/>
              <a:t>-4</a:t>
            </a:r>
            <a:endParaRPr lang="zh-CN" altLang="en-US" dirty="0"/>
          </a:p>
        </p:txBody>
      </p:sp>
      <p:sp>
        <p:nvSpPr>
          <p:cNvPr id="23" name="椭圆 22"/>
          <p:cNvSpPr/>
          <p:nvPr/>
        </p:nvSpPr>
        <p:spPr>
          <a:xfrm>
            <a:off x="3635896" y="3496453"/>
            <a:ext cx="360040" cy="3024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线形标注 2(无边框) 4"/>
          <p:cNvSpPr/>
          <p:nvPr/>
        </p:nvSpPr>
        <p:spPr>
          <a:xfrm>
            <a:off x="5060537" y="2107694"/>
            <a:ext cx="576064" cy="288032"/>
          </a:xfrm>
          <a:prstGeom prst="callout2">
            <a:avLst>
              <a:gd name="adj1" fmla="val 91502"/>
              <a:gd name="adj2" fmla="val 20692"/>
              <a:gd name="adj3" fmla="val 91502"/>
              <a:gd name="adj4" fmla="val 79696"/>
              <a:gd name="adj5" fmla="val 304301"/>
              <a:gd name="adj6" fmla="val 14028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rgbClr val="FF0000"/>
                </a:solidFill>
              </a:rPr>
              <a:t>1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24" name="线形标注 2(无边框) 23"/>
          <p:cNvSpPr/>
          <p:nvPr/>
        </p:nvSpPr>
        <p:spPr>
          <a:xfrm>
            <a:off x="4815560" y="2379559"/>
            <a:ext cx="576064" cy="288032"/>
          </a:xfrm>
          <a:prstGeom prst="callout2">
            <a:avLst>
              <a:gd name="adj1" fmla="val 91502"/>
              <a:gd name="adj2" fmla="val 20692"/>
              <a:gd name="adj3" fmla="val 91502"/>
              <a:gd name="adj4" fmla="val 79696"/>
              <a:gd name="adj5" fmla="val 304301"/>
              <a:gd name="adj6" fmla="val 14028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rgbClr val="FF0000"/>
                </a:solidFill>
              </a:rPr>
              <a:t>2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25" name="线形标注 2(无边框) 24"/>
          <p:cNvSpPr/>
          <p:nvPr/>
        </p:nvSpPr>
        <p:spPr>
          <a:xfrm>
            <a:off x="7299633" y="3113692"/>
            <a:ext cx="576064" cy="315308"/>
          </a:xfrm>
          <a:prstGeom prst="callout2">
            <a:avLst>
              <a:gd name="adj1" fmla="val 117958"/>
              <a:gd name="adj2" fmla="val 85177"/>
              <a:gd name="adj3" fmla="val 121264"/>
              <a:gd name="adj4" fmla="val 16864"/>
              <a:gd name="adj5" fmla="val 39747"/>
              <a:gd name="adj6" fmla="val -17387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rgbClr val="FF0000"/>
                </a:solidFill>
              </a:rPr>
              <a:t>3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e199f8ae-dc6e-4442-97a1-f85fc82fa5d8}"/>
  <p:tag name="TABLE_ENDDRAG_ORIGIN_RECT" val="654*129"/>
  <p:tag name="TABLE_ENDDRAG_RECT" val="31*83*654*129"/>
  <p:tag name="KSO_WM_BEAUTIFY_FLAG" val=""/>
</p:tagLst>
</file>

<file path=ppt/tags/tag2.xml><?xml version="1.0" encoding="utf-8"?>
<p:tagLst xmlns:p="http://schemas.openxmlformats.org/presentationml/2006/main">
  <p:tag name="KSO_WM_UNIT_TABLE_BEAUTIFY" val="smartTable{5d40558f-bbf9-485c-9749-0e5bb00acc12}"/>
  <p:tag name="TABLE_ENDDRAG_ORIGIN_RECT" val="628*97"/>
  <p:tag name="TABLE_ENDDRAG_RECT" val="51*76*628*97"/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5608</Words>
  <Application>WPS 演示</Application>
  <PresentationFormat>全屏显示(4:3)</PresentationFormat>
  <Paragraphs>973</Paragraphs>
  <Slides>32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Calibri</vt:lpstr>
      <vt:lpstr>Arial Unicode MS</vt:lpstr>
      <vt:lpstr>Office 主题</vt:lpstr>
      <vt:lpstr>A6项目右舵座椅开发方案  座椅开发部  2025年8月25日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刘继永</dc:creator>
  <cp:lastModifiedBy>风华正茂</cp:lastModifiedBy>
  <cp:revision>248</cp:revision>
  <cp:lastPrinted>2025-09-04T03:47:00Z</cp:lastPrinted>
  <dcterms:created xsi:type="dcterms:W3CDTF">2024-05-24T05:25:00Z</dcterms:created>
  <dcterms:modified xsi:type="dcterms:W3CDTF">2025-09-06T02:49:11Z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71A6228548D64289A4772F4601F32714_13</vt:lpwstr>
  </property>
  <property fmtid="{D5CDD505-2E9C-101B-9397-08002B2CF9AE}" pid="3" name="KSOProductBuildVer">
    <vt:lpwstr>2052-12.1.0.22529</vt:lpwstr>
  </property>
</Properties>
</file>