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7" r:id="rId3"/>
    <p:sldId id="271" r:id="rId4"/>
    <p:sldId id="306" r:id="rId5"/>
    <p:sldId id="307" r:id="rId6"/>
    <p:sldId id="308" r:id="rId7"/>
    <p:sldId id="309" r:id="rId8"/>
    <p:sldId id="310" r:id="rId9"/>
    <p:sldId id="314" r:id="rId10"/>
    <p:sldId id="315" r:id="rId11"/>
    <p:sldId id="313" r:id="rId12"/>
    <p:sldId id="272" r:id="rId13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2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597"/>
    <a:srgbClr val="AFA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5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2382" y="864"/>
      </p:cViewPr>
      <p:guideLst>
        <p:guide orient="horz" pos="212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16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06375" y="103188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1" name="Picture 3" descr="aa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331" y="4911953"/>
            <a:ext cx="3663950" cy="18272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2" name="Picture 4" descr="aaa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12455" y="4873855"/>
            <a:ext cx="5940876" cy="18653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Box 2"/>
          <p:cNvSpPr txBox="1"/>
          <p:nvPr/>
        </p:nvSpPr>
        <p:spPr>
          <a:xfrm>
            <a:off x="2304415" y="4083050"/>
            <a:ext cx="4257040" cy="330200"/>
          </a:xfrm>
          <a:prstGeom prst="rect">
            <a:avLst/>
          </a:prstGeom>
        </p:spPr>
        <p:txBody>
          <a:bodyPr wrap="square" lIns="23817" tIns="9527" rIns="23817" bIns="9527" rtlCol="0" anchor="t">
            <a:noAutofit/>
          </a:bodyPr>
          <a:lstStyle/>
          <a:p>
            <a:pPr fontAlgn="auto" latinLnBrk="1">
              <a:lnSpc>
                <a:spcPct val="116000"/>
              </a:lnSpc>
            </a:pPr>
            <a:r>
              <a:rPr lang="en-US" altLang="zh-CN" sz="1600" b="1" noProof="1">
                <a:solidFill>
                  <a:schemeClr val="bg2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              </a:t>
            </a:r>
            <a:r>
              <a:rPr lang="zh-CN" altLang="en-US" sz="1600" b="1" noProof="1">
                <a:solidFill>
                  <a:schemeClr val="bg2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聚焦售后问题，提升产品质量</a:t>
            </a:r>
            <a:endParaRPr lang="en-US" altLang="zh-CN" sz="1600" b="1" noProof="1">
              <a:solidFill>
                <a:schemeClr val="bg2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9" name="直接连接符 28"/>
          <p:cNvCxnSpPr/>
          <p:nvPr/>
        </p:nvCxnSpPr>
        <p:spPr>
          <a:xfrm>
            <a:off x="0" y="901700"/>
            <a:ext cx="9144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0" name="文本框 33"/>
          <p:cNvSpPr txBox="1"/>
          <p:nvPr/>
        </p:nvSpPr>
        <p:spPr>
          <a:xfrm>
            <a:off x="3721990" y="4505846"/>
            <a:ext cx="1700017" cy="2755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zh-CN" sz="1200" dirty="0">
                <a:solidFill>
                  <a:srgbClr val="AFABAB"/>
                </a:solidFill>
                <a:latin typeface="微软雅黑" panose="020B0503020204020204" charset="-122"/>
                <a:ea typeface="微软雅黑" panose="020B0503020204020204" charset="-122"/>
              </a:rPr>
              <a:t> 2025.8</a:t>
            </a:r>
            <a:endParaRPr lang="zh-CN" altLang="en-US" sz="1200" dirty="0">
              <a:solidFill>
                <a:srgbClr val="AFABAB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-4667" y="4821480"/>
            <a:ext cx="9153332" cy="1970061"/>
          </a:xfrm>
          <a:prstGeom prst="rect">
            <a:avLst/>
          </a:prstGeom>
          <a:solidFill>
            <a:schemeClr val="bg1">
              <a:lumMod val="95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02070" y="241935"/>
            <a:ext cx="2637155" cy="5213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2"/>
          <p:cNvSpPr txBox="1"/>
          <p:nvPr/>
        </p:nvSpPr>
        <p:spPr>
          <a:xfrm>
            <a:off x="1548438" y="1522568"/>
            <a:ext cx="6047119" cy="849630"/>
          </a:xfrm>
          <a:prstGeom prst="rect">
            <a:avLst/>
          </a:prstGeom>
        </p:spPr>
        <p:txBody>
          <a:bodyPr wrap="square" lIns="23817" tIns="9527" rIns="23817" bIns="9527" rtlCol="0" anchor="t">
            <a:spAutoFit/>
          </a:bodyPr>
          <a:lstStyle/>
          <a:p>
            <a:pPr algn="ctr" fontAlgn="auto" latinLnBrk="1">
              <a:lnSpc>
                <a:spcPct val="150000"/>
              </a:lnSpc>
            </a:pPr>
            <a:r>
              <a:rPr lang="zh-CN" sz="3600" b="1" noProof="1">
                <a:latin typeface="微软雅黑" panose="020B0503020204020204" charset="-122"/>
                <a:ea typeface="微软雅黑" panose="020B0503020204020204" charset="-122"/>
              </a:rPr>
              <a:t>售后</a:t>
            </a:r>
            <a:r>
              <a:rPr lang="zh-CN" altLang="en-US" sz="3600" b="1" noProof="1">
                <a:latin typeface="微软雅黑" panose="020B0503020204020204" charset="-122"/>
                <a:ea typeface="微软雅黑" panose="020B0503020204020204" charset="-122"/>
              </a:rPr>
              <a:t>拆分件价格调整报告</a:t>
            </a:r>
            <a:endParaRPr lang="zh-CN" altLang="en-US" sz="3600" b="1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5130" y="2992755"/>
            <a:ext cx="6047105" cy="800735"/>
          </a:xfrm>
          <a:prstGeom prst="rect">
            <a:avLst/>
          </a:prstGeom>
        </p:spPr>
        <p:txBody>
          <a:bodyPr wrap="square" lIns="23817" tIns="9527" rIns="23817" bIns="9527" rtlCol="0" anchor="t">
            <a:noAutofit/>
          </a:bodyPr>
          <a:p>
            <a:pPr algn="ctr" fontAlgn="auto" latinLnBrk="1">
              <a:lnSpc>
                <a:spcPct val="150000"/>
              </a:lnSpc>
            </a:pPr>
            <a:r>
              <a:rPr lang="zh-CN" altLang="en-US" sz="3600" b="1" noProof="1">
                <a:latin typeface="微软雅黑" panose="020B0503020204020204" charset="-122"/>
                <a:ea typeface="微软雅黑" panose="020B0503020204020204" charset="-122"/>
              </a:rPr>
              <a:t>汇报人：张海亮</a:t>
            </a:r>
            <a:endParaRPr lang="zh-CN" altLang="en-US" sz="3600" b="1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06375" y="103188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5" name="直接连接符 4"/>
          <p:cNvCxnSpPr/>
          <p:nvPr/>
        </p:nvCxnSpPr>
        <p:spPr>
          <a:xfrm>
            <a:off x="0" y="828675"/>
            <a:ext cx="9144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2514600" y="275590"/>
            <a:ext cx="4724400" cy="49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</a:rPr>
              <a:t>售后降本小结</a:t>
            </a:r>
            <a:endParaRPr lang="zh-CN" altLang="en-US" sz="2000" b="1" dirty="0">
              <a:solidFill>
                <a:schemeClr val="tx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32790" y="1459865"/>
            <a:ext cx="8107045" cy="50571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b="1"/>
              <a:t>1·</a:t>
            </a:r>
            <a:r>
              <a:rPr lang="zh-CN" altLang="en-US" b="1"/>
              <a:t>以上</a:t>
            </a:r>
            <a:r>
              <a:rPr lang="en-US" altLang="zh-CN" b="1"/>
              <a:t>5</a:t>
            </a:r>
            <a:r>
              <a:rPr lang="zh-CN" altLang="en-US" b="1"/>
              <a:t>项经过材料费用调整可以降低售后索赔</a:t>
            </a:r>
            <a:r>
              <a:rPr lang="en-US" altLang="zh-CN" b="1"/>
              <a:t>28.5</a:t>
            </a:r>
            <a:r>
              <a:rPr lang="zh-CN" altLang="en-US" b="1"/>
              <a:t>万。欧曼全年售后索赔约</a:t>
            </a:r>
            <a:r>
              <a:rPr lang="en-US" altLang="zh-CN" b="1"/>
              <a:t>200</a:t>
            </a:r>
            <a:r>
              <a:rPr lang="zh-CN" altLang="en-US" b="1"/>
              <a:t>万占比欧曼全年索赔</a:t>
            </a:r>
            <a:r>
              <a:rPr lang="en-US" altLang="zh-CN" b="1"/>
              <a:t>14%</a:t>
            </a:r>
            <a:r>
              <a:rPr lang="zh-CN" altLang="en-US" b="1"/>
              <a:t>。可以大幅降低公司索赔费用。请公司领导给予支持！</a:t>
            </a:r>
            <a:endParaRPr lang="zh-CN" altLang="en-US" b="1"/>
          </a:p>
          <a:p>
            <a:r>
              <a:rPr lang="en-US" altLang="zh-CN" b="1"/>
              <a:t>2·</a:t>
            </a:r>
            <a:r>
              <a:rPr lang="zh-CN" altLang="en-US" b="1"/>
              <a:t>公司欧曼拆分件对比解放陕汽市场定价严重超标。为了平衡市场价格差异申请调整。</a:t>
            </a:r>
            <a:endParaRPr lang="zh-CN" altLang="en-US" b="1"/>
          </a:p>
          <a:p>
            <a:r>
              <a:rPr lang="zh-CN" altLang="en-US" b="1"/>
              <a:t>以上两项为本次价格调整依据请公司领导给予支持。</a:t>
            </a:r>
            <a:endParaRPr lang="zh-CN" altLang="en-US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2641824" y="2275366"/>
            <a:ext cx="3860352" cy="1764579"/>
            <a:chOff x="4139534" y="1520785"/>
            <a:chExt cx="5147136" cy="2352772"/>
          </a:xfrm>
        </p:grpSpPr>
        <p:sp>
          <p:nvSpPr>
            <p:cNvPr id="7" name="文本框 6"/>
            <p:cNvSpPr txBox="1"/>
            <p:nvPr/>
          </p:nvSpPr>
          <p:spPr>
            <a:xfrm>
              <a:off x="4139534" y="1520785"/>
              <a:ext cx="5147136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600" b="1" dirty="0">
                  <a:solidFill>
                    <a:srgbClr val="2F5597"/>
                  </a:solidFill>
                  <a:latin typeface="微软雅黑" panose="020B0503020204020204" charset="-122"/>
                  <a:ea typeface="微软雅黑" panose="020B0503020204020204" charset="-122"/>
                </a:rPr>
                <a:t>THA</a:t>
              </a:r>
              <a:r>
                <a:rPr lang="en-US" altLang="zh-CN" sz="6600" b="1" dirty="0">
                  <a:solidFill>
                    <a:schemeClr val="accent1">
                      <a:lumMod val="7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NKS</a:t>
              </a:r>
              <a:endParaRPr lang="zh-CN" altLang="en-US" sz="6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5204997" y="2919449"/>
              <a:ext cx="3016211" cy="954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4050" b="1" dirty="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感谢聆听</a:t>
              </a:r>
              <a:endParaRPr lang="zh-CN" altLang="en-US" sz="405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pic>
        <p:nvPicPr>
          <p:cNvPr id="9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1303338" cy="79851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06375" y="103188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5" name="直接连接符 4"/>
          <p:cNvCxnSpPr/>
          <p:nvPr/>
        </p:nvCxnSpPr>
        <p:spPr>
          <a:xfrm>
            <a:off x="0" y="828675"/>
            <a:ext cx="9144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2514710" y="275715"/>
            <a:ext cx="4114579" cy="49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zh-CN" sz="2000" b="1" dirty="0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</a:rPr>
              <a:t>1-1</a:t>
            </a:r>
            <a:endParaRPr lang="zh-CN" altLang="en-US" sz="2000" b="1" dirty="0">
              <a:solidFill>
                <a:schemeClr val="tx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75" y="1320165"/>
            <a:ext cx="4572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sym typeface="+mn-ea"/>
              </a:rPr>
              <a:t>1.1</a:t>
            </a: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对比市场平衡售后拆分件价格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11150" y="1718945"/>
            <a:ext cx="8636635" cy="14116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/>
              <a:t>根据各市场重卡数据对比，我们对各个拆分件价格进行分析，现对</a:t>
            </a:r>
            <a:r>
              <a:rPr lang="en-US" altLang="zh-CN"/>
              <a:t>VDC</a:t>
            </a:r>
            <a:r>
              <a:rPr lang="zh-CN" altLang="en-US"/>
              <a:t>阀气路总成、气路开关总成、悬浮气路总成、腰脱阀</a:t>
            </a:r>
            <a:r>
              <a:rPr lang="en-US" altLang="zh-CN"/>
              <a:t>4</a:t>
            </a:r>
            <a:r>
              <a:rPr lang="zh-CN" altLang="en-US"/>
              <a:t>孔、坐垫</a:t>
            </a:r>
            <a:r>
              <a:rPr lang="en-US" altLang="zh-CN"/>
              <a:t>5</a:t>
            </a:r>
            <a:r>
              <a:rPr lang="zh-CN" altLang="en-US"/>
              <a:t>项通用件进行数据比对，发现欧曼销售价格高于其他市场，不符合市场价格，为防止配件流出市场进入欧曼的维修体系，</a:t>
            </a:r>
            <a:r>
              <a:rPr lang="zh-CN" altLang="en-US">
                <a:sym typeface="+mn-ea"/>
              </a:rPr>
              <a:t>会有虚假报单情况从而</a:t>
            </a:r>
            <a:r>
              <a:rPr lang="zh-CN" altLang="en-US"/>
              <a:t>造成我司高额维修费用，恶性循环，材料费用高维修费用也会同比增高，现金流也会受到影响，故对以上</a:t>
            </a:r>
            <a:r>
              <a:rPr lang="en-US" altLang="zh-CN"/>
              <a:t>5</a:t>
            </a:r>
            <a:r>
              <a:rPr lang="zh-CN" altLang="en-US"/>
              <a:t>项价格进行调整作为降本项目</a:t>
            </a:r>
            <a:endParaRPr lang="zh-CN" altLang="en-US"/>
          </a:p>
        </p:txBody>
      </p:sp>
      <p:sp>
        <p:nvSpPr>
          <p:cNvPr id="8" name="燕尾形 7"/>
          <p:cNvSpPr/>
          <p:nvPr/>
        </p:nvSpPr>
        <p:spPr>
          <a:xfrm>
            <a:off x="211455" y="3333750"/>
            <a:ext cx="2019935" cy="918845"/>
          </a:xfrm>
          <a:prstGeom prst="chevro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200"/>
              <a:t>9</a:t>
            </a:r>
            <a:r>
              <a:rPr lang="zh-CN" altLang="en-US" sz="1200"/>
              <a:t>月份成立该项目</a:t>
            </a:r>
            <a:endParaRPr lang="zh-CN" altLang="en-US" sz="1200"/>
          </a:p>
        </p:txBody>
      </p:sp>
      <p:sp>
        <p:nvSpPr>
          <p:cNvPr id="9" name="燕尾形 8"/>
          <p:cNvSpPr/>
          <p:nvPr/>
        </p:nvSpPr>
        <p:spPr>
          <a:xfrm>
            <a:off x="2305050" y="3333750"/>
            <a:ext cx="2019935" cy="918845"/>
          </a:xfrm>
          <a:prstGeom prst="chevro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200"/>
              <a:t>10</a:t>
            </a:r>
            <a:r>
              <a:rPr lang="zh-CN" altLang="en-US" sz="1200"/>
              <a:t>月</a:t>
            </a:r>
            <a:r>
              <a:rPr lang="en-US" altLang="zh-CN" sz="1200"/>
              <a:t>20</a:t>
            </a:r>
            <a:r>
              <a:rPr lang="zh-CN" altLang="en-US" sz="1200"/>
              <a:t>日前了解材料费的定价流程，调整定价流程</a:t>
            </a:r>
            <a:endParaRPr lang="zh-CN" altLang="en-US" sz="1200"/>
          </a:p>
        </p:txBody>
      </p:sp>
      <p:sp>
        <p:nvSpPr>
          <p:cNvPr id="10" name="燕尾形 9"/>
          <p:cNvSpPr/>
          <p:nvPr/>
        </p:nvSpPr>
        <p:spPr>
          <a:xfrm>
            <a:off x="4385945" y="3333750"/>
            <a:ext cx="2019935" cy="918845"/>
          </a:xfrm>
          <a:prstGeom prst="chevro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200"/>
              <a:t>11</a:t>
            </a:r>
            <a:r>
              <a:rPr lang="zh-CN" altLang="en-US" sz="1200"/>
              <a:t>月</a:t>
            </a:r>
            <a:r>
              <a:rPr lang="en-US" altLang="zh-CN" sz="1200"/>
              <a:t>15</a:t>
            </a:r>
            <a:r>
              <a:rPr lang="zh-CN" altLang="en-US" sz="1200"/>
              <a:t>日前将定价进行推广</a:t>
            </a:r>
            <a:endParaRPr lang="zh-CN" altLang="en-US" sz="1200"/>
          </a:p>
        </p:txBody>
      </p:sp>
      <p:sp>
        <p:nvSpPr>
          <p:cNvPr id="11" name="燕尾形 10"/>
          <p:cNvSpPr/>
          <p:nvPr/>
        </p:nvSpPr>
        <p:spPr>
          <a:xfrm>
            <a:off x="6466840" y="3333750"/>
            <a:ext cx="2019935" cy="918845"/>
          </a:xfrm>
          <a:prstGeom prst="chevron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200"/>
              <a:t>11</a:t>
            </a:r>
            <a:r>
              <a:rPr lang="zh-CN" altLang="en-US" sz="1200"/>
              <a:t>月</a:t>
            </a:r>
            <a:r>
              <a:rPr lang="en-US" altLang="zh-CN" sz="1200"/>
              <a:t>30</a:t>
            </a:r>
            <a:r>
              <a:rPr lang="zh-CN" altLang="en-US" sz="1200"/>
              <a:t>日前完成定价推广，跟进后续完成效果</a:t>
            </a:r>
            <a:endParaRPr lang="zh-CN" altLang="en-US" sz="1200"/>
          </a:p>
        </p:txBody>
      </p:sp>
      <p:graphicFrame>
        <p:nvGraphicFramePr>
          <p:cNvPr id="12" name="表格 11"/>
          <p:cNvGraphicFramePr/>
          <p:nvPr>
            <p:custDataLst>
              <p:tags r:id="rId2"/>
            </p:custDataLst>
          </p:nvPr>
        </p:nvGraphicFramePr>
        <p:xfrm>
          <a:off x="311150" y="4496435"/>
          <a:ext cx="1801495" cy="1849120"/>
        </p:xfrm>
        <a:graphic>
          <a:graphicData uri="http://schemas.openxmlformats.org/drawingml/2006/table">
            <a:tbl>
              <a:tblPr/>
              <a:tblGrid>
                <a:gridCol w="285750"/>
                <a:gridCol w="582930"/>
                <a:gridCol w="464820"/>
                <a:gridCol w="467995"/>
              </a:tblGrid>
              <a:tr h="447040">
                <a:tc>
                  <a:txBody>
                    <a:bodyPr/>
                    <a:p>
                      <a:pPr algn="ctr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配件名称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销售价格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索赔价格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67360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欧曼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VDC</a:t>
                      </a:r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阀气路总成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298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396.34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67995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解放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90.4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128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66725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陕汽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67.8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98.31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表格 12"/>
          <p:cNvGraphicFramePr/>
          <p:nvPr>
            <p:custDataLst>
              <p:tags r:id="rId3"/>
            </p:custDataLst>
          </p:nvPr>
        </p:nvGraphicFramePr>
        <p:xfrm>
          <a:off x="2231390" y="4485005"/>
          <a:ext cx="1591310" cy="1868805"/>
        </p:xfrm>
        <a:graphic>
          <a:graphicData uri="http://schemas.openxmlformats.org/drawingml/2006/table">
            <a:tbl>
              <a:tblPr/>
              <a:tblGrid>
                <a:gridCol w="260985"/>
                <a:gridCol w="530860"/>
                <a:gridCol w="421005"/>
                <a:gridCol w="378460"/>
              </a:tblGrid>
              <a:tr h="622935">
                <a:tc>
                  <a:txBody>
                    <a:bodyPr/>
                    <a:p>
                      <a:pPr algn="ctr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配件名称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销售价格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索赔价格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22935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欧曼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气路开关总成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141.12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194.18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22935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解放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82.49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116.8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表格 13"/>
          <p:cNvGraphicFramePr/>
          <p:nvPr>
            <p:custDataLst>
              <p:tags r:id="rId4"/>
            </p:custDataLst>
          </p:nvPr>
        </p:nvGraphicFramePr>
        <p:xfrm>
          <a:off x="3938905" y="4506595"/>
          <a:ext cx="1656715" cy="1819275"/>
        </p:xfrm>
        <a:graphic>
          <a:graphicData uri="http://schemas.openxmlformats.org/drawingml/2006/table">
            <a:tbl>
              <a:tblPr/>
              <a:tblGrid>
                <a:gridCol w="278130"/>
                <a:gridCol w="505460"/>
                <a:gridCol w="417195"/>
                <a:gridCol w="455930"/>
              </a:tblGrid>
              <a:tr h="363855">
                <a:tc>
                  <a:txBody>
                    <a:bodyPr/>
                    <a:p>
                      <a:pPr algn="ctr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配件名称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销售价格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索赔价格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855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欧曼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悬浮气路总成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435.05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578.62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855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解放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88.23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124.93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855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陕汽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110.74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113.57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63855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重汽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75.39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100.52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表格 14"/>
          <p:cNvGraphicFramePr/>
          <p:nvPr>
            <p:custDataLst>
              <p:tags r:id="rId5"/>
            </p:custDataLst>
          </p:nvPr>
        </p:nvGraphicFramePr>
        <p:xfrm>
          <a:off x="5711825" y="4489450"/>
          <a:ext cx="1586230" cy="1853565"/>
        </p:xfrm>
        <a:graphic>
          <a:graphicData uri="http://schemas.openxmlformats.org/drawingml/2006/table">
            <a:tbl>
              <a:tblPr/>
              <a:tblGrid>
                <a:gridCol w="327025"/>
                <a:gridCol w="441325"/>
                <a:gridCol w="465455"/>
                <a:gridCol w="352425"/>
              </a:tblGrid>
              <a:tr h="514350">
                <a:tc>
                  <a:txBody>
                    <a:bodyPr/>
                    <a:p>
                      <a:pPr algn="ctr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配件名称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销售价格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索赔价格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15620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欧曼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腰托阀</a:t>
                      </a:r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孔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191.61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263.66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09245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解放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113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160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14350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陕汽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101.135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151.7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表格 15"/>
          <p:cNvGraphicFramePr/>
          <p:nvPr>
            <p:custDataLst>
              <p:tags r:id="rId6"/>
            </p:custDataLst>
          </p:nvPr>
        </p:nvGraphicFramePr>
        <p:xfrm>
          <a:off x="7421880" y="4455160"/>
          <a:ext cx="1553210" cy="1870075"/>
        </p:xfrm>
        <a:graphic>
          <a:graphicData uri="http://schemas.openxmlformats.org/drawingml/2006/table">
            <a:tbl>
              <a:tblPr/>
              <a:tblGrid>
                <a:gridCol w="321310"/>
                <a:gridCol w="431165"/>
                <a:gridCol w="455930"/>
                <a:gridCol w="344805"/>
              </a:tblGrid>
              <a:tr h="566420">
                <a:tc>
                  <a:txBody>
                    <a:bodyPr/>
                    <a:p>
                      <a:pPr algn="ctr" fontAlgn="ctr"/>
                      <a:endParaRPr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配件名称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销售价格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索赔价格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4975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欧曼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坐垫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299.57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398.43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3705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陕汽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93.79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144.08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4975"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重汽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104.34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0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135.47</a:t>
                      </a:r>
                      <a:endParaRPr lang="en-US" altLang="zh-CN" sz="1000" b="0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206375" y="887095"/>
            <a:ext cx="457200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</a:pP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一</a:t>
            </a:r>
            <a:r>
              <a:rPr lang="en-US" altLang="zh-CN" sz="2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.</a:t>
            </a: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售后拆分件价格调整降本</a:t>
            </a:r>
            <a:endParaRPr lang="zh-CN" altLang="en-US" sz="20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06375" y="103188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5" name="直接连接符 4"/>
          <p:cNvCxnSpPr/>
          <p:nvPr/>
        </p:nvCxnSpPr>
        <p:spPr>
          <a:xfrm>
            <a:off x="0" y="828675"/>
            <a:ext cx="9144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2514710" y="275715"/>
            <a:ext cx="4114579" cy="49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zh-CN" sz="2000" b="1" dirty="0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</a:rPr>
              <a:t>1-2</a:t>
            </a:r>
            <a:endParaRPr lang="zh-CN" altLang="en-US" sz="2000" b="1" dirty="0">
              <a:solidFill>
                <a:schemeClr val="tx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75" y="1320165"/>
            <a:ext cx="4572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sym typeface="+mn-ea"/>
              </a:rPr>
              <a:t>VDC</a:t>
            </a: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sym typeface="+mn-ea"/>
              </a:rPr>
              <a:t>阀调整数据依据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06375" y="887095"/>
            <a:ext cx="457200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</a:pP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一、售后拆分件价格调整降本</a:t>
            </a:r>
            <a:endParaRPr lang="zh-CN" altLang="en-US" sz="20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aphicFrame>
        <p:nvGraphicFramePr>
          <p:cNvPr id="17" name="表格 16"/>
          <p:cNvGraphicFramePr/>
          <p:nvPr>
            <p:custDataLst>
              <p:tags r:id="rId2"/>
            </p:custDataLst>
          </p:nvPr>
        </p:nvGraphicFramePr>
        <p:xfrm>
          <a:off x="628015" y="1815465"/>
          <a:ext cx="4971415" cy="4564380"/>
        </p:xfrm>
        <a:graphic>
          <a:graphicData uri="http://schemas.openxmlformats.org/drawingml/2006/table">
            <a:tbl>
              <a:tblPr/>
              <a:tblGrid>
                <a:gridCol w="785495"/>
                <a:gridCol w="874395"/>
                <a:gridCol w="1567180"/>
                <a:gridCol w="1744345"/>
              </a:tblGrid>
              <a:tr h="339725">
                <a:tc gridSpan="4"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</a:t>
                      </a:r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1-8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VDC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阀销售数量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40360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序号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月份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发货数量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预计降低金额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909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一月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143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29686.8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099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二月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39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8096.4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909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三月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10380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972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四月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57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11833.2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814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五月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132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27403.2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036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六月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132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27403.2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909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七月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11002.8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972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八月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132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27403.2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036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738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15.32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449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平均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92.25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件</a:t>
                      </a:r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1.91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</a:t>
                      </a:r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322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全年预计发生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2025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年预计销售发生额为</a:t>
                      </a:r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1.91*12=22.92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表格 18"/>
          <p:cNvGraphicFramePr/>
          <p:nvPr>
            <p:custDataLst>
              <p:tags r:id="rId3"/>
            </p:custDataLst>
          </p:nvPr>
        </p:nvGraphicFramePr>
        <p:xfrm>
          <a:off x="5845810" y="1815465"/>
          <a:ext cx="2844165" cy="1858645"/>
        </p:xfrm>
        <a:graphic>
          <a:graphicData uri="http://schemas.openxmlformats.org/drawingml/2006/table">
            <a:tbl>
              <a:tblPr/>
              <a:tblGrid>
                <a:gridCol w="539115"/>
                <a:gridCol w="886460"/>
                <a:gridCol w="706755"/>
                <a:gridCol w="711835"/>
              </a:tblGrid>
              <a:tr h="449580">
                <a:tc>
                  <a:txBody>
                    <a:bodyPr/>
                    <a:p>
                      <a:pPr algn="ctr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配件名称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销售价格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索赔价格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69265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欧曼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VDC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阀气路总成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298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396.34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70535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解放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90.4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69265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陕汽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67.8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98.31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" name="文本框 19"/>
          <p:cNvSpPr txBox="1"/>
          <p:nvPr/>
        </p:nvSpPr>
        <p:spPr>
          <a:xfrm>
            <a:off x="5845810" y="3781425"/>
            <a:ext cx="3049270" cy="25984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b="1"/>
          </a:p>
          <a:p>
            <a:endParaRPr lang="zh-CN" altLang="en-US" b="1"/>
          </a:p>
          <a:p>
            <a:r>
              <a:rPr lang="zh-CN" altLang="en-US" b="1"/>
              <a:t>根据市场数据，选用中间价格，由</a:t>
            </a:r>
            <a:r>
              <a:rPr lang="en-US" altLang="zh-CN" b="1"/>
              <a:t>298</a:t>
            </a:r>
            <a:r>
              <a:rPr lang="zh-CN" altLang="en-US" b="1"/>
              <a:t>元降至</a:t>
            </a:r>
            <a:r>
              <a:rPr lang="en-US" altLang="zh-CN" b="1"/>
              <a:t>90.4</a:t>
            </a:r>
            <a:r>
              <a:rPr lang="zh-CN" altLang="en-US" b="1"/>
              <a:t>元，一共下降</a:t>
            </a:r>
            <a:r>
              <a:rPr lang="en-US" altLang="zh-CN" b="1"/>
              <a:t>207.6</a:t>
            </a:r>
            <a:r>
              <a:rPr lang="zh-CN" altLang="en-US" b="1"/>
              <a:t>元，根据数据统计，</a:t>
            </a:r>
            <a:r>
              <a:rPr lang="en-US" altLang="zh-CN" b="1"/>
              <a:t>26</a:t>
            </a:r>
            <a:r>
              <a:rPr lang="zh-CN" altLang="en-US" b="1"/>
              <a:t>年预计全年索赔费用能降低</a:t>
            </a:r>
            <a:r>
              <a:rPr lang="en-US" altLang="zh-CN" b="1"/>
              <a:t>20</a:t>
            </a:r>
            <a:r>
              <a:rPr lang="zh-CN" altLang="en-US" b="1"/>
              <a:t>万元</a:t>
            </a:r>
            <a:endParaRPr lang="zh-CN" altLang="en-US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06375" y="103188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5" name="直接连接符 4"/>
          <p:cNvCxnSpPr/>
          <p:nvPr/>
        </p:nvCxnSpPr>
        <p:spPr>
          <a:xfrm>
            <a:off x="0" y="828675"/>
            <a:ext cx="9144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2514710" y="275715"/>
            <a:ext cx="4114579" cy="49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zh-CN" sz="2000" b="1" dirty="0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</a:rPr>
              <a:t>1-3</a:t>
            </a:r>
            <a:endParaRPr lang="zh-CN" altLang="en-US" sz="2000" b="1" dirty="0">
              <a:solidFill>
                <a:schemeClr val="tx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75" y="1320165"/>
            <a:ext cx="4572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sym typeface="+mn-ea"/>
              </a:rPr>
              <a:t>气路开关阀调整数据依据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06375" y="887095"/>
            <a:ext cx="457200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</a:pP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一、售后拆分件价格调整降本</a:t>
            </a:r>
            <a:endParaRPr lang="zh-CN" altLang="en-US" sz="20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aphicFrame>
        <p:nvGraphicFramePr>
          <p:cNvPr id="6" name="表格 5"/>
          <p:cNvGraphicFramePr/>
          <p:nvPr>
            <p:custDataLst>
              <p:tags r:id="rId2"/>
            </p:custDataLst>
          </p:nvPr>
        </p:nvGraphicFramePr>
        <p:xfrm>
          <a:off x="206375" y="1909445"/>
          <a:ext cx="4963160" cy="4804410"/>
        </p:xfrm>
        <a:graphic>
          <a:graphicData uri="http://schemas.openxmlformats.org/drawingml/2006/table">
            <a:tbl>
              <a:tblPr/>
              <a:tblGrid>
                <a:gridCol w="784225"/>
                <a:gridCol w="782955"/>
                <a:gridCol w="1654175"/>
                <a:gridCol w="1741805"/>
              </a:tblGrid>
              <a:tr h="369570">
                <a:tc gridSpan="4"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</a:t>
                      </a:r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1-8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月气路开关总成销售数量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69570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序号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月份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发货数量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预计降低金额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957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一月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234.52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957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二月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2579.72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957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三月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351.78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957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四月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117.26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957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五月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1113.97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957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六月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644.93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957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七月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58.63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957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八月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1524.38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957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0.66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957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平均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14.12</a:t>
                      </a:r>
                      <a:r>
                        <a:rPr lang="zh-CN" altLang="en-US" sz="11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件</a:t>
                      </a:r>
                      <a:r>
                        <a:rPr lang="en-US" altLang="zh-CN" sz="11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/</a:t>
                      </a:r>
                      <a:r>
                        <a:rPr lang="zh-CN" altLang="en-US" sz="11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 fontAlgn="ctr"/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0.08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957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预计发生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2025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年预计销售发生额为</a:t>
                      </a:r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0.08*12=0.96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表格 12"/>
          <p:cNvGraphicFramePr/>
          <p:nvPr>
            <p:custDataLst>
              <p:tags r:id="rId3"/>
            </p:custDataLst>
          </p:nvPr>
        </p:nvGraphicFramePr>
        <p:xfrm>
          <a:off x="5728970" y="1894205"/>
          <a:ext cx="2635250" cy="1840230"/>
        </p:xfrm>
        <a:graphic>
          <a:graphicData uri="http://schemas.openxmlformats.org/drawingml/2006/table">
            <a:tbl>
              <a:tblPr/>
              <a:tblGrid>
                <a:gridCol w="432435"/>
                <a:gridCol w="878840"/>
                <a:gridCol w="697230"/>
                <a:gridCol w="626745"/>
              </a:tblGrid>
              <a:tr h="613410">
                <a:tc>
                  <a:txBody>
                    <a:bodyPr/>
                    <a:p>
                      <a:pPr algn="ctr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配件名称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销售价格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索赔价格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13410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欧曼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气路开关总成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141.12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194.18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13410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解放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82.49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116.8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5742305" y="4350385"/>
            <a:ext cx="2849245" cy="22269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b="1">
                <a:sym typeface="+mn-ea"/>
              </a:rPr>
              <a:t>根据市场数据，选用较低价格，由</a:t>
            </a:r>
            <a:r>
              <a:rPr lang="en-US" altLang="zh-CN" b="1">
                <a:sym typeface="+mn-ea"/>
              </a:rPr>
              <a:t>141.12</a:t>
            </a:r>
            <a:r>
              <a:rPr lang="zh-CN" altLang="en-US" b="1">
                <a:sym typeface="+mn-ea"/>
              </a:rPr>
              <a:t>元降至</a:t>
            </a:r>
            <a:r>
              <a:rPr lang="en-US" altLang="zh-CN" b="1">
                <a:sym typeface="+mn-ea"/>
              </a:rPr>
              <a:t>82.49</a:t>
            </a:r>
            <a:r>
              <a:rPr lang="zh-CN" altLang="en-US" b="1">
                <a:sym typeface="+mn-ea"/>
              </a:rPr>
              <a:t>元，一共下降</a:t>
            </a:r>
            <a:r>
              <a:rPr lang="en-US" altLang="zh-CN" b="1">
                <a:sym typeface="+mn-ea"/>
              </a:rPr>
              <a:t>58.63</a:t>
            </a:r>
            <a:r>
              <a:rPr lang="zh-CN" altLang="en-US" b="1">
                <a:sym typeface="+mn-ea"/>
              </a:rPr>
              <a:t>元，根据数据统计，</a:t>
            </a:r>
            <a:r>
              <a:rPr lang="en-US" altLang="zh-CN" b="1">
                <a:sym typeface="+mn-ea"/>
              </a:rPr>
              <a:t>26</a:t>
            </a:r>
            <a:r>
              <a:rPr lang="zh-CN" altLang="en-US" b="1">
                <a:sym typeface="+mn-ea"/>
              </a:rPr>
              <a:t>年预计全年索赔费用能降低</a:t>
            </a:r>
            <a:r>
              <a:rPr lang="en-US" altLang="zh-CN" b="1">
                <a:sym typeface="+mn-ea"/>
              </a:rPr>
              <a:t>0.9</a:t>
            </a:r>
            <a:r>
              <a:rPr lang="zh-CN" altLang="en-US" b="1">
                <a:sym typeface="+mn-ea"/>
              </a:rPr>
              <a:t>万元</a:t>
            </a:r>
            <a:endParaRPr lang="zh-CN" altLang="en-US" b="1"/>
          </a:p>
          <a:p>
            <a:endParaRPr lang="zh-CN" altLang="en-US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06375" y="103188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5" name="直接连接符 4"/>
          <p:cNvCxnSpPr/>
          <p:nvPr/>
        </p:nvCxnSpPr>
        <p:spPr>
          <a:xfrm>
            <a:off x="0" y="828675"/>
            <a:ext cx="9144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2514710" y="275715"/>
            <a:ext cx="4114579" cy="49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zh-CN" sz="2000" b="1" dirty="0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</a:rPr>
              <a:t>1-4</a:t>
            </a:r>
            <a:endParaRPr lang="zh-CN" altLang="en-US" sz="2000" b="1" dirty="0">
              <a:solidFill>
                <a:schemeClr val="tx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75" y="1320165"/>
            <a:ext cx="4572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sym typeface="+mn-ea"/>
              </a:rPr>
              <a:t>气路开关阀调整数据依据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06375" y="887095"/>
            <a:ext cx="457200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</a:pP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一、售后拆分件价格调整降本</a:t>
            </a:r>
            <a:endParaRPr lang="zh-CN" altLang="en-US" sz="20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aphicFrame>
        <p:nvGraphicFramePr>
          <p:cNvPr id="8" name="表格 7"/>
          <p:cNvGraphicFramePr/>
          <p:nvPr>
            <p:custDataLst>
              <p:tags r:id="rId2"/>
            </p:custDataLst>
          </p:nvPr>
        </p:nvGraphicFramePr>
        <p:xfrm>
          <a:off x="206375" y="1718945"/>
          <a:ext cx="5062220" cy="4932045"/>
        </p:xfrm>
        <a:graphic>
          <a:graphicData uri="http://schemas.openxmlformats.org/drawingml/2006/table">
            <a:tbl>
              <a:tblPr/>
              <a:tblGrid>
                <a:gridCol w="760095"/>
                <a:gridCol w="758190"/>
                <a:gridCol w="1050290"/>
                <a:gridCol w="2493645"/>
              </a:tblGrid>
              <a:tr h="368300">
                <a:tc gridSpan="4"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</a:t>
                      </a:r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1-8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月悬浮气路总成销售数量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69570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序号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月份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发货数量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预计降低金额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766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一月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5549.12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957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二月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10751.42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893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三月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830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四月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957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五月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9710.96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830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六月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17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5895.94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893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七月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1387.28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830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八月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29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10057.78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893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125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4.33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150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平均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15.625</a:t>
                      </a:r>
                      <a:r>
                        <a:rPr lang="zh-CN" altLang="en-US" sz="11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件</a:t>
                      </a:r>
                      <a:r>
                        <a:rPr lang="en-US" altLang="zh-CN" sz="11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/</a:t>
                      </a:r>
                      <a:r>
                        <a:rPr lang="zh-CN" altLang="en-US" sz="11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ctr" fontAlgn="ctr"/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0.54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751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预计发生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2025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年预计销售发生额为</a:t>
                      </a:r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0.54*12=6.48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表格 13"/>
          <p:cNvGraphicFramePr/>
          <p:nvPr>
            <p:custDataLst>
              <p:tags r:id="rId3"/>
            </p:custDataLst>
          </p:nvPr>
        </p:nvGraphicFramePr>
        <p:xfrm>
          <a:off x="5718810" y="1715770"/>
          <a:ext cx="2966720" cy="2111375"/>
        </p:xfrm>
        <a:graphic>
          <a:graphicData uri="http://schemas.openxmlformats.org/drawingml/2006/table">
            <a:tbl>
              <a:tblPr/>
              <a:tblGrid>
                <a:gridCol w="749300"/>
                <a:gridCol w="812800"/>
                <a:gridCol w="671195"/>
                <a:gridCol w="733425"/>
              </a:tblGrid>
              <a:tr h="422275">
                <a:tc>
                  <a:txBody>
                    <a:bodyPr/>
                    <a:p>
                      <a:pPr algn="ctr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配件名称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销售价格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索赔价格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22275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欧曼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悬浮气路总成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435.05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578.62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22275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解放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88.23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124.93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22275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陕汽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110.74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113.57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22275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重汽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75.39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100.52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5718810" y="4171950"/>
            <a:ext cx="2664460" cy="24606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b="1">
                <a:sym typeface="+mn-ea"/>
              </a:rPr>
              <a:t>根据市场数据，选用中间价格，由</a:t>
            </a:r>
            <a:r>
              <a:rPr lang="en-US" altLang="zh-CN" b="1">
                <a:sym typeface="+mn-ea"/>
              </a:rPr>
              <a:t>435.05</a:t>
            </a:r>
            <a:r>
              <a:rPr lang="zh-CN" altLang="en-US" b="1">
                <a:sym typeface="+mn-ea"/>
              </a:rPr>
              <a:t>元降至</a:t>
            </a:r>
            <a:r>
              <a:rPr lang="en-US" altLang="zh-CN" b="1">
                <a:sym typeface="+mn-ea"/>
              </a:rPr>
              <a:t>88.23</a:t>
            </a:r>
            <a:r>
              <a:rPr lang="zh-CN" altLang="en-US" b="1">
                <a:sym typeface="+mn-ea"/>
              </a:rPr>
              <a:t>元，一共下降</a:t>
            </a:r>
            <a:r>
              <a:rPr lang="en-US" altLang="zh-CN" b="1">
                <a:sym typeface="+mn-ea"/>
              </a:rPr>
              <a:t>346.82</a:t>
            </a:r>
            <a:r>
              <a:rPr lang="zh-CN" altLang="en-US" b="1">
                <a:sym typeface="+mn-ea"/>
              </a:rPr>
              <a:t>元，根据数据统计，</a:t>
            </a:r>
            <a:r>
              <a:rPr lang="en-US" altLang="zh-CN" b="1">
                <a:sym typeface="+mn-ea"/>
              </a:rPr>
              <a:t>26</a:t>
            </a:r>
            <a:r>
              <a:rPr lang="zh-CN" altLang="en-US" b="1">
                <a:sym typeface="+mn-ea"/>
              </a:rPr>
              <a:t>年预计全年索赔费用能降低</a:t>
            </a:r>
            <a:r>
              <a:rPr lang="en-US" altLang="zh-CN" b="1">
                <a:sym typeface="+mn-ea"/>
              </a:rPr>
              <a:t>6</a:t>
            </a:r>
            <a:r>
              <a:rPr lang="zh-CN" altLang="en-US" b="1">
                <a:sym typeface="+mn-ea"/>
              </a:rPr>
              <a:t>万元</a:t>
            </a:r>
            <a:endParaRPr lang="zh-CN" altLang="en-US" b="1"/>
          </a:p>
          <a:p>
            <a:endParaRPr lang="zh-CN" altLang="en-US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06375" y="103188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5" name="直接连接符 4"/>
          <p:cNvCxnSpPr/>
          <p:nvPr/>
        </p:nvCxnSpPr>
        <p:spPr>
          <a:xfrm>
            <a:off x="0" y="828675"/>
            <a:ext cx="9144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2514710" y="275715"/>
            <a:ext cx="4114579" cy="49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zh-CN" sz="2000" b="1" dirty="0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</a:rPr>
              <a:t>1-5</a:t>
            </a:r>
            <a:endParaRPr lang="zh-CN" altLang="en-US" sz="2000" b="1" dirty="0">
              <a:solidFill>
                <a:schemeClr val="tx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75" y="1320165"/>
            <a:ext cx="4572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腰托开关调整数据依据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06375" y="887095"/>
            <a:ext cx="457200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</a:pP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一、售后拆分件价格调整降本</a:t>
            </a:r>
            <a:endParaRPr lang="zh-CN" altLang="en-US" sz="20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aphicFrame>
        <p:nvGraphicFramePr>
          <p:cNvPr id="8" name="表格 7"/>
          <p:cNvGraphicFramePr/>
          <p:nvPr>
            <p:custDataLst>
              <p:tags r:id="rId2"/>
            </p:custDataLst>
          </p:nvPr>
        </p:nvGraphicFramePr>
        <p:xfrm>
          <a:off x="206375" y="1913255"/>
          <a:ext cx="5191125" cy="4944745"/>
        </p:xfrm>
        <a:graphic>
          <a:graphicData uri="http://schemas.openxmlformats.org/drawingml/2006/table">
            <a:tbl>
              <a:tblPr/>
              <a:tblGrid>
                <a:gridCol w="778510"/>
                <a:gridCol w="779145"/>
                <a:gridCol w="1076325"/>
                <a:gridCol w="2557145"/>
              </a:tblGrid>
              <a:tr h="380365">
                <a:tc gridSpan="4"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</a:t>
                      </a:r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1-8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月腰托阀</a:t>
                      </a:r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孔销售数量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80365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序号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月份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发货数量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预计降低金额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036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一月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550.27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036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二月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471.66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036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三月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036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四月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1100.54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036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五月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628.88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036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六月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78.61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036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七月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314.44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036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八月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1257.76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036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0.44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036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平均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0.055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036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预计发生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2025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年预计销售发生额为</a:t>
                      </a:r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0.055*12=0.66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表格 14"/>
          <p:cNvGraphicFramePr/>
          <p:nvPr>
            <p:custDataLst>
              <p:tags r:id="rId3"/>
            </p:custDataLst>
          </p:nvPr>
        </p:nvGraphicFramePr>
        <p:xfrm>
          <a:off x="5930900" y="1913255"/>
          <a:ext cx="2922905" cy="2416175"/>
        </p:xfrm>
        <a:graphic>
          <a:graphicData uri="http://schemas.openxmlformats.org/drawingml/2006/table">
            <a:tbl>
              <a:tblPr/>
              <a:tblGrid>
                <a:gridCol w="602615"/>
                <a:gridCol w="734695"/>
                <a:gridCol w="902335"/>
                <a:gridCol w="683260"/>
              </a:tblGrid>
              <a:tr h="670560">
                <a:tc>
                  <a:txBody>
                    <a:bodyPr/>
                    <a:p>
                      <a:pPr algn="ctr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配件名称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销售价格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索赔价格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71830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欧曼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腰托阀</a:t>
                      </a:r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孔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191.61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263.66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03225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解放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70560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陕汽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101.135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151.7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5930900" y="4534535"/>
            <a:ext cx="2748280" cy="21494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b="1">
                <a:sym typeface="+mn-ea"/>
              </a:rPr>
              <a:t>根据市场数据，选用中间价格，由</a:t>
            </a:r>
            <a:r>
              <a:rPr lang="en-US" altLang="zh-CN" b="1">
                <a:sym typeface="+mn-ea"/>
              </a:rPr>
              <a:t>191.61</a:t>
            </a:r>
            <a:r>
              <a:rPr lang="zh-CN" altLang="en-US" b="1">
                <a:sym typeface="+mn-ea"/>
              </a:rPr>
              <a:t>元降至</a:t>
            </a:r>
            <a:r>
              <a:rPr lang="en-US" altLang="zh-CN" b="1">
                <a:sym typeface="+mn-ea"/>
              </a:rPr>
              <a:t>113</a:t>
            </a:r>
            <a:r>
              <a:rPr lang="zh-CN" altLang="en-US" b="1">
                <a:sym typeface="+mn-ea"/>
              </a:rPr>
              <a:t>元，一共下降</a:t>
            </a:r>
            <a:r>
              <a:rPr lang="en-US" altLang="zh-CN" b="1">
                <a:sym typeface="+mn-ea"/>
              </a:rPr>
              <a:t>78.61</a:t>
            </a:r>
            <a:r>
              <a:rPr lang="zh-CN" altLang="en-US" b="1">
                <a:sym typeface="+mn-ea"/>
              </a:rPr>
              <a:t>元，根据数据统计，</a:t>
            </a:r>
            <a:r>
              <a:rPr lang="en-US" altLang="zh-CN" b="1">
                <a:sym typeface="+mn-ea"/>
              </a:rPr>
              <a:t>26</a:t>
            </a:r>
            <a:r>
              <a:rPr lang="zh-CN" altLang="en-US" b="1">
                <a:sym typeface="+mn-ea"/>
              </a:rPr>
              <a:t>年预计全年索赔费用能降低</a:t>
            </a:r>
            <a:r>
              <a:rPr lang="en-US" altLang="zh-CN" b="1">
                <a:sym typeface="+mn-ea"/>
              </a:rPr>
              <a:t>0.6</a:t>
            </a:r>
            <a:r>
              <a:rPr lang="zh-CN" altLang="en-US" b="1">
                <a:sym typeface="+mn-ea"/>
              </a:rPr>
              <a:t>万元</a:t>
            </a:r>
            <a:endParaRPr lang="zh-CN" altLang="en-US" b="1"/>
          </a:p>
          <a:p>
            <a:endParaRPr lang="zh-CN" altLang="en-US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06375" y="103188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5" name="直接连接符 4"/>
          <p:cNvCxnSpPr/>
          <p:nvPr/>
        </p:nvCxnSpPr>
        <p:spPr>
          <a:xfrm>
            <a:off x="0" y="828675"/>
            <a:ext cx="9144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2514710" y="275715"/>
            <a:ext cx="4114579" cy="49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zh-CN" sz="2000" b="1" dirty="0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</a:rPr>
              <a:t>1-6</a:t>
            </a:r>
            <a:endParaRPr lang="zh-CN" altLang="en-US" sz="2000" b="1" dirty="0">
              <a:solidFill>
                <a:schemeClr val="tx2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6375" y="1320165"/>
            <a:ext cx="4572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坐垫总成调整数据依据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06375" y="887095"/>
            <a:ext cx="457200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30000"/>
              </a:lnSpc>
            </a:pPr>
            <a:r>
              <a:rPr lang="zh-CN" altLang="en-US" sz="2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一、售后拆分件价格调整降本</a:t>
            </a:r>
            <a:endParaRPr lang="zh-CN" altLang="en-US" sz="2000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aphicFrame>
        <p:nvGraphicFramePr>
          <p:cNvPr id="6" name="表格 5"/>
          <p:cNvGraphicFramePr/>
          <p:nvPr>
            <p:custDataLst>
              <p:tags r:id="rId2"/>
            </p:custDataLst>
          </p:nvPr>
        </p:nvGraphicFramePr>
        <p:xfrm>
          <a:off x="206375" y="1715135"/>
          <a:ext cx="5388610" cy="5142865"/>
        </p:xfrm>
        <a:graphic>
          <a:graphicData uri="http://schemas.openxmlformats.org/drawingml/2006/table">
            <a:tbl>
              <a:tblPr/>
              <a:tblGrid>
                <a:gridCol w="851535"/>
                <a:gridCol w="849630"/>
                <a:gridCol w="1797050"/>
                <a:gridCol w="1890395"/>
              </a:tblGrid>
              <a:tr h="395605">
                <a:tc gridSpan="4"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</a:t>
                      </a:r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1-8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月坐垫总成销售数量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95605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序号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月份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发货数量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预计降低金额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560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一月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585.69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560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二月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2342.76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560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三月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390.46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560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四月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195.23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560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五月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560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六月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195.23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560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七月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560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八月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26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5075.98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560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合计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45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0.88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560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平均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5.625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0.11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5605"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预计发生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2025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年预计销售发生额为</a:t>
                      </a:r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0.11*12=1.32</a:t>
                      </a:r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万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表格 15"/>
          <p:cNvGraphicFramePr/>
          <p:nvPr>
            <p:custDataLst>
              <p:tags r:id="rId3"/>
            </p:custDataLst>
          </p:nvPr>
        </p:nvGraphicFramePr>
        <p:xfrm>
          <a:off x="5840095" y="1715135"/>
          <a:ext cx="3131820" cy="2699385"/>
        </p:xfrm>
        <a:graphic>
          <a:graphicData uri="http://schemas.openxmlformats.org/drawingml/2006/table">
            <a:tbl>
              <a:tblPr/>
              <a:tblGrid>
                <a:gridCol w="647700"/>
                <a:gridCol w="869315"/>
                <a:gridCol w="918845"/>
                <a:gridCol w="695960"/>
              </a:tblGrid>
              <a:tr h="817245">
                <a:tc>
                  <a:txBody>
                    <a:bodyPr/>
                    <a:p>
                      <a:pPr algn="ctr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配件名称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销售价格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索赔价格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28015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欧曼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坐垫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299.57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398.43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26745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陕汽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93.79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144.08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27380">
                <a:tc>
                  <a:txBody>
                    <a:bodyPr/>
                    <a:p>
                      <a:pPr algn="ctr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重汽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104.34</a:t>
                      </a:r>
                      <a:endParaRPr lang="en-US" altLang="zh-CN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1000" b="1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135.47</a:t>
                      </a:r>
                      <a:endParaRPr lang="en-US" altLang="zh-CN" sz="1000" b="1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7937" marR="7937" marT="7937" marB="0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5840095" y="4723130"/>
            <a:ext cx="2888615" cy="21348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b="1">
                <a:sym typeface="+mn-ea"/>
              </a:rPr>
              <a:t>根据市场数据，选用中间价格，由</a:t>
            </a:r>
            <a:r>
              <a:rPr lang="en-US" altLang="zh-CN" b="1">
                <a:sym typeface="+mn-ea"/>
              </a:rPr>
              <a:t>299.57</a:t>
            </a:r>
            <a:r>
              <a:rPr lang="zh-CN" altLang="en-US" b="1">
                <a:sym typeface="+mn-ea"/>
              </a:rPr>
              <a:t>元降至</a:t>
            </a:r>
            <a:r>
              <a:rPr lang="en-US" altLang="zh-CN" b="1">
                <a:sym typeface="+mn-ea"/>
              </a:rPr>
              <a:t>104.34</a:t>
            </a:r>
            <a:r>
              <a:rPr lang="zh-CN" altLang="en-US" b="1">
                <a:sym typeface="+mn-ea"/>
              </a:rPr>
              <a:t>元，一共下降</a:t>
            </a:r>
            <a:r>
              <a:rPr lang="en-US" altLang="zh-CN" b="1">
                <a:sym typeface="+mn-ea"/>
              </a:rPr>
              <a:t>195.23</a:t>
            </a:r>
            <a:r>
              <a:rPr lang="zh-CN" altLang="en-US" b="1">
                <a:sym typeface="+mn-ea"/>
              </a:rPr>
              <a:t>元，根据数据统计，</a:t>
            </a:r>
            <a:r>
              <a:rPr lang="en-US" altLang="zh-CN" b="1">
                <a:sym typeface="+mn-ea"/>
              </a:rPr>
              <a:t>26</a:t>
            </a:r>
            <a:r>
              <a:rPr lang="zh-CN" altLang="en-US" b="1">
                <a:sym typeface="+mn-ea"/>
              </a:rPr>
              <a:t>年预计全年索赔费用能降低</a:t>
            </a:r>
            <a:r>
              <a:rPr lang="en-US" altLang="zh-CN" b="1">
                <a:sym typeface="+mn-ea"/>
              </a:rPr>
              <a:t>1</a:t>
            </a:r>
            <a:r>
              <a:rPr lang="zh-CN" altLang="en-US" b="1">
                <a:sym typeface="+mn-ea"/>
              </a:rPr>
              <a:t>万元</a:t>
            </a:r>
            <a:endParaRPr lang="zh-CN" altLang="en-US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    </a:t>
            </a:r>
            <a:r>
              <a:rPr lang="zh-CN" altLang="en-US" b="1"/>
              <a:t>欧曼拆分件与解放陕汽对比</a:t>
            </a:r>
            <a:endParaRPr lang="zh-CN" altLang="en-US" b="1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05790" y="1540510"/>
            <a:ext cx="7908925" cy="509524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     </a:t>
            </a:r>
            <a:r>
              <a:rPr lang="zh-CN" altLang="en-US" b="1"/>
              <a:t>欧曼拆分件价格调整报告</a:t>
            </a:r>
            <a:endParaRPr lang="zh-CN" altLang="en-US" b="1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6295" y="1838960"/>
            <a:ext cx="7486015" cy="432435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141*145"/>
  <p:tag name="TABLE_ENDDRAG_RECT" val="24*354*141*145"/>
</p:tagLst>
</file>

<file path=ppt/tags/tag10.xml><?xml version="1.0" encoding="utf-8"?>
<p:tagLst xmlns:p="http://schemas.openxmlformats.org/presentationml/2006/main">
  <p:tag name="TABLE_ENDDRAG_ORIGIN_RECT" val="398*388"/>
  <p:tag name="TABLE_ENDDRAG_RECT" val="49*95*398*388"/>
</p:tagLst>
</file>

<file path=ppt/tags/tag11.xml><?xml version="1.0" encoding="utf-8"?>
<p:tagLst xmlns:p="http://schemas.openxmlformats.org/presentationml/2006/main">
  <p:tag name="TABLE_ENDDRAG_ORIGIN_RECT" val="209*166"/>
  <p:tag name="TABLE_ENDDRAG_RECT" val="474*95*209*166"/>
</p:tagLst>
</file>

<file path=ppt/tags/tag12.xml><?xml version="1.0" encoding="utf-8"?>
<p:tagLst xmlns:p="http://schemas.openxmlformats.org/presentationml/2006/main">
  <p:tag name="TABLE_ENDDRAG_ORIGIN_RECT" val="408*389"/>
  <p:tag name="TABLE_ENDDRAG_RECT" val="49*105*408*389"/>
</p:tagLst>
</file>

<file path=ppt/tags/tag13.xml><?xml version="1.0" encoding="utf-8"?>
<p:tagLst xmlns:p="http://schemas.openxmlformats.org/presentationml/2006/main">
  <p:tag name="TABLE_ENDDRAG_ORIGIN_RECT" val="230*190"/>
  <p:tag name="TABLE_ENDDRAG_RECT" val="467*150*230*190"/>
</p:tagLst>
</file>

<file path=ppt/tags/tag14.xml><?xml version="1.0" encoding="utf-8"?>
<p:tagLst xmlns:p="http://schemas.openxmlformats.org/presentationml/2006/main">
  <p:tag name="TABLE_ENDDRAG_ORIGIN_RECT" val="424*404"/>
  <p:tag name="TABLE_ENDDRAG_RECT" val="16*135*424*404"/>
</p:tagLst>
</file>

<file path=ppt/tags/tag15.xml><?xml version="1.0" encoding="utf-8"?>
<p:tagLst xmlns:p="http://schemas.openxmlformats.org/presentationml/2006/main">
  <p:tag name="TABLE_ENDDRAG_ORIGIN_RECT" val="246*212"/>
  <p:tag name="TABLE_ENDDRAG_RECT" val="459*135*246*212"/>
</p:tagLst>
</file>

<file path=ppt/tags/tag16.xml><?xml version="1.0" encoding="utf-8"?>
<p:tagLst xmlns:p="http://schemas.openxmlformats.org/presentationml/2006/main">
  <p:tag name="MH_CONTENTSID" val="264"/>
  <p:tag name="MH_SECTIONID" val="265,266,267,"/>
</p:tagLst>
</file>

<file path=ppt/tags/tag2.xml><?xml version="1.0" encoding="utf-8"?>
<p:tagLst xmlns:p="http://schemas.openxmlformats.org/presentationml/2006/main">
  <p:tag name="TABLE_ENDDRAG_ORIGIN_RECT" val="125*147"/>
  <p:tag name="TABLE_ENDDRAG_RECT" val="175*353*125*147"/>
</p:tagLst>
</file>

<file path=ppt/tags/tag3.xml><?xml version="1.0" encoding="utf-8"?>
<p:tagLst xmlns:p="http://schemas.openxmlformats.org/presentationml/2006/main">
  <p:tag name="TABLE_ENDDRAG_ORIGIN_RECT" val="130*143"/>
  <p:tag name="TABLE_ENDDRAG_RECT" val="310*354*130*143"/>
</p:tagLst>
</file>

<file path=ppt/tags/tag4.xml><?xml version="1.0" encoding="utf-8"?>
<p:tagLst xmlns:p="http://schemas.openxmlformats.org/presentationml/2006/main">
  <p:tag name="TABLE_ENDDRAG_ORIGIN_RECT" val="124*145"/>
  <p:tag name="TABLE_ENDDRAG_RECT" val="449*353*124*145"/>
</p:tagLst>
</file>

<file path=ppt/tags/tag5.xml><?xml version="1.0" encoding="utf-8"?>
<p:tagLst xmlns:p="http://schemas.openxmlformats.org/presentationml/2006/main">
  <p:tag name="TABLE_ENDDRAG_ORIGIN_RECT" val="122*147"/>
  <p:tag name="TABLE_ENDDRAG_RECT" val="584*350*122*147"/>
</p:tagLst>
</file>

<file path=ppt/tags/tag6.xml><?xml version="1.0" encoding="utf-8"?>
<p:tagLst xmlns:p="http://schemas.openxmlformats.org/presentationml/2006/main">
  <p:tag name="TABLE_ENDDRAG_ORIGIN_RECT" val="391*359"/>
  <p:tag name="TABLE_ENDDRAG_RECT" val="49*104*391*359"/>
</p:tagLst>
</file>

<file path=ppt/tags/tag7.xml><?xml version="1.0" encoding="utf-8"?>
<p:tagLst xmlns:p="http://schemas.openxmlformats.org/presentationml/2006/main">
  <p:tag name="TABLE_ENDDRAG_ORIGIN_RECT" val="215*146"/>
  <p:tag name="TABLE_ENDDRAG_RECT" val="468*104*215*146"/>
</p:tagLst>
</file>

<file path=ppt/tags/tag8.xml><?xml version="1.0" encoding="utf-8"?>
<p:tagLst xmlns:p="http://schemas.openxmlformats.org/presentationml/2006/main">
  <p:tag name="TABLE_ENDDRAG_ORIGIN_RECT" val="390*377"/>
  <p:tag name="TABLE_ENDDRAG_RECT" val="49*107*390*377"/>
</p:tagLst>
</file>

<file path=ppt/tags/tag9.xml><?xml version="1.0" encoding="utf-8"?>
<p:tagLst xmlns:p="http://schemas.openxmlformats.org/presentationml/2006/main">
  <p:tag name="TABLE_ENDDRAG_ORIGIN_RECT" val="207*144"/>
  <p:tag name="TABLE_ENDDRAG_RECT" val="463*107*207*144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2885</Words>
  <Application>WPS 演示</Application>
  <PresentationFormat>全屏显示(4:3)</PresentationFormat>
  <Paragraphs>904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4" baseType="lpstr">
      <vt:lpstr>Arial</vt:lpstr>
      <vt:lpstr>宋体</vt:lpstr>
      <vt:lpstr>Wingdings</vt:lpstr>
      <vt:lpstr>微软雅黑</vt:lpstr>
      <vt:lpstr>华文细黑</vt:lpstr>
      <vt:lpstr>Arial</vt:lpstr>
      <vt:lpstr>新宋体</vt:lpstr>
      <vt:lpstr>Calibri</vt:lpstr>
      <vt:lpstr>Arial Unicode MS</vt:lpstr>
      <vt:lpstr>等线 Light</vt:lpstr>
      <vt:lpstr>Calibri Light</vt:lpstr>
      <vt:lpstr>等线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云艳</cp:lastModifiedBy>
  <cp:revision>95</cp:revision>
  <dcterms:created xsi:type="dcterms:W3CDTF">2020-06-03T02:20:00Z</dcterms:created>
  <dcterms:modified xsi:type="dcterms:W3CDTF">2025-09-10T01:03:32Z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473C8D041B454C869D06383A92F28318_13</vt:lpwstr>
  </property>
  <property fmtid="{D5CDD505-2E9C-101B-9397-08002B2CF9AE}" pid="3" name="KSOProductBuildVer">
    <vt:lpwstr>2052-12.1.0.22529</vt:lpwstr>
  </property>
</Properties>
</file>