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7" r:id="rId3"/>
    <p:sldId id="298" r:id="rId4"/>
    <p:sldId id="295" r:id="rId5"/>
    <p:sldId id="296" r:id="rId6"/>
  </p:sldIdLst>
  <p:sldSz cx="9144000" cy="6858000" type="screen4x3"/>
  <p:notesSz cx="9865995" cy="6735445"/>
  <p:custDataLst>
    <p:tags r:id="rId1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2.wmf"/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416537-AB4F-4068-B728-D8DC9FBDCB5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33E0BB9-4548-40C8-BA3B-A624A0D082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7425" y="3198813"/>
            <a:ext cx="7893050" cy="303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655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642938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0" y="6356350"/>
            <a:ext cx="9144000" cy="1588"/>
          </a:xfrm>
          <a:prstGeom prst="line">
            <a:avLst/>
          </a:prstGeom>
          <a:ln cmpd="sng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52" name="Text Box 17"/>
          <p:cNvSpPr txBox="1"/>
          <p:nvPr userDrawn="1"/>
        </p:nvSpPr>
        <p:spPr>
          <a:xfrm>
            <a:off x="228600" y="6419850"/>
            <a:ext cx="48434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  <a:buNone/>
            </a:pPr>
            <a:r>
              <a:rPr lang="en-US" altLang="zh-CN" b="1" dirty="0">
                <a:latin typeface="宋体" panose="02010600030101010101" pitchFamily="2" charset="-122"/>
              </a:rPr>
              <a:t>—— </a:t>
            </a:r>
            <a:r>
              <a:rPr lang="zh-CN" altLang="en-US" b="1" dirty="0">
                <a:latin typeface="宋体" panose="02010600030101010101" pitchFamily="2" charset="-122"/>
              </a:rPr>
              <a:t>诚信赢得天下  科技成就未来 </a:t>
            </a:r>
            <a:r>
              <a:rPr lang="en-US" altLang="zh-CN" b="1" dirty="0">
                <a:latin typeface="宋体" panose="02010600030101010101" pitchFamily="2" charset="-122"/>
              </a:rPr>
              <a:t>——</a:t>
            </a:r>
            <a:endParaRPr lang="ko-KR" altLang="en-US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053" name="Picture 7" descr="公司全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57813" y="76200"/>
            <a:ext cx="3648075" cy="495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8E6B1-CD91-4303-850B-B62819B57EF1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2420007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914400" y="3762703"/>
            <a:ext cx="73152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2010-06-10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北京北汽模塑科技有限公司 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Beijing Beiqi Mould&amp;Plastic Technology Co,Ltd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E7755C-E641-44F1-A9E9-0F681158FD3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/>
          <p:nvPr/>
        </p:nvSpPr>
        <p:spPr>
          <a:xfrm>
            <a:off x="0" y="1689100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1" name="Rectangle 3"/>
          <p:cNvSpPr/>
          <p:nvPr/>
        </p:nvSpPr>
        <p:spPr>
          <a:xfrm>
            <a:off x="0" y="1654175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2" name="Rectangle 4"/>
          <p:cNvSpPr/>
          <p:nvPr/>
        </p:nvSpPr>
        <p:spPr>
          <a:xfrm>
            <a:off x="0" y="2711450"/>
            <a:ext cx="9144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3" name="Rectangle 5"/>
          <p:cNvSpPr/>
          <p:nvPr/>
        </p:nvSpPr>
        <p:spPr>
          <a:xfrm>
            <a:off x="-211137" y="2065338"/>
            <a:ext cx="9144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sp>
        <p:nvSpPr>
          <p:cNvPr id="7174" name="Rectangle 6"/>
          <p:cNvSpPr/>
          <p:nvPr/>
        </p:nvSpPr>
        <p:spPr>
          <a:xfrm>
            <a:off x="-306387" y="2100263"/>
            <a:ext cx="91440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endParaRPr lang="zh-CN" altLang="en-US" dirty="0">
              <a:latin typeface="Calibri" panose="020F0502020204030204" pitchFamily="34" charset="0"/>
              <a:ea typeface="楷体_GB2312"/>
            </a:endParaRPr>
          </a:p>
        </p:txBody>
      </p:sp>
      <p:pic>
        <p:nvPicPr>
          <p:cNvPr id="7175" name="Picture 14" descr="main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"/>
            <a:ext cx="9144000" cy="2735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6" name="Rectangle 15"/>
          <p:cNvSpPr/>
          <p:nvPr/>
        </p:nvSpPr>
        <p:spPr>
          <a:xfrm>
            <a:off x="0" y="2357438"/>
            <a:ext cx="9144000" cy="1214437"/>
          </a:xfrm>
          <a:prstGeom prst="rect">
            <a:avLst/>
          </a:prstGeom>
          <a:solidFill>
            <a:srgbClr val="99CCFF">
              <a:alpha val="50980"/>
            </a:srgbClr>
          </a:solidFill>
          <a:ln w="19050" cap="flat" cmpd="sng">
            <a:solidFill>
              <a:srgbClr val="66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1429" tIns="45715" rIns="91429" bIns="45715" anchor="ctr" anchorCtr="0"/>
          <a:lstStyle/>
          <a:p>
            <a:pPr algn="ctr" eaLnBrk="1" hangingPunct="1">
              <a:lnSpc>
                <a:spcPct val="90000"/>
              </a:lnSpc>
              <a:buNone/>
            </a:pPr>
            <a:endParaRPr lang="en-US" altLang="zh-CN" sz="3600" dirty="0">
              <a:latin typeface="方正兰亭粗黑_GBK"/>
              <a:ea typeface="方正兰亭粗黑_GBK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重汽</a:t>
            </a:r>
            <a:r>
              <a:rPr lang="en-US" altLang="zh-CN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TX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副驾底支架出口包装说明</a:t>
            </a:r>
            <a:endParaRPr lang="zh-CN" altLang="en-US" sz="3200" dirty="0">
              <a:latin typeface="方正兰亭粗黑_GBK"/>
              <a:ea typeface="方正兰亭粗黑_GBK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654300" y="3754438"/>
          <a:ext cx="3816426" cy="102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2142"/>
                <a:gridCol w="1272142"/>
                <a:gridCol w="1272142"/>
              </a:tblGrid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编制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审核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批准</a:t>
                      </a:r>
                      <a:endParaRPr lang="zh-CN" altLang="en-US" b="1" dirty="0"/>
                    </a:p>
                  </a:txBody>
                  <a:tcPr anchor="ctr"/>
                </a:tc>
              </a:tr>
              <a:tr h="514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刘荣浩</a:t>
                      </a:r>
                      <a:endParaRPr lang="zh-CN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b="1" dirty="0"/>
                        <a:t>冯敬乾</a:t>
                      </a:r>
                      <a:endParaRPr lang="zh-CN" altLang="en-US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191" name="TextBox 10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  <a:endParaRPr lang="zh-CN" altLang="en-US" sz="900" dirty="0">
              <a:latin typeface="Arial" panose="020B0604020202020204" pitchFamily="34" charset="0"/>
            </a:endParaRPr>
          </a:p>
        </p:txBody>
      </p:sp>
      <p:pic>
        <p:nvPicPr>
          <p:cNvPr id="7192" name="Picture 1" descr="厂标"/>
          <p:cNvPicPr>
            <a:picLocks noChangeAspect="1"/>
          </p:cNvPicPr>
          <p:nvPr/>
        </p:nvPicPr>
        <p:blipFill>
          <a:blip r:embed="rId3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" name="Group 18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2292350" y="5029200"/>
          <a:ext cx="4589585" cy="1112226"/>
        </p:xfrm>
        <a:graphic>
          <a:graphicData uri="http://schemas.openxmlformats.org/drawingml/2006/table">
            <a:tbl>
              <a:tblPr/>
              <a:tblGrid>
                <a:gridCol w="1736667"/>
                <a:gridCol w="2852918"/>
              </a:tblGrid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公司  </a:t>
                      </a:r>
                      <a:r>
                        <a:rPr kumimoji="0" lang="en-US" altLang="zh-CN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Company</a:t>
                      </a:r>
                      <a:endParaRPr kumimoji="0" lang="en-US" altLang="zh-CN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3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  <a:cs typeface="+mn-cs"/>
                        </a:rPr>
                        <a:t>北京光华荣昌汽车部件有限公司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版本号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Version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A1</a:t>
                      </a:r>
                      <a:endParaRPr kumimoji="0" lang="en-US" altLang="zh-CN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更新日期 </a:t>
                      </a:r>
                      <a:r>
                        <a:rPr kumimoji="0" lang="en-US" altLang="zh-CN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Date</a:t>
                      </a:r>
                      <a:endParaRPr kumimoji="0" lang="en-US" altLang="zh-CN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软雅黑" panose="020B0503020204020204" pitchFamily="34" charset="-122"/>
                        </a:rPr>
                        <a:t>2025-09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77921" marR="77921" marT="56287" marB="5628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  <a:endParaRPr lang="zh-CN" altLang="en-US" sz="900" dirty="0">
              <a:latin typeface="Arial" panose="020B0604020202020204" pitchFamily="34" charset="0"/>
            </a:endParaRPr>
          </a:p>
        </p:txBody>
      </p:sp>
      <p:pic>
        <p:nvPicPr>
          <p:cNvPr id="12291" name="Picture 1" descr="厂标"/>
          <p:cNvPicPr>
            <a:picLocks noChangeAspect="1"/>
          </p:cNvPicPr>
          <p:nvPr/>
        </p:nvPicPr>
        <p:blipFill>
          <a:blip r:embed="rId1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11"/>
          <p:cNvSpPr txBox="1"/>
          <p:nvPr>
            <p:custDataLst>
              <p:tags r:id="rId2"/>
            </p:custDataLst>
          </p:nvPr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重汽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TX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副驾底支架出口包装说明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5910" y="692785"/>
            <a:ext cx="7889240" cy="503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重汽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副驾底支架使用木箱进行包装发运，具体形式说明如下：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0985" y="3839845"/>
            <a:ext cx="83185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包装箱整体说明：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包装箱为木材质，分为底托、侧板、内置层板、顶板四部分；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包装箱整体尺寸：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1100*920*1155mm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，具体详见图纸；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底支架放置四层，每层四个，每个底支架使用气泡袋包裹，并使用十字隔板进行隔离；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罩壳及附件使用原有纸箱包装后，放置于木箱内进行打包发货。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1271905"/>
            <a:ext cx="2926715" cy="27101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1270000"/>
            <a:ext cx="2987675" cy="27133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  <a:endParaRPr lang="zh-CN" altLang="en-US" sz="900" dirty="0">
              <a:latin typeface="Arial" panose="020B0604020202020204" pitchFamily="34" charset="0"/>
            </a:endParaRPr>
          </a:p>
        </p:txBody>
      </p:sp>
      <p:pic>
        <p:nvPicPr>
          <p:cNvPr id="12291" name="Picture 1" descr="厂标"/>
          <p:cNvPicPr>
            <a:picLocks noChangeAspect="1"/>
          </p:cNvPicPr>
          <p:nvPr/>
        </p:nvPicPr>
        <p:blipFill>
          <a:blip r:embed="rId1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Text Box 11"/>
          <p:cNvSpPr txBox="1"/>
          <p:nvPr>
            <p:custDataLst>
              <p:tags r:id="rId2"/>
            </p:custDataLst>
          </p:nvPr>
        </p:nvSpPr>
        <p:spPr>
          <a:xfrm>
            <a:off x="144463" y="115888"/>
            <a:ext cx="655161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重汽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TX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副驾底支架出口包装说明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5910" y="692785"/>
            <a:ext cx="7889240" cy="5035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重汽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TX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副驾底支架使用木箱进行包装发运，具体形式说明如下：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0985" y="4057015"/>
            <a:ext cx="426974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箱内结构说明：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箱体左右侧板内侧设置层板支撑；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每层底支架放置于层板上，与相邻两层地址均无接触及受力，有效避免磕碰及变形；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30725" y="4058285"/>
            <a:ext cx="426974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防护隔板说明：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箱内每层四个底支架间设置一个十字隔板，为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层瓦楞纸材质，厚度</a:t>
            </a:r>
            <a:r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5mm</a:t>
            </a:r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，对地支架间进行隔离防护。</a:t>
            </a:r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60" y="1312545"/>
            <a:ext cx="3064510" cy="28663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655" y="1341120"/>
            <a:ext cx="2882900" cy="259905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/>
          <p:nvPr/>
        </p:nvSpPr>
        <p:spPr>
          <a:xfrm>
            <a:off x="4562475" y="6448425"/>
            <a:ext cx="4572000" cy="231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zh-CN" altLang="en-US" sz="900" dirty="0">
                <a:latin typeface="Arial" panose="020B0604020202020204" pitchFamily="34" charset="0"/>
              </a:rPr>
              <a:t>表单编号：</a:t>
            </a:r>
            <a:r>
              <a:rPr lang="en-US" altLang="zh-CN" sz="900" dirty="0">
                <a:latin typeface="Arial" panose="020B0604020202020204" pitchFamily="34" charset="0"/>
              </a:rPr>
              <a:t>GR-61-00-106(A/0)                     </a:t>
            </a:r>
            <a:r>
              <a:rPr lang="zh-CN" altLang="en-US" sz="900" dirty="0">
                <a:latin typeface="Arial" panose="020B0604020202020204" pitchFamily="34" charset="0"/>
              </a:rPr>
              <a:t>光华荣昌              纸张：</a:t>
            </a:r>
            <a:r>
              <a:rPr lang="en-US" altLang="zh-CN" sz="900" dirty="0">
                <a:latin typeface="Arial" panose="020B0604020202020204" pitchFamily="34" charset="0"/>
              </a:rPr>
              <a:t>A4</a:t>
            </a:r>
            <a:r>
              <a:rPr lang="zh-CN" altLang="en-US" sz="900" dirty="0">
                <a:latin typeface="Arial" panose="020B0604020202020204" pitchFamily="34" charset="0"/>
              </a:rPr>
              <a:t>（</a:t>
            </a:r>
            <a:r>
              <a:rPr lang="en-US" altLang="zh-CN" sz="900" dirty="0">
                <a:latin typeface="Arial" panose="020B0604020202020204" pitchFamily="34" charset="0"/>
              </a:rPr>
              <a:t>210×297</a:t>
            </a:r>
            <a:r>
              <a:rPr lang="zh-CN" altLang="en-US" sz="900" dirty="0">
                <a:latin typeface="Arial" panose="020B0604020202020204" pitchFamily="34" charset="0"/>
              </a:rPr>
              <a:t>）</a:t>
            </a:r>
            <a:endParaRPr lang="zh-CN" altLang="en-US" sz="900" dirty="0">
              <a:latin typeface="Arial" panose="020B0604020202020204" pitchFamily="34" charset="0"/>
            </a:endParaRPr>
          </a:p>
        </p:txBody>
      </p:sp>
      <p:pic>
        <p:nvPicPr>
          <p:cNvPr id="12291" name="Picture 1" descr="厂标"/>
          <p:cNvPicPr>
            <a:picLocks noChangeAspect="1"/>
          </p:cNvPicPr>
          <p:nvPr/>
        </p:nvPicPr>
        <p:blipFill>
          <a:blip r:embed="rId1"/>
          <a:srcRect r="36688" b="45331"/>
          <a:stretch>
            <a:fillRect/>
          </a:stretch>
        </p:blipFill>
        <p:spPr>
          <a:xfrm>
            <a:off x="6648450" y="6491288"/>
            <a:ext cx="20955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1"/>
          <p:cNvSpPr txBox="1"/>
          <p:nvPr>
            <p:custDataLst>
              <p:tags r:id="rId2"/>
            </p:custDataLst>
          </p:nvPr>
        </p:nvSpPr>
        <p:spPr>
          <a:xfrm>
            <a:off x="144463" y="115888"/>
            <a:ext cx="6551612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重汽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TX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副驾底支架出口包装说明</a:t>
            </a:r>
            <a:endParaRPr lang="zh-CN" altLang="en-US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Bef>
                <a:spcPct val="50000"/>
              </a:spcBef>
              <a:buNone/>
            </a:pP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5910" y="765175"/>
            <a:ext cx="821563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重汽TX副驾底支架出口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需采购包装明细：</a:t>
            </a:r>
            <a:endParaRPr lang="zh-CN" altLang="en-US"/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292735" y="1467485"/>
          <a:ext cx="8263890" cy="443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15"/>
                <a:gridCol w="1609090"/>
                <a:gridCol w="1130935"/>
                <a:gridCol w="2143125"/>
                <a:gridCol w="1070610"/>
                <a:gridCol w="1377315"/>
              </a:tblGrid>
              <a:tr h="72961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名称</a:t>
                      </a:r>
                      <a:endParaRPr lang="zh-CN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材质</a:t>
                      </a: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规格</a:t>
                      </a: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图纸</a:t>
                      </a:r>
                      <a:endParaRPr lang="zh-CN" altLang="en-US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底支架包装箱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木制</a:t>
                      </a:r>
                      <a:endParaRPr 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1080*920*1155mm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罩壳及附件包装箱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木制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1080*920*1155mm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隔板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瓦楞纸</a:t>
                      </a:r>
                      <a:endParaRPr 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870*230*5mm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隔板</a:t>
                      </a: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瓦楞纸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940*230*5mm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  <a:tr h="7404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气泡袋</a:t>
                      </a:r>
                      <a:endParaRPr lang="zh-CN" altLang="en-US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1000*950mm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35</a:t>
                      </a: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4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0"/>
                </a:tc>
              </a:tr>
            </a:tbl>
          </a:graphicData>
        </a:graphic>
      </p:graphicFrame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79970" y="378904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" showAsIcon="1" r:id="rId4" imgW="971550" imgH="666750" progId="Package">
                  <p:embed/>
                </p:oleObj>
              </mc:Choice>
              <mc:Fallback>
                <p:oleObj name="" showAsIcon="1" r:id="rId4" imgW="971550" imgH="666750" progId="Package">
                  <p:embed/>
                  <p:pic>
                    <p:nvPicPr>
                      <p:cNvPr id="0" name="图片 102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9970" y="378904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379970" y="457644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" showAsIcon="1" r:id="rId6" imgW="971550" imgH="666750" progId="Package">
                  <p:embed/>
                </p:oleObj>
              </mc:Choice>
              <mc:Fallback>
                <p:oleObj name="" showAsIcon="1" r:id="rId6" imgW="971550" imgH="666750" progId="Package">
                  <p:embed/>
                  <p:pic>
                    <p:nvPicPr>
                      <p:cNvPr id="0" name="图片 10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9970" y="457644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323215" y="5877560"/>
            <a:ext cx="8187690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备注说明：木箱需要厂家携带工具，现场辅助打包。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2360" y="2248535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" showAsIcon="1" r:id="rId8" imgW="971550" imgH="666750" progId="Package">
                  <p:embed/>
                </p:oleObj>
              </mc:Choice>
              <mc:Fallback>
                <p:oleObj name="" showAsIcon="1" r:id="rId8" imgW="971550" imgH="666750" progId="Package">
                  <p:embed/>
                  <p:pic>
                    <p:nvPicPr>
                      <p:cNvPr id="0" name="图片 102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452360" y="2248535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452360" y="2997200"/>
          <a:ext cx="9715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" showAsIcon="1" r:id="rId10" imgW="971550" imgH="666750" progId="Package">
                  <p:embed/>
                </p:oleObj>
              </mc:Choice>
              <mc:Fallback>
                <p:oleObj name="" showAsIcon="1" r:id="rId10" imgW="971550" imgH="666750" progId="Package">
                  <p:embed/>
                  <p:pic>
                    <p:nvPicPr>
                      <p:cNvPr id="0" name="图片 103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52360" y="2997200"/>
                        <a:ext cx="97155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ABLE_BEAUTIFY" val="smartTable{45878a64-a0f1-484d-95ff-fbbae85be435}"/>
</p:tagLst>
</file>

<file path=ppt/tags/tag2.xml><?xml version="1.0" encoding="utf-8"?>
<p:tagLst xmlns:p="http://schemas.openxmlformats.org/presentationml/2006/main">
  <p:tag name="KSO_WM_UNIT_TABLE_BEAUTIFY" val="smartTable{97037ed6-e5ad-4671-b7c5-04e1e02a53af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TABLE_ENDDRAG_ORIGIN_RECT" val="650*348"/>
  <p:tag name="TABLE_ENDDRAG_RECT" val="23*115*650*348"/>
</p:tagLst>
</file>

<file path=ppt/tags/tag7.xml><?xml version="1.0" encoding="utf-8"?>
<p:tagLst xmlns:p="http://schemas.openxmlformats.org/presentationml/2006/main">
  <p:tag name="KSO_WPP_MARK_KEY" val="dfc8a4e3-39f2-4ff2-b5ee-7dc2356a3736"/>
  <p:tag name="COMMONDATA" val="eyJoZGlkIjoiODE4ZTdlNjAwNDM1MmM4ZWQ1NDQ4MTVlZjEzNDYyY2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WPS 演示</Application>
  <PresentationFormat>全屏显示(4:3)</PresentationFormat>
  <Paragraphs>124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4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Malgun Gothic</vt:lpstr>
      <vt:lpstr>楷体_GB2312</vt:lpstr>
      <vt:lpstr>方正兰亭粗黑_GBK</vt:lpstr>
      <vt:lpstr>黑体</vt:lpstr>
      <vt:lpstr>微软雅黑</vt:lpstr>
      <vt:lpstr>Wingdings</vt:lpstr>
      <vt:lpstr>Arial Unicode MS</vt:lpstr>
      <vt:lpstr>新宋体</vt:lpstr>
      <vt:lpstr>Office 主题</vt:lpstr>
      <vt:lpstr>Package</vt:lpstr>
      <vt:lpstr>Package</vt:lpstr>
      <vt:lpstr>Package</vt:lpstr>
      <vt:lpstr>Package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fanya</cp:lastModifiedBy>
  <cp:revision>2020</cp:revision>
  <dcterms:created xsi:type="dcterms:W3CDTF">2013-01-09T01:05:00Z</dcterms:created>
  <dcterms:modified xsi:type="dcterms:W3CDTF">2025-09-11T06:47:02Z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294D3FE5AAD246B7B501E95811B31A67</vt:lpwstr>
  </property>
  <property fmtid="{D5CDD505-2E9C-101B-9397-08002B2CF9AE}" pid="3" name="KSOProductBuildVer">
    <vt:lpwstr>2052-12.1.0.21915</vt:lpwstr>
  </property>
</Properties>
</file>