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280" r:id="rId3"/>
    <p:sldId id="309" r:id="rId4"/>
    <p:sldId id="281" r:id="rId5"/>
    <p:sldId id="312" r:id="rId6"/>
    <p:sldId id="311" r:id="rId7"/>
    <p:sldId id="313" r:id="rId8"/>
    <p:sldId id="314" r:id="rId9"/>
    <p:sldId id="315" r:id="rId10"/>
    <p:sldId id="316" r:id="rId11"/>
    <p:sldId id="317" r:id="rId12"/>
  </p:sldIdLst>
  <p:sldSz cx="9144000" cy="6858000" type="screen4x3"/>
  <p:notesSz cx="9866313" cy="6735763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21">
          <p15:clr>
            <a:srgbClr val="A4A3A4"/>
          </p15:clr>
        </p15:guide>
        <p15:guide id="2" pos="3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36" y="-264"/>
      </p:cViewPr>
      <p:guideLst>
        <p:guide orient="horz" pos="2160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21"/>
        <p:guide pos="3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pPr/>
              <a:t>2025/9/14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967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pPr>
                <a:defRPr/>
              </a:pPr>
              <a:t>2025/9/14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210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BFEC-9F3A-463A-8538-6B29353ECC26}" type="datetimeFigureOut">
              <a:rPr lang="zh-CN" altLang="en-US"/>
              <a:pPr>
                <a:defRPr/>
              </a:pPr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645C-B281-4748-8AFA-5D8E0E4A39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E9A-AA6A-4FAC-9EE5-B5184E49DD40}" type="datetimeFigureOut">
              <a:rPr lang="zh-CN" altLang="en-US"/>
              <a:pPr>
                <a:defRPr/>
              </a:pPr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67F2-74A2-4683-92E1-B1E6614574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BF29-913D-413B-91B0-133848C30AE9}" type="datetimeFigureOut">
              <a:rPr lang="zh-CN" altLang="en-US"/>
              <a:pPr>
                <a:defRPr/>
              </a:pPr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6397-3A2A-44B6-962B-40FC7A3C36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2938"/>
            <a:ext cx="9144000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28600" y="6419850"/>
            <a:ext cx="4843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—— </a:t>
            </a:r>
            <a:r>
              <a:rPr lang="zh-CN" altLang="en-US" b="1" dirty="0">
                <a:latin typeface="+mj-ea"/>
                <a:ea typeface="+mj-ea"/>
              </a:rPr>
              <a:t>诚信赢得天下  科技成就未来 </a:t>
            </a:r>
            <a:r>
              <a:rPr lang="en-US" altLang="zh-CN" b="1" dirty="0">
                <a:latin typeface="+mj-ea"/>
                <a:ea typeface="+mj-ea"/>
              </a:rPr>
              <a:t>——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  <a:pPr>
                <a:defRPr/>
              </a:pPr>
              <a:t>2025/9/14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E8C8-FBC5-4243-9CA0-4C0FBD7D47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7618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  <a:pPr>
                <a:defRPr/>
              </a:pPr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CD90-00E9-445E-8243-DD19E7ED826E}" type="datetimeFigureOut">
              <a:rPr lang="zh-CN" altLang="en-US"/>
              <a:pPr>
                <a:defRPr/>
              </a:pPr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5122-104C-4C14-96CC-C41C601E58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218E-EE4A-4928-988A-899E0D2C9A80}" type="datetimeFigureOut">
              <a:rPr lang="zh-CN" altLang="en-US"/>
              <a:pPr>
                <a:defRPr/>
              </a:pPr>
              <a:t>2025/9/14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2483-DE99-41FA-A501-2D3759712C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7951-6377-47FE-B482-9E8A78911F9C}" type="datetimeFigureOut">
              <a:rPr lang="zh-CN" altLang="en-US"/>
              <a:pPr>
                <a:defRPr/>
              </a:pPr>
              <a:t>2025/9/14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5894-7AD1-4C3A-BE27-B19BF83B62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36F4-41DF-4610-9301-C6366A85E8B7}" type="datetimeFigureOut">
              <a:rPr lang="zh-CN" altLang="en-US"/>
              <a:pPr>
                <a:defRPr/>
              </a:pPr>
              <a:t>2025/9/14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0BF-C96D-4C09-8EA0-7AB91A2D0C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517C-34BB-40E7-9168-EC64ECFF93CE}" type="datetimeFigureOut">
              <a:rPr lang="zh-CN" altLang="en-US"/>
              <a:pPr>
                <a:defRPr/>
              </a:pPr>
              <a:t>2025/9/14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797D-A7D6-47D3-9286-EAD73C1E91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1CC0-575E-4745-AF69-5DBED961D0AD}" type="datetimeFigureOut">
              <a:rPr lang="zh-CN" altLang="en-US"/>
              <a:pPr>
                <a:defRPr/>
              </a:pPr>
              <a:t>2025/9/14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2D14-8B71-4D33-95D0-319000D0AC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D2C6-B700-4537-96AE-4B15DBF65FC5}" type="datetimeFigureOut">
              <a:rPr lang="zh-CN" altLang="en-US"/>
              <a:pPr>
                <a:defRPr/>
              </a:pPr>
              <a:t>2025/9/14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DEC7-DBDB-462E-900D-A4A79C65BA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  <a:pPr>
                <a:defRPr/>
              </a:pPr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68910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654175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71145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211138" y="2065338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306388" y="2100263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pic>
        <p:nvPicPr>
          <p:cNvPr id="8199" name="Picture 14" descr="main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25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2357430"/>
            <a:ext cx="9144000" cy="1214446"/>
          </a:xfrm>
          <a:prstGeom prst="rect">
            <a:avLst/>
          </a:prstGeom>
          <a:solidFill>
            <a:srgbClr val="99CCFF">
              <a:alpha val="50980"/>
            </a:srgbClr>
          </a:solidFill>
          <a:ln w="19050">
            <a:solidFill>
              <a:srgbClr val="6699FF"/>
            </a:solidFill>
            <a:miter lim="800000"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endParaRPr lang="en-US" altLang="zh-CN" sz="3600" dirty="0">
              <a:latin typeface="方正兰亭粗黑_GBK"/>
              <a:ea typeface="方正兰亭粗黑_GBK"/>
              <a:cs typeface="方正兰亭粗黑_GBK"/>
            </a:endParaRPr>
          </a:p>
          <a:p>
            <a:pPr algn="ctr">
              <a:lnSpc>
                <a:spcPct val="90000"/>
              </a:lnSpc>
            </a:pPr>
            <a:r>
              <a:rPr lang="en-US" altLang="zh-CN" sz="3600" dirty="0" smtClean="0">
                <a:latin typeface="方正兰亭粗黑_GBK"/>
                <a:ea typeface="方正兰亭粗黑_GBK"/>
                <a:cs typeface="方正兰亭粗黑_GBK"/>
              </a:rPr>
              <a:t>VDC</a:t>
            </a:r>
            <a:r>
              <a:rPr lang="zh-CN" altLang="en-US" sz="3600" dirty="0" smtClean="0">
                <a:latin typeface="方正兰亭粗黑_GBK"/>
                <a:ea typeface="方正兰亭粗黑_GBK"/>
                <a:cs typeface="方正兰亭粗黑_GBK"/>
              </a:rPr>
              <a:t>气阀气路气密检测方案</a:t>
            </a:r>
            <a:endParaRPr lang="en-US" altLang="zh-CN" sz="3600" dirty="0" smtClean="0">
              <a:latin typeface="方正兰亭粗黑_GBK"/>
              <a:ea typeface="方正兰亭粗黑_GBK"/>
              <a:cs typeface="方正兰亭粗黑_GBK"/>
            </a:endParaRPr>
          </a:p>
          <a:p>
            <a:pPr algn="ctr">
              <a:lnSpc>
                <a:spcPct val="90000"/>
              </a:lnSpc>
            </a:pPr>
            <a:r>
              <a:rPr lang="zh-CN" altLang="en-US" sz="3600" dirty="0" smtClean="0">
                <a:latin typeface="方正兰亭粗黑_GBK"/>
                <a:ea typeface="方正兰亭粗黑_GBK"/>
                <a:cs typeface="方正兰亭粗黑_GBK"/>
              </a:rPr>
              <a:t>（ 常规款</a:t>
            </a:r>
            <a:r>
              <a:rPr lang="en-US" altLang="zh-CN" sz="3600" dirty="0" smtClean="0">
                <a:latin typeface="方正兰亭粗黑_GBK"/>
                <a:ea typeface="方正兰亭粗黑_GBK"/>
                <a:cs typeface="方正兰亭粗黑_GBK"/>
              </a:rPr>
              <a:t>/</a:t>
            </a:r>
            <a:r>
              <a:rPr lang="zh-CN" altLang="en-US" sz="3600" dirty="0" smtClean="0">
                <a:latin typeface="方正兰亭粗黑_GBK"/>
                <a:ea typeface="方正兰亭粗黑_GBK"/>
                <a:cs typeface="方正兰亭粗黑_GBK"/>
              </a:rPr>
              <a:t>空心杆</a:t>
            </a:r>
            <a:r>
              <a:rPr lang="en-US" altLang="zh-CN" sz="3600" dirty="0" smtClean="0">
                <a:latin typeface="方正兰亭粗黑_GBK"/>
                <a:ea typeface="方正兰亭粗黑_GBK"/>
                <a:cs typeface="方正兰亭粗黑_GBK"/>
              </a:rPr>
              <a:t>/</a:t>
            </a:r>
            <a:r>
              <a:rPr lang="zh-CN" altLang="en-US" sz="3600" dirty="0" smtClean="0">
                <a:latin typeface="方正兰亭粗黑_GBK"/>
                <a:ea typeface="方正兰亭粗黑_GBK"/>
                <a:cs typeface="方正兰亭粗黑_GBK"/>
              </a:rPr>
              <a:t>自适应</a:t>
            </a:r>
            <a:r>
              <a:rPr lang="en-US" altLang="zh-CN" sz="3600" dirty="0" smtClean="0">
                <a:latin typeface="方正兰亭粗黑_GBK"/>
                <a:ea typeface="方正兰亭粗黑_GBK"/>
                <a:cs typeface="方正兰亭粗黑_GBK"/>
              </a:rPr>
              <a:t>VDC</a:t>
            </a:r>
            <a:r>
              <a:rPr lang="zh-CN" altLang="en-US" sz="3600" dirty="0" smtClean="0">
                <a:latin typeface="方正兰亭粗黑_GBK"/>
                <a:ea typeface="方正兰亭粗黑_GBK"/>
                <a:cs typeface="方正兰亭粗黑_GBK"/>
              </a:rPr>
              <a:t>阀）</a:t>
            </a:r>
            <a:endParaRPr lang="zh-CN" altLang="en-US" sz="3600" dirty="0">
              <a:latin typeface="方正兰亭粗黑_GBK"/>
              <a:ea typeface="方正兰亭粗黑_GBK"/>
              <a:cs typeface="方正兰亭粗黑_GBK"/>
            </a:endParaRPr>
          </a:p>
          <a:p>
            <a:pPr algn="ctr">
              <a:lnSpc>
                <a:spcPct val="90000"/>
              </a:lnSpc>
            </a:pP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7711504"/>
              </p:ext>
            </p:extLst>
          </p:nvPr>
        </p:nvGraphicFramePr>
        <p:xfrm>
          <a:off x="1619672" y="3789040"/>
          <a:ext cx="5832648" cy="1029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编制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审核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批准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</a:p>
        </p:txBody>
      </p:sp>
      <p:pic>
        <p:nvPicPr>
          <p:cNvPr id="12" name="Picture 1" descr="厂标"/>
          <p:cNvPicPr>
            <a:picLocks noChangeAspect="1" noChangeArrowheads="1"/>
          </p:cNvPicPr>
          <p:nvPr/>
        </p:nvPicPr>
        <p:blipFill>
          <a:blip r:embed="rId5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1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6888325"/>
              </p:ext>
            </p:extLst>
          </p:nvPr>
        </p:nvGraphicFramePr>
        <p:xfrm>
          <a:off x="2292690" y="5029770"/>
          <a:ext cx="4589585" cy="1112226"/>
        </p:xfrm>
        <a:graphic>
          <a:graphicData uri="http://schemas.openxmlformats.org/drawingml/2006/table">
            <a:tbl>
              <a:tblPr/>
              <a:tblGrid>
                <a:gridCol w="1736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2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公司  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Company</a:t>
                      </a: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北京光华荣昌汽车部件有限公司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版本号 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Version</a:t>
                      </a: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A01</a:t>
                      </a:r>
                      <a:endParaRPr kumimoji="0" lang="en-US" altLang="zh-CN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更新日期 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Date</a:t>
                      </a: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2025-09-02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2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84"/>
          <p:cNvSpPr>
            <a:spLocks noChangeArrowheads="1"/>
          </p:cNvSpPr>
          <p:nvPr/>
        </p:nvSpPr>
        <p:spPr bwMode="auto">
          <a:xfrm>
            <a:off x="292572" y="116632"/>
            <a:ext cx="3847379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方正兰亭黑_GBK"/>
                <a:ea typeface="方正兰亭黑_GBK"/>
                <a:cs typeface="方正兰亭黑_GBK"/>
              </a:rPr>
              <a:t>2.</a:t>
            </a:r>
            <a:r>
              <a:rPr lang="zh-CN" altLang="en-US" sz="2800" b="1" dirty="0" smtClean="0">
                <a:latin typeface="方正兰亭黑_GBK"/>
                <a:ea typeface="方正兰亭黑_GBK"/>
                <a:cs typeface="方正兰亭黑_GBK"/>
              </a:rPr>
              <a:t>气密检测</a:t>
            </a:r>
            <a:r>
              <a:rPr lang="zh-CN" altLang="en-US" sz="2800" b="1" dirty="0" smtClean="0">
                <a:latin typeface="方正兰亭黑_GBK"/>
                <a:ea typeface="方正兰亭黑_GBK"/>
                <a:cs typeface="方正兰亭黑_GBK"/>
              </a:rPr>
              <a:t>方案要求：</a:t>
            </a:r>
            <a:endParaRPr lang="zh-CN" altLang="en-US" sz="2800" b="1" dirty="0">
              <a:latin typeface="方正兰亭黑_GBK"/>
              <a:ea typeface="方正兰亭黑_GBK"/>
              <a:cs typeface="方正兰亭黑_GBK"/>
            </a:endParaRPr>
          </a:p>
        </p:txBody>
      </p:sp>
      <p:pic>
        <p:nvPicPr>
          <p:cNvPr id="19" name="图片 18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953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572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124" r="34" b="39169"/>
          <a:stretch/>
        </p:blipFill>
        <p:spPr bwMode="auto">
          <a:xfrm>
            <a:off x="1043607" y="3493694"/>
            <a:ext cx="2280617" cy="221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99913" y="911692"/>
            <a:ext cx="816051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双通道气密检测方案：在充气气压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1-1.2MPa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保压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15s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；判定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：泄漏量降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1KPa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源要求：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1000-1200KPA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1-1.2MPA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）；需要储气罐和增压泵储存气源和增压再输送给气密仪器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通道气密检测仪器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：测试精度：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，充气压力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范围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1.1Mpa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，可调节低压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(0.6-0.8Mpa</a:t>
            </a: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检测，调压阀调节   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储存内存：十万条；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排水阀：储气罐前增加一个气压表，检测设备前增加一个气压表；生产每日开班点检放水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工时：初步估算双通道检测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60S/2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件。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储气罐：双通道，最好大升 推荐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40-50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升报价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t="4940" r="-705" b="54464"/>
          <a:stretch/>
        </p:blipFill>
        <p:spPr bwMode="auto">
          <a:xfrm>
            <a:off x="3765768" y="3461438"/>
            <a:ext cx="2534424" cy="228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5809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2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84"/>
          <p:cNvSpPr>
            <a:spLocks noChangeArrowheads="1"/>
          </p:cNvSpPr>
          <p:nvPr/>
        </p:nvSpPr>
        <p:spPr bwMode="auto">
          <a:xfrm>
            <a:off x="292573" y="116632"/>
            <a:ext cx="4269852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方正兰亭黑_GBK"/>
                <a:ea typeface="方正兰亭黑_GBK"/>
                <a:cs typeface="方正兰亭黑_GBK"/>
              </a:rPr>
              <a:t>2.</a:t>
            </a:r>
            <a:r>
              <a:rPr lang="zh-CN" altLang="en-US" sz="2800" b="1" dirty="0" smtClean="0">
                <a:latin typeface="方正兰亭黑_GBK"/>
                <a:ea typeface="方正兰亭黑_GBK"/>
                <a:cs typeface="方正兰亭黑_GBK"/>
              </a:rPr>
              <a:t>三家设备对比：</a:t>
            </a:r>
            <a:endParaRPr lang="zh-CN" altLang="en-US" sz="2800" b="1" dirty="0">
              <a:latin typeface="方正兰亭黑_GBK"/>
              <a:ea typeface="方正兰亭黑_GBK"/>
              <a:cs typeface="方正兰亭黑_GBK"/>
            </a:endParaRPr>
          </a:p>
        </p:txBody>
      </p:sp>
      <p:pic>
        <p:nvPicPr>
          <p:cNvPr id="19" name="图片 18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953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572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644349"/>
              </p:ext>
            </p:extLst>
          </p:nvPr>
        </p:nvGraphicFramePr>
        <p:xfrm>
          <a:off x="273945" y="764704"/>
          <a:ext cx="7848872" cy="425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06"/>
                <a:gridCol w="322531"/>
                <a:gridCol w="279466"/>
                <a:gridCol w="325280"/>
                <a:gridCol w="397409"/>
                <a:gridCol w="310897"/>
                <a:gridCol w="516475"/>
                <a:gridCol w="504056"/>
                <a:gridCol w="504056"/>
                <a:gridCol w="432048"/>
                <a:gridCol w="360040"/>
                <a:gridCol w="507205"/>
                <a:gridCol w="360040"/>
                <a:gridCol w="212875"/>
                <a:gridCol w="360040"/>
                <a:gridCol w="360040"/>
                <a:gridCol w="432048"/>
                <a:gridCol w="936104"/>
                <a:gridCol w="504056"/>
              </a:tblGrid>
              <a:tr h="285664">
                <a:tc gridSpan="18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双通道气密检测仪器</a:t>
                      </a:r>
                      <a:endParaRPr lang="zh-CN" alt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00" dirty="0"/>
                    </a:p>
                  </a:txBody>
                  <a:tcPr/>
                </a:tc>
              </a:tr>
              <a:tr h="6336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序号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供应商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公司地址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气密仪器模式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设备尺寸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设备电源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设备环境要求：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设备校准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外部供气气压：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压力调节范围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压力调节精度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传感器测量范围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传感器精度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泄露分辨率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储存：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增压泵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报价储气罐大小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售后服务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售价</a:t>
                      </a:r>
                      <a:r>
                        <a:rPr lang="en-US" altLang="zh-CN" sz="700" dirty="0" smtClean="0"/>
                        <a:t>/</a:t>
                      </a:r>
                      <a:r>
                        <a:rPr lang="zh-CN" altLang="en-US" sz="700" dirty="0" smtClean="0"/>
                        <a:t>元</a:t>
                      </a:r>
                      <a:endParaRPr lang="zh-CN" altLang="en-US" sz="700" dirty="0"/>
                    </a:p>
                  </a:txBody>
                  <a:tcPr/>
                </a:tc>
              </a:tr>
              <a:tr h="1012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1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博仪科技（</a:t>
                      </a:r>
                      <a:r>
                        <a:rPr lang="en-US" altLang="zh-CN" sz="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BYD-1200Z-22</a:t>
                      </a:r>
                      <a:r>
                        <a:rPr lang="zh-CN" altLang="en-US" sz="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东莞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直压式气密检测仪器；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450mmx235mmx280mm</a:t>
                      </a:r>
                      <a:endParaRPr lang="zh-CN" altLang="en-US" sz="700" dirty="0" smtClean="0"/>
                    </a:p>
                    <a:p>
                      <a:pPr algn="ctr"/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220V/50Hz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700" dirty="0" smtClean="0"/>
                        <a:t>负</a:t>
                      </a:r>
                      <a:r>
                        <a:rPr lang="en-US" altLang="zh-CN" sz="700" dirty="0" smtClean="0"/>
                        <a:t>30</a:t>
                      </a:r>
                      <a:r>
                        <a:rPr lang="zh-CN" altLang="en-US" sz="700" dirty="0" smtClean="0"/>
                        <a:t>℃到</a:t>
                      </a:r>
                      <a:r>
                        <a:rPr lang="en-US" altLang="zh-CN" sz="700" dirty="0" smtClean="0"/>
                        <a:t>50</a:t>
                      </a:r>
                      <a:r>
                        <a:rPr lang="zh-CN" altLang="en-US" sz="700" dirty="0" smtClean="0"/>
                        <a:t>℃</a:t>
                      </a:r>
                      <a:r>
                        <a:rPr lang="en-US" altLang="zh-CN" sz="700" dirty="0" smtClean="0"/>
                        <a:t>/</a:t>
                      </a:r>
                      <a:r>
                        <a:rPr lang="zh-CN" altLang="en-US" sz="700" dirty="0" smtClean="0"/>
                        <a:t>湿度：≤</a:t>
                      </a:r>
                      <a:r>
                        <a:rPr lang="en-US" altLang="zh-CN" sz="700" dirty="0" smtClean="0"/>
                        <a:t>95</a:t>
                      </a:r>
                      <a:r>
                        <a:rPr lang="zh-CN" altLang="en-US" sz="700" dirty="0" smtClean="0"/>
                        <a:t>（露水）不能淋水还有干燥</a:t>
                      </a:r>
                      <a:r>
                        <a:rPr lang="en-US" altLang="zh-CN" sz="700" dirty="0" smtClean="0"/>
                        <a:t>/</a:t>
                      </a:r>
                      <a:r>
                        <a:rPr lang="zh-CN" altLang="en-US" sz="700" dirty="0" smtClean="0"/>
                        <a:t>干净气压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零泄漏件校准</a:t>
                      </a:r>
                      <a:r>
                        <a:rPr lang="en-US" altLang="zh-CN" sz="700" dirty="0" smtClean="0"/>
                        <a:t>/</a:t>
                      </a:r>
                      <a:r>
                        <a:rPr lang="zh-CN" altLang="en-US" sz="700" dirty="0" smtClean="0"/>
                        <a:t>设备返厂校准</a:t>
                      </a:r>
                      <a:r>
                        <a:rPr lang="en-US" altLang="zh-CN" sz="700" dirty="0" smtClean="0"/>
                        <a:t>/</a:t>
                      </a:r>
                      <a:r>
                        <a:rPr lang="zh-CN" altLang="en-US" sz="700" dirty="0" smtClean="0"/>
                        <a:t>第三方校准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dirty="0" smtClean="0"/>
                        <a:t>0.4-0.8Mpa</a:t>
                      </a:r>
                      <a:r>
                        <a:rPr lang="zh-CN" altLang="en-US" sz="700" dirty="0" smtClean="0"/>
                        <a:t>（干燥</a:t>
                      </a:r>
                      <a:r>
                        <a:rPr lang="en-US" altLang="zh-CN" sz="700" dirty="0" smtClean="0"/>
                        <a:t>/</a:t>
                      </a:r>
                      <a:r>
                        <a:rPr lang="zh-CN" altLang="en-US" sz="700" dirty="0" smtClean="0"/>
                        <a:t>干净气压）</a:t>
                      </a:r>
                    </a:p>
                    <a:p>
                      <a:pPr algn="ctr"/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zh-CN" alt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1200kpa</a:t>
                      </a:r>
                      <a:endParaRPr lang="zh-CN" altLang="en-US" sz="100" dirty="0" smtClean="0"/>
                    </a:p>
                    <a:p>
                      <a:pPr algn="ctr"/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dirty="0" smtClean="0"/>
                        <a:t>±0.2%F.S</a:t>
                      </a:r>
                      <a:endParaRPr lang="zh-CN" altLang="en-US" sz="700" dirty="0" smtClean="0"/>
                    </a:p>
                    <a:p>
                      <a:pPr algn="ctr"/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zh-CN" alt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1200kpa</a:t>
                      </a:r>
                      <a:endParaRPr lang="zh-CN" altLang="en-US" sz="100" dirty="0" smtClean="0"/>
                    </a:p>
                    <a:p>
                      <a:pPr algn="ctr"/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dirty="0" smtClean="0"/>
                        <a:t>±0.2%F.S</a:t>
                      </a:r>
                      <a:endParaRPr lang="zh-CN" altLang="en-US" sz="700" dirty="0" smtClean="0"/>
                    </a:p>
                    <a:p>
                      <a:pPr algn="ctr"/>
                      <a:endParaRPr lang="zh-CN" altLang="en-US" sz="700" dirty="0" smtClean="0"/>
                    </a:p>
                    <a:p>
                      <a:pPr algn="ctr"/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dirty="0" smtClean="0"/>
                        <a:t>1PA</a:t>
                      </a:r>
                    </a:p>
                    <a:p>
                      <a:pPr algn="ctr"/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10</a:t>
                      </a:r>
                      <a:r>
                        <a:rPr lang="zh-CN" altLang="en-US" sz="700" dirty="0" smtClean="0"/>
                        <a:t>万条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2:1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20</a:t>
                      </a:r>
                      <a:r>
                        <a:rPr lang="zh-CN" altLang="en-US" sz="700" dirty="0" smtClean="0"/>
                        <a:t>升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自产品购买之日起免费保修一年，并提供终身有偿维护服务。但有属于不免费条例。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0" dirty="0" smtClean="0"/>
                        <a:t>26350</a:t>
                      </a:r>
                      <a:endParaRPr lang="zh-CN" altLang="en-US" sz="700" b="0" dirty="0" smtClean="0"/>
                    </a:p>
                    <a:p>
                      <a:pPr algn="ctr"/>
                      <a:endParaRPr lang="zh-CN" altLang="en-US" sz="700" dirty="0"/>
                    </a:p>
                  </a:txBody>
                  <a:tcPr/>
                </a:tc>
              </a:tr>
              <a:tr h="10596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2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连拓（</a:t>
                      </a:r>
                      <a:r>
                        <a:rPr lang="en-US" altLang="zh-CN" sz="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LY-M1200-2-D</a:t>
                      </a:r>
                      <a:r>
                        <a:rPr lang="zh-CN" altLang="en-US" sz="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厦门市集美区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700" dirty="0" smtClean="0"/>
                        <a:t>直压式气密检测仪器；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  <a:r>
                        <a:rPr lang="zh-CN" altLang="en-US" sz="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</a:t>
                      </a:r>
                      <a:r>
                        <a:rPr lang="zh-CN" altLang="en-US" sz="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300MM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220V/50Hz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700" dirty="0" smtClean="0"/>
                        <a:t>负</a:t>
                      </a:r>
                      <a:r>
                        <a:rPr lang="en-US" altLang="zh-CN" sz="700" dirty="0" smtClean="0"/>
                        <a:t>25</a:t>
                      </a:r>
                      <a:r>
                        <a:rPr lang="zh-CN" altLang="en-US" sz="700" dirty="0" smtClean="0"/>
                        <a:t>℃到</a:t>
                      </a:r>
                      <a:r>
                        <a:rPr lang="en-US" altLang="zh-CN" sz="700" dirty="0" smtClean="0"/>
                        <a:t>60</a:t>
                      </a:r>
                      <a:r>
                        <a:rPr lang="zh-CN" altLang="en-US" sz="700" dirty="0" smtClean="0"/>
                        <a:t>℃</a:t>
                      </a:r>
                      <a:r>
                        <a:rPr lang="en-US" altLang="zh-CN" sz="700" dirty="0" smtClean="0"/>
                        <a:t>/</a:t>
                      </a:r>
                      <a:r>
                        <a:rPr lang="zh-CN" altLang="en-US" sz="700" dirty="0" smtClean="0"/>
                        <a:t>湿度：≤</a:t>
                      </a:r>
                      <a:r>
                        <a:rPr lang="en-US" altLang="zh-CN" sz="700" dirty="0" smtClean="0"/>
                        <a:t>95</a:t>
                      </a:r>
                      <a:r>
                        <a:rPr lang="zh-CN" altLang="en-US" sz="700" dirty="0" smtClean="0"/>
                        <a:t>（露水）不能淋水还有干燥</a:t>
                      </a:r>
                      <a:r>
                        <a:rPr lang="en-US" altLang="zh-CN" sz="700" dirty="0" smtClean="0"/>
                        <a:t>/</a:t>
                      </a:r>
                      <a:r>
                        <a:rPr lang="zh-CN" altLang="en-US" sz="700" dirty="0" smtClean="0"/>
                        <a:t>干净气压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700" dirty="0" smtClean="0"/>
                        <a:t>零泄漏件校准</a:t>
                      </a:r>
                      <a:r>
                        <a:rPr lang="en-US" altLang="zh-CN" sz="700" dirty="0" smtClean="0"/>
                        <a:t>/</a:t>
                      </a:r>
                      <a:r>
                        <a:rPr lang="zh-CN" altLang="en-US" sz="700" dirty="0" smtClean="0"/>
                        <a:t>设备返厂校准</a:t>
                      </a:r>
                      <a:r>
                        <a:rPr lang="en-US" altLang="zh-CN" sz="700" dirty="0" smtClean="0"/>
                        <a:t>/</a:t>
                      </a:r>
                      <a:r>
                        <a:rPr lang="zh-CN" altLang="en-US" sz="700" dirty="0" smtClean="0"/>
                        <a:t>第三方校准</a:t>
                      </a:r>
                    </a:p>
                    <a:p>
                      <a:pPr algn="ctr"/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0.4-1.5Mpa</a:t>
                      </a:r>
                      <a:r>
                        <a:rPr lang="zh-CN" altLang="en-US" sz="700" dirty="0" smtClean="0"/>
                        <a:t>（干燥</a:t>
                      </a:r>
                      <a:r>
                        <a:rPr lang="en-US" altLang="zh-CN" sz="700" dirty="0" smtClean="0"/>
                        <a:t>/</a:t>
                      </a:r>
                      <a:r>
                        <a:rPr lang="zh-CN" altLang="en-US" sz="700" dirty="0" smtClean="0"/>
                        <a:t>干净气压）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3-1200kpa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±0.1%F.S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dirty="0" smtClean="0"/>
                        <a:t>3-1200kpa</a:t>
                      </a:r>
                      <a:endParaRPr lang="zh-CN" altLang="en-US" sz="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dirty="0" smtClean="0"/>
                        <a:t>±0.1%F.S</a:t>
                      </a:r>
                      <a:endParaRPr lang="zh-CN" altLang="en-US" sz="700" dirty="0" smtClean="0"/>
                    </a:p>
                    <a:p>
                      <a:pPr algn="ctr"/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1PA</a:t>
                      </a:r>
                    </a:p>
                    <a:p>
                      <a:pPr algn="ctr"/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10</a:t>
                      </a:r>
                      <a:r>
                        <a:rPr lang="zh-CN" altLang="en-US" sz="700" dirty="0" smtClean="0"/>
                        <a:t>万条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dirty="0" smtClean="0"/>
                        <a:t>2:1</a:t>
                      </a:r>
                      <a:endParaRPr lang="zh-CN" altLang="en-US" sz="700" dirty="0" smtClean="0"/>
                    </a:p>
                    <a:p>
                      <a:pPr algn="ctr"/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smtClean="0"/>
                        <a:t>40</a:t>
                      </a:r>
                      <a:r>
                        <a:rPr lang="zh-CN" altLang="en-US" sz="700" smtClean="0"/>
                        <a:t>升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保修期限：</a:t>
                      </a:r>
                      <a:r>
                        <a:rPr lang="zh-CN" altLang="en-US" sz="800" dirty="0" smtClean="0"/>
                        <a:t>售后质保</a:t>
                      </a:r>
                      <a:r>
                        <a:rPr lang="zh-CN" altLang="en-US" sz="800" b="0" dirty="0" smtClean="0"/>
                        <a:t>一年，</a:t>
                      </a:r>
                      <a:r>
                        <a:rPr lang="zh-CN" alt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并提供终身有偿维护服务。上门</a:t>
                      </a:r>
                      <a:r>
                        <a:rPr lang="zh-CN" altLang="en-US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培训一次</a:t>
                      </a:r>
                      <a:endParaRPr lang="zh-CN" altLang="en-US" sz="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b="0" dirty="0" smtClean="0"/>
                        <a:t>32000</a:t>
                      </a:r>
                      <a:endParaRPr lang="zh-CN" altLang="en-US" sz="700" b="0" dirty="0"/>
                    </a:p>
                  </a:txBody>
                  <a:tcPr/>
                </a:tc>
              </a:tr>
              <a:tr h="11232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3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创为智造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00" dirty="0" smtClean="0"/>
                        <a:t>深圳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700" dirty="0" smtClean="0"/>
                        <a:t>直压式气密检测仪器；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330mmx360mmx235mm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dirty="0" smtClean="0"/>
                        <a:t>220V/50Hz</a:t>
                      </a:r>
                      <a:endParaRPr lang="zh-CN" altLang="en-US" sz="700" dirty="0" smtClean="0"/>
                    </a:p>
                    <a:p>
                      <a:pPr algn="ctr"/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700" dirty="0" smtClean="0"/>
                        <a:t>负</a:t>
                      </a:r>
                      <a:r>
                        <a:rPr lang="en-US" altLang="zh-CN" sz="700" dirty="0" smtClean="0"/>
                        <a:t>15</a:t>
                      </a:r>
                      <a:r>
                        <a:rPr lang="zh-CN" altLang="en-US" sz="700" dirty="0" smtClean="0"/>
                        <a:t>℃到</a:t>
                      </a:r>
                      <a:r>
                        <a:rPr lang="en-US" altLang="zh-CN" sz="700" dirty="0" smtClean="0"/>
                        <a:t>40</a:t>
                      </a:r>
                      <a:r>
                        <a:rPr lang="zh-CN" altLang="en-US" sz="700" dirty="0" smtClean="0"/>
                        <a:t>℃</a:t>
                      </a:r>
                      <a:r>
                        <a:rPr lang="en-US" altLang="zh-CN" sz="700" dirty="0" smtClean="0"/>
                        <a:t>/</a:t>
                      </a:r>
                      <a:r>
                        <a:rPr lang="zh-CN" altLang="en-US" sz="700" dirty="0" smtClean="0"/>
                        <a:t>湿度：≤</a:t>
                      </a:r>
                      <a:r>
                        <a:rPr lang="en-US" altLang="zh-CN" sz="700" dirty="0" smtClean="0"/>
                        <a:t>95</a:t>
                      </a:r>
                      <a:r>
                        <a:rPr lang="zh-CN" altLang="en-US" sz="700" dirty="0" smtClean="0"/>
                        <a:t>（露水）不能淋水</a:t>
                      </a:r>
                    </a:p>
                    <a:p>
                      <a:pPr algn="ctr"/>
                      <a:r>
                        <a:rPr lang="zh-CN" altLang="en-US" sz="700" dirty="0" smtClean="0"/>
                        <a:t>还有干燥</a:t>
                      </a:r>
                      <a:r>
                        <a:rPr lang="en-US" altLang="zh-CN" sz="700" dirty="0" smtClean="0"/>
                        <a:t>/</a:t>
                      </a:r>
                      <a:r>
                        <a:rPr lang="zh-CN" altLang="en-US" sz="700" dirty="0" smtClean="0"/>
                        <a:t>干净气压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700" dirty="0" smtClean="0"/>
                        <a:t>零泄漏件校准</a:t>
                      </a:r>
                      <a:r>
                        <a:rPr lang="en-US" altLang="zh-CN" sz="700" dirty="0" smtClean="0"/>
                        <a:t>/</a:t>
                      </a:r>
                      <a:r>
                        <a:rPr lang="zh-CN" altLang="en-US" sz="700" dirty="0" smtClean="0"/>
                        <a:t>设备返厂校准</a:t>
                      </a:r>
                      <a:r>
                        <a:rPr lang="en-US" altLang="zh-CN" sz="700" dirty="0" smtClean="0"/>
                        <a:t>/</a:t>
                      </a:r>
                      <a:r>
                        <a:rPr lang="zh-CN" altLang="en-US" sz="700" dirty="0" smtClean="0"/>
                        <a:t>第三方校准</a:t>
                      </a:r>
                    </a:p>
                    <a:p>
                      <a:pPr algn="ctr"/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dirty="0" smtClean="0"/>
                        <a:t>0.4-0.8Mpa</a:t>
                      </a:r>
                      <a:r>
                        <a:rPr lang="zh-CN" altLang="en-US" sz="700" dirty="0" smtClean="0"/>
                        <a:t>（干燥</a:t>
                      </a:r>
                      <a:r>
                        <a:rPr lang="en-US" altLang="zh-CN" sz="700" dirty="0" smtClean="0"/>
                        <a:t>/</a:t>
                      </a:r>
                      <a:r>
                        <a:rPr lang="zh-CN" altLang="en-US" sz="700" dirty="0" smtClean="0"/>
                        <a:t>干净气压）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zh-CN" alt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1600kpa</a:t>
                      </a:r>
                      <a:endParaRPr lang="zh-CN" altLang="en-US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±0.5%F.S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zh-CN" alt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1600kpa</a:t>
                      </a:r>
                      <a:endParaRPr lang="zh-CN" alt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dirty="0" smtClean="0"/>
                        <a:t>±0.1%F.S</a:t>
                      </a:r>
                      <a:endParaRPr lang="zh-CN" altLang="en-US" sz="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1PA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10</a:t>
                      </a:r>
                      <a:r>
                        <a:rPr lang="zh-CN" altLang="en-US" sz="700" dirty="0" smtClean="0"/>
                        <a:t>万条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dirty="0" smtClean="0"/>
                        <a:t>2:1</a:t>
                      </a:r>
                      <a:endParaRPr lang="zh-CN" altLang="en-US" sz="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38</a:t>
                      </a:r>
                      <a:r>
                        <a:rPr lang="zh-CN" altLang="en-US" sz="700" dirty="0" smtClean="0"/>
                        <a:t>升</a:t>
                      </a:r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保修期限：</a:t>
                      </a:r>
                      <a:r>
                        <a:rPr lang="zh-CN" altLang="en-US" sz="700" dirty="0" smtClean="0"/>
                        <a:t>售后质保</a:t>
                      </a:r>
                      <a:r>
                        <a:rPr lang="en-US" altLang="zh-CN" sz="700" dirty="0" smtClean="0"/>
                        <a:t>2</a:t>
                      </a:r>
                      <a:r>
                        <a:rPr lang="zh-CN" altLang="en-US" sz="700" b="0" dirty="0" smtClean="0"/>
                        <a:t>年，</a:t>
                      </a:r>
                      <a:r>
                        <a:rPr lang="zh-CN" altLang="en-US" sz="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并提供终身有偿维护服务。</a:t>
                      </a:r>
                      <a:endParaRPr lang="zh-CN" altLang="en-US" sz="600" b="0" dirty="0" smtClean="0"/>
                    </a:p>
                    <a:p>
                      <a:pPr algn="ctr"/>
                      <a:endParaRPr lang="zh-CN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 smtClean="0"/>
                        <a:t>22500</a:t>
                      </a:r>
                      <a:endParaRPr lang="zh-CN" altLang="en-US" sz="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420" y="502631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结论：从设备性能来说：连拓的各方面参数占据优势；从性价比来说，创为智造，占据优势</a:t>
            </a:r>
            <a:r>
              <a:rPr lang="zh-CN" altLang="en-US" dirty="0" smtClean="0"/>
              <a:t>；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4161" y="539564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初步工时估算：预估</a:t>
            </a:r>
            <a:r>
              <a:rPr lang="en-US" altLang="zh-CN" sz="1400" dirty="0" smtClean="0"/>
              <a:t>70S</a:t>
            </a:r>
            <a:r>
              <a:rPr lang="zh-CN" altLang="en-US" sz="1400" dirty="0" smtClean="0"/>
              <a:t>两件；平均</a:t>
            </a:r>
            <a:r>
              <a:rPr lang="en-US" altLang="zh-CN" sz="1400" dirty="0" smtClean="0"/>
              <a:t>35S</a:t>
            </a:r>
            <a:r>
              <a:rPr lang="zh-CN" altLang="en-US" sz="1400" dirty="0" smtClean="0"/>
              <a:t>一件，后期优化测试时间；现有测试工序时间：</a:t>
            </a:r>
            <a:r>
              <a:rPr lang="en-US" altLang="zh-CN" sz="1400" dirty="0" smtClean="0"/>
              <a:t>45S</a:t>
            </a:r>
            <a:r>
              <a:rPr lang="zh-CN" altLang="en-US" sz="1400" dirty="0" smtClean="0"/>
              <a:t>一件 ；工时提升  ； 质量方面： </a:t>
            </a:r>
            <a:r>
              <a:rPr lang="zh-CN" altLang="en-US" sz="1400" dirty="0" smtClean="0"/>
              <a:t>现有水密无法测试出</a:t>
            </a:r>
            <a:r>
              <a:rPr lang="en-US" altLang="zh-CN" sz="1400" dirty="0" smtClean="0"/>
              <a:t>VDC</a:t>
            </a:r>
            <a:r>
              <a:rPr lang="zh-CN" altLang="en-US" sz="1400" dirty="0" smtClean="0"/>
              <a:t>阀具体泄露值，只能依据在</a:t>
            </a:r>
            <a:r>
              <a:rPr lang="en-US" altLang="zh-CN" sz="1400" dirty="0" smtClean="0"/>
              <a:t>3/5S</a:t>
            </a:r>
            <a:r>
              <a:rPr lang="zh-CN" altLang="en-US" sz="1400" dirty="0" smtClean="0"/>
              <a:t>时间内是否漏气泡为准；然后仪器测试试根据设计要求测试时间内，测试泄露量，设备能够测出具体泄露</a:t>
            </a:r>
            <a:r>
              <a:rPr lang="zh-CN" altLang="en-US" sz="1400" smtClean="0"/>
              <a:t>值，对</a:t>
            </a:r>
            <a:r>
              <a:rPr lang="zh-CN" altLang="en-US" sz="1400" dirty="0" smtClean="0"/>
              <a:t>质量提升更有帮助含义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065026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0089" t="25619" r="37286" b="30381"/>
          <a:stretch>
            <a:fillRect/>
          </a:stretch>
        </p:blipFill>
        <p:spPr bwMode="auto">
          <a:xfrm>
            <a:off x="1907704" y="1340768"/>
            <a:ext cx="5328592" cy="404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>
            <a:off x="611188" y="1196975"/>
            <a:ext cx="7848600" cy="0"/>
          </a:xfrm>
          <a:prstGeom prst="line">
            <a:avLst/>
          </a:prstGeom>
          <a:ln w="25400"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</a:p>
        </p:txBody>
      </p:sp>
      <p:pic>
        <p:nvPicPr>
          <p:cNvPr id="14" name="Picture 1" descr="厂标"/>
          <p:cNvPicPr>
            <a:picLocks noChangeAspect="1" noChangeArrowheads="1"/>
          </p:cNvPicPr>
          <p:nvPr/>
        </p:nvPicPr>
        <p:blipFill>
          <a:blip r:embed="rId4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14282" y="142852"/>
            <a:ext cx="576103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、产品外观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39952" y="5517232"/>
            <a:ext cx="1165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产品外观</a:t>
            </a:r>
            <a:endParaRPr lang="zh-CN" altLang="en-US" b="1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2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84"/>
          <p:cNvSpPr>
            <a:spLocks noChangeArrowheads="1"/>
          </p:cNvSpPr>
          <p:nvPr/>
        </p:nvSpPr>
        <p:spPr bwMode="auto">
          <a:xfrm>
            <a:off x="323850" y="765175"/>
            <a:ext cx="1295822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方正兰亭黑_GBK"/>
                <a:ea typeface="方正兰亭黑_GBK"/>
                <a:cs typeface="方正兰亭黑_GBK"/>
              </a:rPr>
              <a:t>步骤</a:t>
            </a:r>
            <a:r>
              <a:rPr lang="en-US" altLang="zh-CN" b="1" dirty="0" smtClean="0">
                <a:latin typeface="方正兰亭黑_GBK"/>
                <a:ea typeface="方正兰亭黑_GBK"/>
                <a:cs typeface="方正兰亭黑_GBK"/>
              </a:rPr>
              <a:t>2-1</a:t>
            </a:r>
            <a:endParaRPr lang="zh-CN" altLang="en-US" sz="1800" b="1" dirty="0"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检测步骤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空心杆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" name="图片 18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953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572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899592" y="4725144"/>
            <a:ext cx="753427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阀体与补偿气缸贴合（气阀充气后两端自动压合）；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接头①封堵，接头④接气源，其余接头通大气；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检测气压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1.2MPa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，保压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15s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判定标准：压降≤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1KPa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 l="37600" t="29833" r="10032" b="33334"/>
          <a:stretch>
            <a:fillRect/>
          </a:stretch>
        </p:blipFill>
        <p:spPr bwMode="auto">
          <a:xfrm rot="10800000">
            <a:off x="1037014" y="1772816"/>
            <a:ext cx="727940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下箭头 16"/>
          <p:cNvSpPr/>
          <p:nvPr/>
        </p:nvSpPr>
        <p:spPr>
          <a:xfrm>
            <a:off x="3923928" y="1556792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④接气源</a:t>
            </a:r>
            <a:endParaRPr lang="zh-CN" altLang="en-US" sz="1100" dirty="0"/>
          </a:p>
        </p:txBody>
      </p:sp>
      <p:sp>
        <p:nvSpPr>
          <p:cNvPr id="18" name="流程图: 汇总连接 17"/>
          <p:cNvSpPr/>
          <p:nvPr/>
        </p:nvSpPr>
        <p:spPr>
          <a:xfrm>
            <a:off x="2411760" y="1988840"/>
            <a:ext cx="432048" cy="4320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①堵</a:t>
            </a:r>
            <a:endParaRPr lang="zh-CN" altLang="en-US" sz="11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2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84"/>
          <p:cNvSpPr>
            <a:spLocks noChangeArrowheads="1"/>
          </p:cNvSpPr>
          <p:nvPr/>
        </p:nvSpPr>
        <p:spPr bwMode="auto">
          <a:xfrm>
            <a:off x="323850" y="765175"/>
            <a:ext cx="1295822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方正兰亭黑_GBK"/>
                <a:ea typeface="方正兰亭黑_GBK"/>
                <a:cs typeface="方正兰亭黑_GBK"/>
              </a:rPr>
              <a:t>步骤</a:t>
            </a:r>
            <a:r>
              <a:rPr lang="en-US" altLang="zh-CN" b="1" dirty="0" smtClean="0">
                <a:latin typeface="方正兰亭黑_GBK"/>
                <a:ea typeface="方正兰亭黑_GBK"/>
                <a:cs typeface="方正兰亭黑_GBK"/>
              </a:rPr>
              <a:t>2-2</a:t>
            </a:r>
            <a:endParaRPr lang="zh-CN" altLang="en-US" sz="1800" b="1" dirty="0"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检测步骤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空心杆</a:t>
            </a:r>
          </a:p>
          <a:p>
            <a:pPr eaLnBrk="0" hangingPunct="0">
              <a:spcBef>
                <a:spcPct val="50000"/>
              </a:spcBef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" name="图片 18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953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572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26181" t="34733" r="31294" b="35867"/>
          <a:stretch>
            <a:fillRect/>
          </a:stretch>
        </p:blipFill>
        <p:spPr bwMode="auto">
          <a:xfrm rot="10800000">
            <a:off x="971600" y="1700808"/>
            <a:ext cx="740571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直接箭头连接符 42"/>
          <p:cNvCxnSpPr/>
          <p:nvPr/>
        </p:nvCxnSpPr>
        <p:spPr>
          <a:xfrm>
            <a:off x="4644008" y="2852936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284"/>
          <p:cNvSpPr>
            <a:spLocks noChangeArrowheads="1"/>
          </p:cNvSpPr>
          <p:nvPr/>
        </p:nvSpPr>
        <p:spPr bwMode="auto">
          <a:xfrm>
            <a:off x="4283968" y="2276872"/>
            <a:ext cx="144016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方正兰亭黑_GBK"/>
                <a:ea typeface="方正兰亭黑_GBK"/>
                <a:cs typeface="方正兰亭黑_GBK"/>
              </a:rPr>
              <a:t>L=15mm</a:t>
            </a:r>
          </a:p>
          <a:p>
            <a:endParaRPr lang="zh-CN" altLang="en-US" sz="1800" b="1" dirty="0">
              <a:solidFill>
                <a:srgbClr val="FF0000"/>
              </a:solidFill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899592" y="4725144"/>
            <a:ext cx="753427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阀体与补偿气缸间距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L=15mm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接头①封堵，接头④接气源，其余接头通大气；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检测气压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1.2MPa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，保压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15s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判定标准：压降≤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1KPa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下箭头 55"/>
          <p:cNvSpPr/>
          <p:nvPr/>
        </p:nvSpPr>
        <p:spPr>
          <a:xfrm>
            <a:off x="3707904" y="1556792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④接气源</a:t>
            </a:r>
            <a:endParaRPr lang="zh-CN" altLang="en-US" sz="1100" dirty="0"/>
          </a:p>
        </p:txBody>
      </p:sp>
      <p:sp>
        <p:nvSpPr>
          <p:cNvPr id="57" name="流程图: 汇总连接 56"/>
          <p:cNvSpPr/>
          <p:nvPr/>
        </p:nvSpPr>
        <p:spPr>
          <a:xfrm>
            <a:off x="2267744" y="1988840"/>
            <a:ext cx="432048" cy="4320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①堵</a:t>
            </a:r>
            <a:endParaRPr lang="zh-CN" altLang="en-US" sz="11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2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84"/>
          <p:cNvSpPr>
            <a:spLocks noChangeArrowheads="1"/>
          </p:cNvSpPr>
          <p:nvPr/>
        </p:nvSpPr>
        <p:spPr bwMode="auto">
          <a:xfrm>
            <a:off x="323850" y="765175"/>
            <a:ext cx="1295822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方正兰亭黑_GBK"/>
                <a:ea typeface="方正兰亭黑_GBK"/>
                <a:cs typeface="方正兰亭黑_GBK"/>
              </a:rPr>
              <a:t>步骤</a:t>
            </a:r>
            <a:r>
              <a:rPr lang="en-US" altLang="zh-CN" b="1" dirty="0" smtClean="0">
                <a:latin typeface="方正兰亭黑_GBK"/>
                <a:ea typeface="方正兰亭黑_GBK"/>
                <a:cs typeface="方正兰亭黑_GBK"/>
              </a:rPr>
              <a:t>2-1</a:t>
            </a:r>
            <a:endParaRPr lang="zh-CN" altLang="en-US" sz="1800" b="1" dirty="0"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检测步骤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常规款</a:t>
            </a:r>
          </a:p>
          <a:p>
            <a:pPr eaLnBrk="0" hangingPunct="0">
              <a:spcBef>
                <a:spcPct val="50000"/>
              </a:spcBef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" name="图片 18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953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572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899592" y="4725144"/>
            <a:ext cx="753427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阀体与补偿气缸贴合（气阀充气后两端自动压合）；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接头①封堵，接头④和接头⑤接气源，其余接头通大气；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检测气压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1.2MPa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，保压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15s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判定标准：压降≤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1KPa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 l="37600" t="29833" r="10032" b="33334"/>
          <a:stretch>
            <a:fillRect/>
          </a:stretch>
        </p:blipFill>
        <p:spPr bwMode="auto">
          <a:xfrm rot="10800000">
            <a:off x="1037014" y="1772816"/>
            <a:ext cx="727940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下箭头 15"/>
          <p:cNvSpPr/>
          <p:nvPr/>
        </p:nvSpPr>
        <p:spPr>
          <a:xfrm>
            <a:off x="5292080" y="1484784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⑤接气源</a:t>
            </a:r>
            <a:endParaRPr lang="zh-CN" altLang="en-US" sz="1100" dirty="0"/>
          </a:p>
        </p:txBody>
      </p:sp>
      <p:sp>
        <p:nvSpPr>
          <p:cNvPr id="17" name="下箭头 16"/>
          <p:cNvSpPr/>
          <p:nvPr/>
        </p:nvSpPr>
        <p:spPr>
          <a:xfrm>
            <a:off x="3923928" y="1556792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④接气源</a:t>
            </a:r>
            <a:endParaRPr lang="zh-CN" altLang="en-US" sz="1100" dirty="0"/>
          </a:p>
        </p:txBody>
      </p:sp>
      <p:sp>
        <p:nvSpPr>
          <p:cNvPr id="18" name="流程图: 汇总连接 17"/>
          <p:cNvSpPr/>
          <p:nvPr/>
        </p:nvSpPr>
        <p:spPr>
          <a:xfrm>
            <a:off x="2411760" y="1988840"/>
            <a:ext cx="432048" cy="4320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①堵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400154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2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84"/>
          <p:cNvSpPr>
            <a:spLocks noChangeArrowheads="1"/>
          </p:cNvSpPr>
          <p:nvPr/>
        </p:nvSpPr>
        <p:spPr bwMode="auto">
          <a:xfrm>
            <a:off x="323850" y="765175"/>
            <a:ext cx="1295822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方正兰亭黑_GBK"/>
                <a:ea typeface="方正兰亭黑_GBK"/>
                <a:cs typeface="方正兰亭黑_GBK"/>
              </a:rPr>
              <a:t>步骤</a:t>
            </a:r>
            <a:r>
              <a:rPr lang="en-US" altLang="zh-CN" b="1" dirty="0" smtClean="0">
                <a:latin typeface="方正兰亭黑_GBK"/>
                <a:ea typeface="方正兰亭黑_GBK"/>
                <a:cs typeface="方正兰亭黑_GBK"/>
              </a:rPr>
              <a:t>2-2</a:t>
            </a:r>
            <a:endParaRPr lang="zh-CN" altLang="en-US" sz="1800" b="1" dirty="0"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检测步骤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常规款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" name="图片 18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953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572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26181" t="34733" r="31294" b="35867"/>
          <a:stretch>
            <a:fillRect/>
          </a:stretch>
        </p:blipFill>
        <p:spPr bwMode="auto">
          <a:xfrm rot="10800000">
            <a:off x="971600" y="1700808"/>
            <a:ext cx="740571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直接箭头连接符 42"/>
          <p:cNvCxnSpPr/>
          <p:nvPr/>
        </p:nvCxnSpPr>
        <p:spPr>
          <a:xfrm>
            <a:off x="4644008" y="2852936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284"/>
          <p:cNvSpPr>
            <a:spLocks noChangeArrowheads="1"/>
          </p:cNvSpPr>
          <p:nvPr/>
        </p:nvSpPr>
        <p:spPr bwMode="auto">
          <a:xfrm>
            <a:off x="4283968" y="2276872"/>
            <a:ext cx="144016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方正兰亭黑_GBK"/>
                <a:ea typeface="方正兰亭黑_GBK"/>
                <a:cs typeface="方正兰亭黑_GBK"/>
              </a:rPr>
              <a:t>L=15mm</a:t>
            </a:r>
          </a:p>
          <a:p>
            <a:endParaRPr lang="zh-CN" altLang="en-US" sz="1800" b="1" dirty="0">
              <a:solidFill>
                <a:srgbClr val="FF0000"/>
              </a:solidFill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899592" y="4725144"/>
            <a:ext cx="753427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阀体与补偿气缸间距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L=15mm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接头①封堵，接头④和接头⑤接气源，其余接头通大气；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检测气压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1.2MPa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，保压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15s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判定标准：压降≤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1KPa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下箭头 54"/>
          <p:cNvSpPr/>
          <p:nvPr/>
        </p:nvSpPr>
        <p:spPr>
          <a:xfrm>
            <a:off x="5364088" y="1484784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⑤接气源</a:t>
            </a:r>
            <a:endParaRPr lang="zh-CN" altLang="en-US" sz="1100" dirty="0"/>
          </a:p>
        </p:txBody>
      </p:sp>
      <p:sp>
        <p:nvSpPr>
          <p:cNvPr id="56" name="下箭头 55"/>
          <p:cNvSpPr/>
          <p:nvPr/>
        </p:nvSpPr>
        <p:spPr>
          <a:xfrm>
            <a:off x="3707904" y="1556792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④接气源</a:t>
            </a:r>
            <a:endParaRPr lang="zh-CN" altLang="en-US" sz="1100" dirty="0"/>
          </a:p>
        </p:txBody>
      </p:sp>
      <p:sp>
        <p:nvSpPr>
          <p:cNvPr id="57" name="流程图: 汇总连接 56"/>
          <p:cNvSpPr/>
          <p:nvPr/>
        </p:nvSpPr>
        <p:spPr>
          <a:xfrm>
            <a:off x="2267744" y="1988840"/>
            <a:ext cx="432048" cy="4320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①堵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3599080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2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84"/>
          <p:cNvSpPr>
            <a:spLocks noChangeArrowheads="1"/>
          </p:cNvSpPr>
          <p:nvPr/>
        </p:nvSpPr>
        <p:spPr bwMode="auto">
          <a:xfrm>
            <a:off x="323850" y="765175"/>
            <a:ext cx="1295822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方正兰亭黑_GBK"/>
                <a:ea typeface="方正兰亭黑_GBK"/>
                <a:cs typeface="方正兰亭黑_GBK"/>
              </a:rPr>
              <a:t>步骤</a:t>
            </a:r>
            <a:r>
              <a:rPr lang="en-US" altLang="zh-CN" b="1" dirty="0" smtClean="0">
                <a:latin typeface="方正兰亭黑_GBK"/>
                <a:ea typeface="方正兰亭黑_GBK"/>
                <a:cs typeface="方正兰亭黑_GBK"/>
              </a:rPr>
              <a:t>2-1</a:t>
            </a:r>
            <a:endParaRPr lang="zh-CN" altLang="en-US" sz="1800" b="1" dirty="0"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检测步骤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自适应</a:t>
            </a:r>
          </a:p>
        </p:txBody>
      </p:sp>
      <p:pic>
        <p:nvPicPr>
          <p:cNvPr id="19" name="图片 18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953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572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899592" y="4725144"/>
            <a:ext cx="753427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阀体与补偿气缸贴合（气阀充气后两端自动压合）；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接头①封堵，接头②、接头④和接头⑤接气源，接头③通大气；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检测气压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1.2MPa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，保压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15s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判定标准：压降≤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1KPa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 l="37600" t="29833" r="10032" b="33334"/>
          <a:stretch>
            <a:fillRect/>
          </a:stretch>
        </p:blipFill>
        <p:spPr bwMode="auto">
          <a:xfrm rot="10800000">
            <a:off x="1037014" y="1772816"/>
            <a:ext cx="727940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下箭头 15"/>
          <p:cNvSpPr/>
          <p:nvPr/>
        </p:nvSpPr>
        <p:spPr>
          <a:xfrm>
            <a:off x="5292080" y="1484784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⑤接气源</a:t>
            </a:r>
            <a:endParaRPr lang="zh-CN" altLang="en-US" sz="1100" dirty="0"/>
          </a:p>
        </p:txBody>
      </p:sp>
      <p:sp>
        <p:nvSpPr>
          <p:cNvPr id="17" name="下箭头 16"/>
          <p:cNvSpPr/>
          <p:nvPr/>
        </p:nvSpPr>
        <p:spPr>
          <a:xfrm>
            <a:off x="3923928" y="1556792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④接气源</a:t>
            </a:r>
            <a:endParaRPr lang="zh-CN" altLang="en-US" sz="1100" dirty="0"/>
          </a:p>
        </p:txBody>
      </p:sp>
      <p:sp>
        <p:nvSpPr>
          <p:cNvPr id="18" name="流程图: 汇总连接 17"/>
          <p:cNvSpPr/>
          <p:nvPr/>
        </p:nvSpPr>
        <p:spPr>
          <a:xfrm>
            <a:off x="2411760" y="1988840"/>
            <a:ext cx="432048" cy="4320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①堵</a:t>
            </a:r>
            <a:endParaRPr lang="zh-CN" altLang="en-US" sz="1100" dirty="0"/>
          </a:p>
        </p:txBody>
      </p:sp>
      <p:sp>
        <p:nvSpPr>
          <p:cNvPr id="13" name="下箭头 12"/>
          <p:cNvSpPr/>
          <p:nvPr/>
        </p:nvSpPr>
        <p:spPr>
          <a:xfrm>
            <a:off x="2987824" y="1556792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②接气源</a:t>
            </a:r>
            <a:endParaRPr lang="zh-CN" altLang="en-US" sz="1100" dirty="0"/>
          </a:p>
        </p:txBody>
      </p:sp>
      <p:sp>
        <p:nvSpPr>
          <p:cNvPr id="14" name="流程图: 排序 13"/>
          <p:cNvSpPr/>
          <p:nvPr/>
        </p:nvSpPr>
        <p:spPr>
          <a:xfrm>
            <a:off x="3419872" y="1628800"/>
            <a:ext cx="360040" cy="792088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③通大气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126770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2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84"/>
          <p:cNvSpPr>
            <a:spLocks noChangeArrowheads="1"/>
          </p:cNvSpPr>
          <p:nvPr/>
        </p:nvSpPr>
        <p:spPr bwMode="auto">
          <a:xfrm>
            <a:off x="323850" y="765175"/>
            <a:ext cx="1295822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方正兰亭黑_GBK"/>
                <a:ea typeface="方正兰亭黑_GBK"/>
                <a:cs typeface="方正兰亭黑_GBK"/>
              </a:rPr>
              <a:t>步骤</a:t>
            </a:r>
            <a:r>
              <a:rPr lang="en-US" altLang="zh-CN" b="1" dirty="0" smtClean="0">
                <a:latin typeface="方正兰亭黑_GBK"/>
                <a:ea typeface="方正兰亭黑_GBK"/>
                <a:cs typeface="方正兰亭黑_GBK"/>
              </a:rPr>
              <a:t>2-2</a:t>
            </a:r>
            <a:endParaRPr lang="zh-CN" altLang="en-US" sz="1800" b="1" dirty="0"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检测步骤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自适应</a:t>
            </a:r>
          </a:p>
          <a:p>
            <a:pPr eaLnBrk="0" hangingPunct="0">
              <a:spcBef>
                <a:spcPct val="50000"/>
              </a:spcBef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" name="图片 18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953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572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26181" t="34733" r="31294" b="35867"/>
          <a:stretch>
            <a:fillRect/>
          </a:stretch>
        </p:blipFill>
        <p:spPr bwMode="auto">
          <a:xfrm rot="10800000">
            <a:off x="971600" y="1700808"/>
            <a:ext cx="740571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直接箭头连接符 42"/>
          <p:cNvCxnSpPr/>
          <p:nvPr/>
        </p:nvCxnSpPr>
        <p:spPr>
          <a:xfrm>
            <a:off x="4644008" y="2852936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284"/>
          <p:cNvSpPr>
            <a:spLocks noChangeArrowheads="1"/>
          </p:cNvSpPr>
          <p:nvPr/>
        </p:nvSpPr>
        <p:spPr bwMode="auto">
          <a:xfrm>
            <a:off x="4283968" y="2276872"/>
            <a:ext cx="144016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方正兰亭黑_GBK"/>
                <a:ea typeface="方正兰亭黑_GBK"/>
                <a:cs typeface="方正兰亭黑_GBK"/>
              </a:rPr>
              <a:t>L=15mm</a:t>
            </a:r>
          </a:p>
          <a:p>
            <a:endParaRPr lang="zh-CN" altLang="en-US" sz="1800" b="1" dirty="0">
              <a:solidFill>
                <a:srgbClr val="FF0000"/>
              </a:solidFill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899592" y="4725144"/>
            <a:ext cx="753427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阀体与补偿气缸间距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L=15mm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接头①和接头③</a:t>
            </a:r>
            <a:r>
              <a:rPr lang="zh-CN" altLang="en-US" sz="14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封堵，接头②、接头④和接头⑤接气源；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检测气压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1.2MPa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，保压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15s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判定标准：压降≤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1KPa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下箭头 54"/>
          <p:cNvSpPr/>
          <p:nvPr/>
        </p:nvSpPr>
        <p:spPr>
          <a:xfrm>
            <a:off x="5364088" y="1484784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⑤接气源</a:t>
            </a:r>
            <a:endParaRPr lang="zh-CN" altLang="en-US" sz="1100" dirty="0"/>
          </a:p>
        </p:txBody>
      </p:sp>
      <p:sp>
        <p:nvSpPr>
          <p:cNvPr id="56" name="下箭头 55"/>
          <p:cNvSpPr/>
          <p:nvPr/>
        </p:nvSpPr>
        <p:spPr>
          <a:xfrm>
            <a:off x="3707904" y="1556792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④接气源</a:t>
            </a:r>
            <a:endParaRPr lang="zh-CN" altLang="en-US" sz="1100" dirty="0"/>
          </a:p>
        </p:txBody>
      </p:sp>
      <p:sp>
        <p:nvSpPr>
          <p:cNvPr id="57" name="流程图: 汇总连接 56"/>
          <p:cNvSpPr/>
          <p:nvPr/>
        </p:nvSpPr>
        <p:spPr>
          <a:xfrm>
            <a:off x="2267744" y="1988840"/>
            <a:ext cx="432048" cy="4320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①堵</a:t>
            </a:r>
            <a:endParaRPr lang="zh-CN" altLang="en-US" sz="1100" dirty="0"/>
          </a:p>
        </p:txBody>
      </p:sp>
      <p:sp>
        <p:nvSpPr>
          <p:cNvPr id="16" name="流程图: 汇总连接 15"/>
          <p:cNvSpPr/>
          <p:nvPr/>
        </p:nvSpPr>
        <p:spPr>
          <a:xfrm>
            <a:off x="3203848" y="1988840"/>
            <a:ext cx="432048" cy="4320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③堵</a:t>
            </a:r>
            <a:endParaRPr lang="zh-CN" altLang="en-US" sz="1100" dirty="0"/>
          </a:p>
        </p:txBody>
      </p:sp>
      <p:sp>
        <p:nvSpPr>
          <p:cNvPr id="17" name="下箭头 16"/>
          <p:cNvSpPr/>
          <p:nvPr/>
        </p:nvSpPr>
        <p:spPr>
          <a:xfrm>
            <a:off x="2771800" y="1556792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/>
              <a:t>②接气源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23837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2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84"/>
          <p:cNvSpPr>
            <a:spLocks noChangeArrowheads="1"/>
          </p:cNvSpPr>
          <p:nvPr/>
        </p:nvSpPr>
        <p:spPr bwMode="auto">
          <a:xfrm>
            <a:off x="292573" y="116632"/>
            <a:ext cx="1295822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方正兰亭黑_GBK"/>
                <a:ea typeface="方正兰亭黑_GBK"/>
                <a:cs typeface="方正兰亭黑_GBK"/>
              </a:rPr>
              <a:t>1.</a:t>
            </a:r>
            <a:r>
              <a:rPr lang="zh-CN" altLang="en-US" sz="2800" b="1" dirty="0" smtClean="0">
                <a:latin typeface="方正兰亭黑_GBK"/>
                <a:ea typeface="方正兰亭黑_GBK"/>
                <a:cs typeface="方正兰亭黑_GBK"/>
              </a:rPr>
              <a:t>总结：</a:t>
            </a:r>
            <a:endParaRPr lang="zh-CN" altLang="en-US" sz="2800" b="1" dirty="0">
              <a:latin typeface="方正兰亭黑_GBK"/>
              <a:ea typeface="方正兰亭黑_GBK"/>
              <a:cs typeface="方正兰亭黑_GBK"/>
            </a:endParaRPr>
          </a:p>
        </p:txBody>
      </p:sp>
      <p:pic>
        <p:nvPicPr>
          <p:cNvPr id="19" name="图片 18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953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 descr="微信截图_2020091810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857250"/>
            <a:ext cx="30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292573" y="1196752"/>
            <a:ext cx="753427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由于三款检测方式都一样，只是由于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VDC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部结构不一致，导致通气孔数量不一致；如果按照气路总成检测的话，成本小，费用低，效率高，不变动现有生产工时；所以领导团队决定按照气路总成开发气密检测设备，这样投资小，通用性高，回报大，利用率上升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顾开发气路气密检测设备   性价比回报利用率高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Administrator\Documents\WXWork\1688855124742652\Cache\Image\2025-08\effb49ff4eb588faaef64ff42092a7b8_compr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1" y="3429000"/>
            <a:ext cx="2856250" cy="21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47923"/>
            <a:ext cx="3335774" cy="204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9957" y="5692487"/>
            <a:ext cx="206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原来测试方式；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86647" y="5715456"/>
            <a:ext cx="206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仪器测试方式；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98893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djOGViZWFhMmEzODEzYjc1OTZiMjc2N2YxNGJmOD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b39e351-f725-425c-8f02-06c3d4cdc69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e14ffb5-a422-4db0-aacb-2f3b06b34e0b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1267</Words>
  <Application>Microsoft Office PowerPoint</Application>
  <PresentationFormat>全屏显示(4:3)</PresentationFormat>
  <Paragraphs>178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2099</cp:revision>
  <dcterms:created xsi:type="dcterms:W3CDTF">2013-01-09T01:05:00Z</dcterms:created>
  <dcterms:modified xsi:type="dcterms:W3CDTF">2025-09-14T01:11:46Z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ECB902A15F3645BE877A6A3F2F06E997</vt:lpwstr>
  </property>
  <property fmtid="{D5CDD505-2E9C-101B-9397-08002B2CF9AE}" pid="3" name="KSOProductBuildVer">
    <vt:lpwstr>2052-11.1.0.11744</vt:lpwstr>
  </property>
</Properties>
</file>