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6" r:id="rId2"/>
    <p:sldId id="1510" r:id="rId3"/>
    <p:sldId id="1511" r:id="rId4"/>
    <p:sldId id="1512" r:id="rId5"/>
    <p:sldId id="1513" r:id="rId6"/>
    <p:sldId id="1515" r:id="rId7"/>
    <p:sldId id="1514" r:id="rId8"/>
  </p:sldIdLst>
  <p:sldSz cx="12192000" cy="6858000"/>
  <p:notesSz cx="9928225" cy="6797675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6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7DA"/>
    <a:srgbClr val="203864"/>
    <a:srgbClr val="A9D18E"/>
    <a:srgbClr val="F2EBD2"/>
    <a:srgbClr val="2E75B6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80" y="270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86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6" y="6456611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6" y="0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3"/>
          </a:xfrm>
          <a:prstGeom prst="rect">
            <a:avLst/>
          </a:prstGeom>
        </p:spPr>
        <p:txBody>
          <a:bodyPr vert="horz" lIns="92117" tIns="46058" rIns="92117" bIns="46058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6" y="6456611"/>
            <a:ext cx="4302232" cy="33988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3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Administrator\Desktop\51miz-E1113740-7425C00D-1920x1097111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"/>
          <a:stretch>
            <a:fillRect/>
          </a:stretch>
        </p:blipFill>
        <p:spPr bwMode="auto">
          <a:xfrm>
            <a:off x="-17258" y="13760"/>
            <a:ext cx="12209253" cy="669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694264" y="1550097"/>
          <a:ext cx="7488238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图片" r:id="rId7" imgW="5419725" imgH="2466975" progId="StaticDib">
                  <p:embed/>
                </p:oleObj>
              </mc:Choice>
              <mc:Fallback>
                <p:oleObj name="图片" r:id="rId7" imgW="5419725" imgH="2466975" progId="StaticDib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64" y="1550097"/>
                        <a:ext cx="7488238" cy="34099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17254" y="6721759"/>
            <a:ext cx="12209253" cy="17574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</p:txBody>
      </p:sp>
      <p:sp>
        <p:nvSpPr>
          <p:cNvPr id="197" name="矩形 4"/>
          <p:cNvSpPr/>
          <p:nvPr/>
        </p:nvSpPr>
        <p:spPr>
          <a:xfrm>
            <a:off x="412742" y="1478247"/>
            <a:ext cx="6779784" cy="3669707"/>
          </a:xfrm>
          <a:custGeom>
            <a:avLst/>
            <a:gdLst>
              <a:gd name="connsiteX0" fmla="*/ 0 w 4748212"/>
              <a:gd name="connsiteY0" fmla="*/ 0 h 2952328"/>
              <a:gd name="connsiteX1" fmla="*/ 4748212 w 4748212"/>
              <a:gd name="connsiteY1" fmla="*/ 0 h 2952328"/>
              <a:gd name="connsiteX2" fmla="*/ 4748212 w 4748212"/>
              <a:gd name="connsiteY2" fmla="*/ 2952328 h 2952328"/>
              <a:gd name="connsiteX3" fmla="*/ 0 w 4748212"/>
              <a:gd name="connsiteY3" fmla="*/ 2952328 h 2952328"/>
              <a:gd name="connsiteX4" fmla="*/ 0 w 4748212"/>
              <a:gd name="connsiteY4" fmla="*/ 0 h 2952328"/>
              <a:gd name="connsiteX0-1" fmla="*/ 0 w 4748212"/>
              <a:gd name="connsiteY0-2" fmla="*/ 0 h 2956465"/>
              <a:gd name="connsiteX1-3" fmla="*/ 4748212 w 4748212"/>
              <a:gd name="connsiteY1-4" fmla="*/ 0 h 2956465"/>
              <a:gd name="connsiteX2-5" fmla="*/ 4748212 w 4748212"/>
              <a:gd name="connsiteY2-6" fmla="*/ 2952328 h 2956465"/>
              <a:gd name="connsiteX3-7" fmla="*/ 3591499 w 4748212"/>
              <a:gd name="connsiteY3-8" fmla="*/ 2956465 h 2956465"/>
              <a:gd name="connsiteX4-9" fmla="*/ 0 w 4748212"/>
              <a:gd name="connsiteY4-10" fmla="*/ 2952328 h 2956465"/>
              <a:gd name="connsiteX5" fmla="*/ 0 w 4748212"/>
              <a:gd name="connsiteY5" fmla="*/ 0 h 2956465"/>
              <a:gd name="connsiteX0-11" fmla="*/ 0 w 4748212"/>
              <a:gd name="connsiteY0-12" fmla="*/ 0 h 2956465"/>
              <a:gd name="connsiteX1-13" fmla="*/ 4748212 w 4748212"/>
              <a:gd name="connsiteY1-14" fmla="*/ 0 h 2956465"/>
              <a:gd name="connsiteX2-15" fmla="*/ 3591499 w 4748212"/>
              <a:gd name="connsiteY2-16" fmla="*/ 2956465 h 2956465"/>
              <a:gd name="connsiteX3-17" fmla="*/ 0 w 4748212"/>
              <a:gd name="connsiteY3-18" fmla="*/ 2952328 h 2956465"/>
              <a:gd name="connsiteX4-19" fmla="*/ 0 w 4748212"/>
              <a:gd name="connsiteY4-20" fmla="*/ 0 h 29564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8212" h="2956465">
                <a:moveTo>
                  <a:pt x="0" y="0"/>
                </a:moveTo>
                <a:lnTo>
                  <a:pt x="4748212" y="0"/>
                </a:lnTo>
                <a:lnTo>
                  <a:pt x="3591499" y="2956465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\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-17253" y="1631044"/>
            <a:ext cx="6808570" cy="3516912"/>
          </a:xfrm>
          <a:custGeom>
            <a:avLst/>
            <a:gdLst>
              <a:gd name="connsiteX0" fmla="*/ 0 w 4748212"/>
              <a:gd name="connsiteY0" fmla="*/ 0 h 2952328"/>
              <a:gd name="connsiteX1" fmla="*/ 4748212 w 4748212"/>
              <a:gd name="connsiteY1" fmla="*/ 0 h 2952328"/>
              <a:gd name="connsiteX2" fmla="*/ 4748212 w 4748212"/>
              <a:gd name="connsiteY2" fmla="*/ 2952328 h 2952328"/>
              <a:gd name="connsiteX3" fmla="*/ 0 w 4748212"/>
              <a:gd name="connsiteY3" fmla="*/ 2952328 h 2952328"/>
              <a:gd name="connsiteX4" fmla="*/ 0 w 4748212"/>
              <a:gd name="connsiteY4" fmla="*/ 0 h 2952328"/>
              <a:gd name="connsiteX0-1" fmla="*/ 0 w 4748212"/>
              <a:gd name="connsiteY0-2" fmla="*/ 0 h 2956465"/>
              <a:gd name="connsiteX1-3" fmla="*/ 4748212 w 4748212"/>
              <a:gd name="connsiteY1-4" fmla="*/ 0 h 2956465"/>
              <a:gd name="connsiteX2-5" fmla="*/ 4748212 w 4748212"/>
              <a:gd name="connsiteY2-6" fmla="*/ 2952328 h 2956465"/>
              <a:gd name="connsiteX3-7" fmla="*/ 3591499 w 4748212"/>
              <a:gd name="connsiteY3-8" fmla="*/ 2956465 h 2956465"/>
              <a:gd name="connsiteX4-9" fmla="*/ 0 w 4748212"/>
              <a:gd name="connsiteY4-10" fmla="*/ 2952328 h 2956465"/>
              <a:gd name="connsiteX5" fmla="*/ 0 w 4748212"/>
              <a:gd name="connsiteY5" fmla="*/ 0 h 2956465"/>
              <a:gd name="connsiteX0-11" fmla="*/ 0 w 4748212"/>
              <a:gd name="connsiteY0-12" fmla="*/ 0 h 2956465"/>
              <a:gd name="connsiteX1-13" fmla="*/ 4748212 w 4748212"/>
              <a:gd name="connsiteY1-14" fmla="*/ 0 h 2956465"/>
              <a:gd name="connsiteX2-15" fmla="*/ 3591499 w 4748212"/>
              <a:gd name="connsiteY2-16" fmla="*/ 2956465 h 2956465"/>
              <a:gd name="connsiteX3-17" fmla="*/ 0 w 4748212"/>
              <a:gd name="connsiteY3-18" fmla="*/ 2952328 h 2956465"/>
              <a:gd name="connsiteX4-19" fmla="*/ 0 w 4748212"/>
              <a:gd name="connsiteY4-20" fmla="*/ 0 h 29564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748212" h="2956465">
                <a:moveTo>
                  <a:pt x="0" y="0"/>
                </a:moveTo>
                <a:lnTo>
                  <a:pt x="4748212" y="0"/>
                </a:lnTo>
                <a:lnTo>
                  <a:pt x="3591499" y="2956465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4743451" y="1478248"/>
            <a:ext cx="1685924" cy="3669706"/>
          </a:xfrm>
          <a:prstGeom prst="line">
            <a:avLst/>
          </a:prstGeom>
          <a:ln w="12700">
            <a:solidFill>
              <a:srgbClr val="FCE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13487" y="2339568"/>
            <a:ext cx="4649063" cy="29764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ts val="1485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lack"/>
              </a:rPr>
              <a:t>欧马可改单芯芯盘焊接工装开发方案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7860" y="4044920"/>
            <a:ext cx="4139203" cy="4847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北京光华荣昌汽车部件有限公司</a:t>
            </a:r>
            <a:endParaRPr lang="en-US" altLang="zh-CN" sz="1200" b="1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300" b="1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105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BEIJING GOLDRARE AUTOMOBILE PARTS CO., LTD.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0388442" y="742688"/>
            <a:ext cx="1324718" cy="2537506"/>
            <a:chOff x="10388442" y="968120"/>
            <a:chExt cx="1324718" cy="2537506"/>
          </a:xfrm>
          <a:gradFill flip="none" rotWithShape="1">
            <a:gsLst>
              <a:gs pos="3500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8900000" scaled="1"/>
            <a:tileRect/>
          </a:gradFill>
        </p:grpSpPr>
        <p:grpSp>
          <p:nvGrpSpPr>
            <p:cNvPr id="34" name="组合 33"/>
            <p:cNvGrpSpPr/>
            <p:nvPr/>
          </p:nvGrpSpPr>
          <p:grpSpPr>
            <a:xfrm>
              <a:off x="10388442" y="2322545"/>
              <a:ext cx="1324718" cy="1183081"/>
              <a:chOff x="9487654" y="1462625"/>
              <a:chExt cx="2243578" cy="2003698"/>
            </a:xfrm>
            <a:grpFill/>
          </p:grpSpPr>
          <p:grpSp>
            <p:nvGrpSpPr>
              <p:cNvPr id="30" name="组合 29"/>
              <p:cNvGrpSpPr/>
              <p:nvPr/>
            </p:nvGrpSpPr>
            <p:grpSpPr>
              <a:xfrm>
                <a:off x="9487654" y="1462625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10" name="椭圆 9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9487654" y="1838761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9489830" y="2214897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52" name="椭圆 51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9487654" y="2591033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5" name="组合 64"/>
              <p:cNvGrpSpPr/>
              <p:nvPr/>
            </p:nvGrpSpPr>
            <p:grpSpPr>
              <a:xfrm>
                <a:off x="9487654" y="2967169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>
                <a:off x="9487654" y="3348967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80" name="组合 79"/>
            <p:cNvGrpSpPr/>
            <p:nvPr/>
          </p:nvGrpSpPr>
          <p:grpSpPr>
            <a:xfrm>
              <a:off x="10388442" y="968120"/>
              <a:ext cx="1324718" cy="1183081"/>
              <a:chOff x="9487654" y="1462625"/>
              <a:chExt cx="2243578" cy="2003698"/>
            </a:xfrm>
            <a:grpFill/>
          </p:grpSpPr>
          <p:grpSp>
            <p:nvGrpSpPr>
              <p:cNvPr id="81" name="组合 80"/>
              <p:cNvGrpSpPr/>
              <p:nvPr/>
            </p:nvGrpSpPr>
            <p:grpSpPr>
              <a:xfrm>
                <a:off x="9487654" y="1462625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117" name="椭圆 116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8" name="椭圆 117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9" name="椭圆 118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0" name="椭圆 119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1" name="椭圆 120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2" name="椭圆 121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2" name="组合 81"/>
              <p:cNvGrpSpPr/>
              <p:nvPr/>
            </p:nvGrpSpPr>
            <p:grpSpPr>
              <a:xfrm>
                <a:off x="9487654" y="1838761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111" name="椭圆 110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3" name="椭圆 112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4" name="椭圆 113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5" name="椭圆 114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6" name="椭圆 115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3" name="组合 82"/>
              <p:cNvGrpSpPr/>
              <p:nvPr/>
            </p:nvGrpSpPr>
            <p:grpSpPr>
              <a:xfrm>
                <a:off x="9489830" y="2214897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105" name="椭圆 104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7" name="椭圆 106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8" name="椭圆 107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9" name="椭圆 108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0" name="椭圆 109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4" name="组合 83"/>
              <p:cNvGrpSpPr/>
              <p:nvPr/>
            </p:nvGrpSpPr>
            <p:grpSpPr>
              <a:xfrm>
                <a:off x="9487654" y="2591033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99" name="椭圆 98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4" name="椭圆 103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5" name="组合 84"/>
              <p:cNvGrpSpPr/>
              <p:nvPr/>
            </p:nvGrpSpPr>
            <p:grpSpPr>
              <a:xfrm>
                <a:off x="9487654" y="2967169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93" name="椭圆 92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9487654" y="3348967"/>
                <a:ext cx="2241402" cy="117356"/>
                <a:chOff x="9487654" y="1462625"/>
                <a:chExt cx="2241402" cy="117356"/>
              </a:xfrm>
              <a:grpFill/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024" name="组合 1023"/>
          <p:cNvGrpSpPr/>
          <p:nvPr/>
        </p:nvGrpSpPr>
        <p:grpSpPr>
          <a:xfrm>
            <a:off x="8853200" y="5780575"/>
            <a:ext cx="2828958" cy="516814"/>
            <a:chOff x="8853200" y="5780575"/>
            <a:chExt cx="2828958" cy="51681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</p:grpSpPr>
        <p:grpSp>
          <p:nvGrpSpPr>
            <p:cNvPr id="43" name="组合 42"/>
            <p:cNvGrpSpPr/>
            <p:nvPr/>
          </p:nvGrpSpPr>
          <p:grpSpPr>
            <a:xfrm>
              <a:off x="10358725" y="5780575"/>
              <a:ext cx="1323433" cy="516814"/>
              <a:chOff x="10358725" y="5780575"/>
              <a:chExt cx="1323433" cy="516814"/>
            </a:xfrm>
            <a:grpFill/>
          </p:grpSpPr>
          <p:grpSp>
            <p:nvGrpSpPr>
              <p:cNvPr id="127" name="组合 126"/>
              <p:cNvGrpSpPr/>
              <p:nvPr/>
            </p:nvGrpSpPr>
            <p:grpSpPr>
              <a:xfrm>
                <a:off x="10358725" y="5780575"/>
                <a:ext cx="1323433" cy="69293"/>
                <a:chOff x="9487654" y="1462625"/>
                <a:chExt cx="2241402" cy="117356"/>
              </a:xfrm>
              <a:grpFill/>
            </p:grpSpPr>
            <p:sp>
              <p:nvSpPr>
                <p:cNvPr id="142" name="椭圆 141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3" name="椭圆 142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4" name="椭圆 143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5" name="椭圆 144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6" name="椭圆 145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7" name="椭圆 146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8" name="组合 127"/>
              <p:cNvGrpSpPr/>
              <p:nvPr/>
            </p:nvGrpSpPr>
            <p:grpSpPr>
              <a:xfrm>
                <a:off x="10358725" y="6002664"/>
                <a:ext cx="1323433" cy="69293"/>
                <a:chOff x="9487654" y="1462625"/>
                <a:chExt cx="2241402" cy="117356"/>
              </a:xfrm>
              <a:grpFill/>
            </p:grpSpPr>
            <p:sp>
              <p:nvSpPr>
                <p:cNvPr id="136" name="椭圆 135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7" name="椭圆 136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8" name="椭圆 137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9" name="椭圆 138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0" name="椭圆 139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1" name="椭圆 140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9" name="组合 128"/>
              <p:cNvGrpSpPr/>
              <p:nvPr/>
            </p:nvGrpSpPr>
            <p:grpSpPr>
              <a:xfrm>
                <a:off x="10358725" y="6228096"/>
                <a:ext cx="1323433" cy="69293"/>
                <a:chOff x="9487654" y="1462625"/>
                <a:chExt cx="2241402" cy="117356"/>
              </a:xfrm>
              <a:grpFill/>
            </p:grpSpPr>
            <p:sp>
              <p:nvSpPr>
                <p:cNvPr id="130" name="椭圆 129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1" name="椭圆 130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2" name="椭圆 131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3" name="椭圆 132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5" name="椭圆 134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67" name="组合 166"/>
            <p:cNvGrpSpPr/>
            <p:nvPr/>
          </p:nvGrpSpPr>
          <p:grpSpPr>
            <a:xfrm>
              <a:off x="8853200" y="5780575"/>
              <a:ext cx="1323433" cy="516814"/>
              <a:chOff x="10358725" y="5780575"/>
              <a:chExt cx="1323433" cy="516814"/>
            </a:xfrm>
            <a:grpFill/>
          </p:grpSpPr>
          <p:grpSp>
            <p:nvGrpSpPr>
              <p:cNvPr id="168" name="组合 167"/>
              <p:cNvGrpSpPr/>
              <p:nvPr/>
            </p:nvGrpSpPr>
            <p:grpSpPr>
              <a:xfrm>
                <a:off x="10358725" y="5780575"/>
                <a:ext cx="1323433" cy="69293"/>
                <a:chOff x="9487654" y="1462625"/>
                <a:chExt cx="2241402" cy="117356"/>
              </a:xfrm>
              <a:grpFill/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5" name="椭圆 184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7" name="椭圆 186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8" name="椭圆 187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9" name="组合 168"/>
              <p:cNvGrpSpPr/>
              <p:nvPr/>
            </p:nvGrpSpPr>
            <p:grpSpPr>
              <a:xfrm>
                <a:off x="10358725" y="6002664"/>
                <a:ext cx="1323433" cy="69293"/>
                <a:chOff x="9487654" y="1462625"/>
                <a:chExt cx="2241402" cy="117356"/>
              </a:xfrm>
              <a:grpFill/>
            </p:grpSpPr>
            <p:sp>
              <p:nvSpPr>
                <p:cNvPr id="177" name="椭圆 176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8" name="椭圆 177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9" name="椭圆 178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0" name="椭圆 179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1" name="椭圆 180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2" name="椭圆 181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0" name="组合 169"/>
              <p:cNvGrpSpPr/>
              <p:nvPr/>
            </p:nvGrpSpPr>
            <p:grpSpPr>
              <a:xfrm>
                <a:off x="10358725" y="6228096"/>
                <a:ext cx="1323433" cy="69293"/>
                <a:chOff x="9487654" y="1462625"/>
                <a:chExt cx="2241402" cy="117356"/>
              </a:xfrm>
              <a:grpFill/>
            </p:grpSpPr>
            <p:sp>
              <p:nvSpPr>
                <p:cNvPr id="171" name="椭圆 170"/>
                <p:cNvSpPr/>
                <p:nvPr/>
              </p:nvSpPr>
              <p:spPr>
                <a:xfrm>
                  <a:off x="948765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2" name="椭圆 171"/>
                <p:cNvSpPr/>
                <p:nvPr/>
              </p:nvSpPr>
              <p:spPr>
                <a:xfrm>
                  <a:off x="991183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3" name="椭圆 172"/>
                <p:cNvSpPr/>
                <p:nvPr/>
              </p:nvSpPr>
              <p:spPr>
                <a:xfrm>
                  <a:off x="1033601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4" name="椭圆 173"/>
                <p:cNvSpPr/>
                <p:nvPr/>
              </p:nvSpPr>
              <p:spPr>
                <a:xfrm>
                  <a:off x="10760194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5" name="椭圆 174"/>
                <p:cNvSpPr/>
                <p:nvPr/>
              </p:nvSpPr>
              <p:spPr>
                <a:xfrm>
                  <a:off x="11185947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6" name="椭圆 175"/>
                <p:cNvSpPr/>
                <p:nvPr/>
              </p:nvSpPr>
              <p:spPr>
                <a:xfrm>
                  <a:off x="11611700" y="1462625"/>
                  <a:ext cx="117356" cy="1173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93" name="PA-平行四边形 16"/>
          <p:cNvSpPr/>
          <p:nvPr>
            <p:custDataLst>
              <p:tags r:id="rId2"/>
            </p:custDataLst>
          </p:nvPr>
        </p:nvSpPr>
        <p:spPr>
          <a:xfrm>
            <a:off x="5007035" y="4517763"/>
            <a:ext cx="3776794" cy="690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84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Light" panose="020B0300000000000000" pitchFamily="34" charset="-122"/>
            </a:endParaRPr>
          </a:p>
        </p:txBody>
      </p:sp>
      <p:sp>
        <p:nvSpPr>
          <p:cNvPr id="194" name="PA-平行四边形 18"/>
          <p:cNvSpPr/>
          <p:nvPr>
            <p:custDataLst>
              <p:tags r:id="rId3"/>
            </p:custDataLst>
          </p:nvPr>
        </p:nvSpPr>
        <p:spPr>
          <a:xfrm>
            <a:off x="0" y="6044769"/>
            <a:ext cx="1298749" cy="54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7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Light" panose="020B0300000000000000" pitchFamily="34" charset="-122"/>
            </a:endParaRPr>
          </a:p>
        </p:txBody>
      </p:sp>
      <p:pic>
        <p:nvPicPr>
          <p:cNvPr id="153" name="图片 152" descr="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2742" y="306991"/>
            <a:ext cx="675764" cy="597404"/>
          </a:xfrm>
          <a:prstGeom prst="rect">
            <a:avLst/>
          </a:prstGeom>
        </p:spPr>
      </p:pic>
      <p:sp>
        <p:nvSpPr>
          <p:cNvPr id="148" name="矩形 147">
            <a:extLst>
              <a:ext uri="{FF2B5EF4-FFF2-40B4-BE49-F238E27FC236}">
                <a16:creationId xmlns:a16="http://schemas.microsoft.com/office/drawing/2014/main" id="{9BA7832F-8560-4268-A301-9C8745BB03B6}"/>
              </a:ext>
            </a:extLst>
          </p:cNvPr>
          <p:cNvSpPr/>
          <p:nvPr/>
        </p:nvSpPr>
        <p:spPr>
          <a:xfrm>
            <a:off x="1479912" y="5328831"/>
            <a:ext cx="4139203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400" b="1" dirty="0">
                <a:ea typeface="微软雅黑" panose="020B0503020204020204" pitchFamily="34" charset="-122"/>
                <a:cs typeface="Arial" panose="020B0604020202020204" pitchFamily="34" charset="0"/>
              </a:rPr>
              <a:t>编制：                                会签：</a:t>
            </a:r>
            <a:endParaRPr lang="en-US" altLang="zh-CN" sz="14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14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400" b="1" dirty="0">
                <a:ea typeface="微软雅黑" panose="020B0503020204020204" pitchFamily="34" charset="-122"/>
                <a:cs typeface="Arial" panose="020B0604020202020204" pitchFamily="34" charset="0"/>
              </a:rPr>
              <a:t>批准：</a:t>
            </a:r>
            <a:endParaRPr lang="en-US" altLang="zh-CN" sz="1100" b="1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499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72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21" grpId="0" animBg="1"/>
      <p:bldP spid="193" grpId="0" animBg="1"/>
      <p:bldP spid="1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14C7EA4-BF9D-4D84-8A17-30B64AB6D5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6924" y="1931520"/>
            <a:ext cx="1932439" cy="3096344"/>
          </a:xfrm>
          <a:prstGeom prst="rect">
            <a:avLst/>
          </a:prstGeom>
        </p:spPr>
      </p:pic>
      <p:sp>
        <p:nvSpPr>
          <p:cNvPr id="20" name="AutoShape 7">
            <a:extLst>
              <a:ext uri="{FF2B5EF4-FFF2-40B4-BE49-F238E27FC236}">
                <a16:creationId xmlns:a16="http://schemas.microsoft.com/office/drawing/2014/main" id="{756EDB80-0FB8-4774-A311-C448E6A8D66D}"/>
              </a:ext>
            </a:extLst>
          </p:cNvPr>
          <p:cNvSpPr/>
          <p:nvPr/>
        </p:nvSpPr>
        <p:spPr>
          <a:xfrm>
            <a:off x="6999963" y="878787"/>
            <a:ext cx="4104456" cy="913809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一键放倒是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H6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高配靠背骨架的衍生结构，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此次变更涉及以下焊胎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BD7BDE3-50CB-4B49-AF26-3189979E39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696" y="1466719"/>
            <a:ext cx="1080120" cy="992435"/>
          </a:xfrm>
          <a:prstGeom prst="rect">
            <a:avLst/>
          </a:prstGeom>
        </p:spPr>
      </p:pic>
      <p:sp>
        <p:nvSpPr>
          <p:cNvPr id="22" name="AutoShape 7">
            <a:extLst>
              <a:ext uri="{FF2B5EF4-FFF2-40B4-BE49-F238E27FC236}">
                <a16:creationId xmlns:a16="http://schemas.microsoft.com/office/drawing/2014/main" id="{7342AC88-CD5C-4D26-BC5C-4AE431A28B80}"/>
              </a:ext>
            </a:extLst>
          </p:cNvPr>
          <p:cNvSpPr/>
          <p:nvPr/>
        </p:nvSpPr>
        <p:spPr>
          <a:xfrm>
            <a:off x="2462148" y="1302205"/>
            <a:ext cx="947881" cy="59715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新开件</a:t>
            </a: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27706C2-FB7C-443C-81BB-8A2DC505AC31}"/>
              </a:ext>
            </a:extLst>
          </p:cNvPr>
          <p:cNvCxnSpPr>
            <a:cxnSpLocks/>
          </p:cNvCxnSpPr>
          <p:nvPr/>
        </p:nvCxnSpPr>
        <p:spPr>
          <a:xfrm>
            <a:off x="1804700" y="2129993"/>
            <a:ext cx="798248" cy="506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6712174D-50E0-4D2A-982F-C849EC1C66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0542" y="1450693"/>
            <a:ext cx="1111129" cy="376575"/>
          </a:xfrm>
          <a:prstGeom prst="rect">
            <a:avLst/>
          </a:prstGeom>
        </p:spPr>
      </p:pic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CCE7E5A-F76E-4571-B4F8-8A195CC1BA1B}"/>
              </a:ext>
            </a:extLst>
          </p:cNvPr>
          <p:cNvCxnSpPr>
            <a:cxnSpLocks/>
          </p:cNvCxnSpPr>
          <p:nvPr/>
        </p:nvCxnSpPr>
        <p:spPr>
          <a:xfrm flipH="1">
            <a:off x="3433712" y="1678173"/>
            <a:ext cx="639547" cy="7341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7">
            <a:extLst>
              <a:ext uri="{FF2B5EF4-FFF2-40B4-BE49-F238E27FC236}">
                <a16:creationId xmlns:a16="http://schemas.microsoft.com/office/drawing/2014/main" id="{7E18F70F-15A6-46BC-AA4C-7A2327AE14A5}"/>
              </a:ext>
            </a:extLst>
          </p:cNvPr>
          <p:cNvSpPr/>
          <p:nvPr/>
        </p:nvSpPr>
        <p:spPr>
          <a:xfrm>
            <a:off x="4387295" y="4286111"/>
            <a:ext cx="1932439" cy="5500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图中两个件新开替换原有零件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76E5EB2-774F-4CC6-A48A-9E18DD273327}"/>
              </a:ext>
            </a:extLst>
          </p:cNvPr>
          <p:cNvCxnSpPr>
            <a:cxnSpLocks/>
          </p:cNvCxnSpPr>
          <p:nvPr/>
        </p:nvCxnSpPr>
        <p:spPr>
          <a:xfrm flipV="1">
            <a:off x="1855696" y="3299961"/>
            <a:ext cx="1101132" cy="229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363DF003-448F-4B45-AFB5-167A9A99AA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050" y="3529237"/>
            <a:ext cx="1431577" cy="491391"/>
          </a:xfrm>
          <a:prstGeom prst="rect">
            <a:avLst/>
          </a:prstGeom>
        </p:spPr>
      </p:pic>
      <p:sp>
        <p:nvSpPr>
          <p:cNvPr id="39" name="AutoShape 7">
            <a:extLst>
              <a:ext uri="{FF2B5EF4-FFF2-40B4-BE49-F238E27FC236}">
                <a16:creationId xmlns:a16="http://schemas.microsoft.com/office/drawing/2014/main" id="{C02C7BE6-676D-4F11-AE85-7D5961EB0E5A}"/>
              </a:ext>
            </a:extLst>
          </p:cNvPr>
          <p:cNvSpPr/>
          <p:nvPr/>
        </p:nvSpPr>
        <p:spPr>
          <a:xfrm>
            <a:off x="1036746" y="4000770"/>
            <a:ext cx="947881" cy="59715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新增孔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FA9EB4E6-0669-4F3B-9FAE-C2F7C9F610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867" y="4597925"/>
            <a:ext cx="1101132" cy="781932"/>
          </a:xfrm>
          <a:prstGeom prst="rect">
            <a:avLst/>
          </a:prstGeom>
        </p:spPr>
      </p:pic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7C0B5659-820E-4BE8-9445-315F1D6C36F8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2088999" y="4138543"/>
            <a:ext cx="1011845" cy="850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0C9A8B93-B3E7-435A-8522-46185F534ABB}"/>
              </a:ext>
            </a:extLst>
          </p:cNvPr>
          <p:cNvSpPr/>
          <p:nvPr/>
        </p:nvSpPr>
        <p:spPr>
          <a:xfrm>
            <a:off x="3893944" y="4235556"/>
            <a:ext cx="432048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7F9EC0C4-2CE4-48FD-83A2-369C67D633F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0591" y="2606761"/>
            <a:ext cx="1245409" cy="1628795"/>
          </a:xfrm>
          <a:prstGeom prst="rect">
            <a:avLst/>
          </a:prstGeom>
        </p:spPr>
      </p:pic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442E97C6-4D19-4A08-97B8-3278282CCA61}"/>
              </a:ext>
            </a:extLst>
          </p:cNvPr>
          <p:cNvCxnSpPr>
            <a:cxnSpLocks/>
          </p:cNvCxnSpPr>
          <p:nvPr/>
        </p:nvCxnSpPr>
        <p:spPr>
          <a:xfrm flipV="1">
            <a:off x="4357928" y="3353018"/>
            <a:ext cx="1156638" cy="933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表格 54">
            <a:extLst>
              <a:ext uri="{FF2B5EF4-FFF2-40B4-BE49-F238E27FC236}">
                <a16:creationId xmlns:a16="http://schemas.microsoft.com/office/drawing/2014/main" id="{DEEEF250-3265-45EC-A2E3-D62C4CA0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00159"/>
              </p:ext>
            </p:extLst>
          </p:nvPr>
        </p:nvGraphicFramePr>
        <p:xfrm>
          <a:off x="6480785" y="1678173"/>
          <a:ext cx="5325085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506">
                  <a:extLst>
                    <a:ext uri="{9D8B030D-6E8A-4147-A177-3AD203B41FA5}">
                      <a16:colId xmlns:a16="http://schemas.microsoft.com/office/drawing/2014/main" val="1107878808"/>
                    </a:ext>
                  </a:extLst>
                </a:gridCol>
                <a:gridCol w="627506">
                  <a:extLst>
                    <a:ext uri="{9D8B030D-6E8A-4147-A177-3AD203B41FA5}">
                      <a16:colId xmlns:a16="http://schemas.microsoft.com/office/drawing/2014/main" val="77126501"/>
                    </a:ext>
                  </a:extLst>
                </a:gridCol>
                <a:gridCol w="627506">
                  <a:extLst>
                    <a:ext uri="{9D8B030D-6E8A-4147-A177-3AD203B41FA5}">
                      <a16:colId xmlns:a16="http://schemas.microsoft.com/office/drawing/2014/main" val="3223143235"/>
                    </a:ext>
                  </a:extLst>
                </a:gridCol>
                <a:gridCol w="1560049">
                  <a:extLst>
                    <a:ext uri="{9D8B030D-6E8A-4147-A177-3AD203B41FA5}">
                      <a16:colId xmlns:a16="http://schemas.microsoft.com/office/drawing/2014/main" val="1402849956"/>
                    </a:ext>
                  </a:extLst>
                </a:gridCol>
                <a:gridCol w="627506">
                  <a:extLst>
                    <a:ext uri="{9D8B030D-6E8A-4147-A177-3AD203B41FA5}">
                      <a16:colId xmlns:a16="http://schemas.microsoft.com/office/drawing/2014/main" val="3783586660"/>
                    </a:ext>
                  </a:extLst>
                </a:gridCol>
                <a:gridCol w="627506">
                  <a:extLst>
                    <a:ext uri="{9D8B030D-6E8A-4147-A177-3AD203B41FA5}">
                      <a16:colId xmlns:a16="http://schemas.microsoft.com/office/drawing/2014/main" val="425919010"/>
                    </a:ext>
                  </a:extLst>
                </a:gridCol>
                <a:gridCol w="627506">
                  <a:extLst>
                    <a:ext uri="{9D8B030D-6E8A-4147-A177-3AD203B41FA5}">
                      <a16:colId xmlns:a16="http://schemas.microsoft.com/office/drawing/2014/main" val="2962734900"/>
                    </a:ext>
                  </a:extLst>
                </a:gridCol>
              </a:tblGrid>
              <a:tr h="16568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序号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零件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图片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工装开发或者改造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费用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备注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备注</a:t>
                      </a: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3752436"/>
                  </a:ext>
                </a:extLst>
              </a:tr>
              <a:tr h="8371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弯管总成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H6</a:t>
                      </a:r>
                      <a:r>
                        <a:rPr lang="zh-CN" altLang="en-US" sz="1000" u="none" strike="noStrike" dirty="0">
                          <a:effectLst/>
                        </a:rPr>
                        <a:t>弯管总成夹具改造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989396"/>
                  </a:ext>
                </a:extLst>
              </a:tr>
              <a:tr h="8371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A</a:t>
                      </a:r>
                      <a:r>
                        <a:rPr lang="zh-CN" altLang="en-US" sz="1000" u="none" strike="noStrike" dirty="0">
                          <a:effectLst/>
                        </a:rPr>
                        <a:t>板总成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effectLst/>
                        </a:rPr>
                        <a:t>A</a:t>
                      </a:r>
                      <a:r>
                        <a:rPr lang="zh-CN" altLang="en-US" sz="1000" u="none" strike="noStrike" dirty="0">
                          <a:effectLst/>
                        </a:rPr>
                        <a:t>板总成夹具改造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8656454"/>
                  </a:ext>
                </a:extLst>
              </a:tr>
              <a:tr h="8371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3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左调角器总成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 dirty="0">
                          <a:effectLst/>
                        </a:rPr>
                        <a:t>左调角器总成夹具改造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6365318"/>
                  </a:ext>
                </a:extLst>
              </a:tr>
              <a:tr h="8371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4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靠背骨架总成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H6</a:t>
                      </a:r>
                      <a:r>
                        <a:rPr lang="zh-CN" altLang="en-US" sz="1000" u="none" strike="noStrike" dirty="0">
                          <a:effectLst/>
                        </a:rPr>
                        <a:t>高配骨架焊接总成二序夹具改造共用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433673"/>
                  </a:ext>
                </a:extLst>
              </a:tr>
              <a:tr h="8371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effectLst/>
                        </a:rPr>
                        <a:t>5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左调角器总成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新开简易焊胎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396747"/>
                  </a:ext>
                </a:extLst>
              </a:tr>
            </a:tbl>
          </a:graphicData>
        </a:graphic>
      </p:graphicFrame>
      <p:pic>
        <p:nvPicPr>
          <p:cNvPr id="56" name="图片 55">
            <a:extLst>
              <a:ext uri="{FF2B5EF4-FFF2-40B4-BE49-F238E27FC236}">
                <a16:creationId xmlns:a16="http://schemas.microsoft.com/office/drawing/2014/main" id="{6967663D-CD39-4860-BA32-DFEE4531A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7449" y="1971516"/>
            <a:ext cx="369887" cy="516121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58470AB6-4B21-40F8-8BBA-CD48D8D20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4017" y="4478737"/>
            <a:ext cx="369661" cy="55625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00A2A63E-8F40-4C64-B7D4-49042B0AF9E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3181" y="3632927"/>
            <a:ext cx="220043" cy="556251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3337B91E-5E41-4C4D-B623-848A4CE8D20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5632" y="2830124"/>
            <a:ext cx="538867" cy="556250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FDBBB3C1-E8D8-4E80-AE39-889CFCAB779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1764" y="5234838"/>
            <a:ext cx="275986" cy="6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1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96D33A6-0084-4BE4-B3E8-C47604C2A5B4}"/>
              </a:ext>
            </a:extLst>
          </p:cNvPr>
          <p:cNvCxnSpPr/>
          <p:nvPr/>
        </p:nvCxnSpPr>
        <p:spPr>
          <a:xfrm>
            <a:off x="3719736" y="895157"/>
            <a:ext cx="0" cy="54726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1CB41BD4-BE4C-4AA5-8A96-3BADF026CC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244282"/>
            <a:ext cx="2842262" cy="2215819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1AFE374-2BA3-4906-A9B6-870D92988728}"/>
              </a:ext>
            </a:extLst>
          </p:cNvPr>
          <p:cNvSpPr/>
          <p:nvPr/>
        </p:nvSpPr>
        <p:spPr>
          <a:xfrm>
            <a:off x="1559496" y="2345537"/>
            <a:ext cx="432048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C7C472-B7BA-447D-87BF-A17EB000A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3764562"/>
            <a:ext cx="2374356" cy="2137701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D86A39A4-3778-4528-88ED-D7CF05A642E3}"/>
              </a:ext>
            </a:extLst>
          </p:cNvPr>
          <p:cNvCxnSpPr>
            <a:cxnSpLocks/>
          </p:cNvCxnSpPr>
          <p:nvPr/>
        </p:nvCxnSpPr>
        <p:spPr>
          <a:xfrm flipH="1">
            <a:off x="1703512" y="2886372"/>
            <a:ext cx="72009" cy="8061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7">
            <a:extLst>
              <a:ext uri="{FF2B5EF4-FFF2-40B4-BE49-F238E27FC236}">
                <a16:creationId xmlns:a16="http://schemas.microsoft.com/office/drawing/2014/main" id="{04C2A045-04F6-4C72-AC45-E3D7E336543E}"/>
              </a:ext>
            </a:extLst>
          </p:cNvPr>
          <p:cNvSpPr/>
          <p:nvPr/>
        </p:nvSpPr>
        <p:spPr>
          <a:xfrm>
            <a:off x="1197532" y="5931681"/>
            <a:ext cx="1932439" cy="5500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个定位块重新加工</a:t>
            </a:r>
          </a:p>
        </p:txBody>
      </p:sp>
      <p:sp>
        <p:nvSpPr>
          <p:cNvPr id="27" name="AutoShape 7">
            <a:extLst>
              <a:ext uri="{FF2B5EF4-FFF2-40B4-BE49-F238E27FC236}">
                <a16:creationId xmlns:a16="http://schemas.microsoft.com/office/drawing/2014/main" id="{CAFA2590-05C1-441A-B1A6-4F41F36F04D6}"/>
              </a:ext>
            </a:extLst>
          </p:cNvPr>
          <p:cNvSpPr/>
          <p:nvPr/>
        </p:nvSpPr>
        <p:spPr>
          <a:xfrm>
            <a:off x="263352" y="939821"/>
            <a:ext cx="1932439" cy="5500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en-US" altLang="zh-CN" sz="1200" b="1" u="none" strike="noStrike" dirty="0">
                <a:effectLst/>
                <a:highlight>
                  <a:srgbClr val="6EA7DA"/>
                </a:highlight>
              </a:rPr>
              <a:t>A</a:t>
            </a:r>
            <a:r>
              <a:rPr lang="zh-CN" altLang="en-US" sz="1200" b="1" u="none" strike="noStrike" dirty="0">
                <a:effectLst/>
                <a:highlight>
                  <a:srgbClr val="6EA7DA"/>
                </a:highlight>
              </a:rPr>
              <a:t>板总成夹具</a:t>
            </a:r>
            <a:endParaRPr lang="zh-CN" altLang="en-US" sz="1200" b="1" dirty="0">
              <a:highlight>
                <a:srgbClr val="6EA7DA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AutoShape 7">
            <a:extLst>
              <a:ext uri="{FF2B5EF4-FFF2-40B4-BE49-F238E27FC236}">
                <a16:creationId xmlns:a16="http://schemas.microsoft.com/office/drawing/2014/main" id="{9E24E0C6-A8B4-40AA-B420-575C04282A58}"/>
              </a:ext>
            </a:extLst>
          </p:cNvPr>
          <p:cNvSpPr/>
          <p:nvPr/>
        </p:nvSpPr>
        <p:spPr>
          <a:xfrm>
            <a:off x="4023379" y="969239"/>
            <a:ext cx="1932439" cy="5500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u="none" strike="noStrike" dirty="0">
                <a:effectLst/>
                <a:highlight>
                  <a:srgbClr val="6EA7DA"/>
                </a:highlight>
              </a:rPr>
              <a:t>左调角器总成夹具</a:t>
            </a:r>
            <a:endParaRPr lang="zh-CN" altLang="en-US" sz="1200" b="1" dirty="0">
              <a:highlight>
                <a:srgbClr val="6EA7DA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1AAE3A4-F3FF-43F7-A236-CC915CF266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9014" y="1718012"/>
            <a:ext cx="2690474" cy="1571451"/>
          </a:xfrm>
          <a:prstGeom prst="rect">
            <a:avLst/>
          </a:prstGeom>
        </p:spPr>
      </p:pic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4D2826AE-55BA-4DE3-A395-974582BD642B}"/>
              </a:ext>
            </a:extLst>
          </p:cNvPr>
          <p:cNvSpPr/>
          <p:nvPr/>
        </p:nvSpPr>
        <p:spPr>
          <a:xfrm>
            <a:off x="5193845" y="1991346"/>
            <a:ext cx="326091" cy="3541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770D10B-FD44-4196-87F0-FFC62C3B5FE5}"/>
              </a:ext>
            </a:extLst>
          </p:cNvPr>
          <p:cNvCxnSpPr>
            <a:cxnSpLocks/>
          </p:cNvCxnSpPr>
          <p:nvPr/>
        </p:nvCxnSpPr>
        <p:spPr>
          <a:xfrm flipH="1">
            <a:off x="5102081" y="2215780"/>
            <a:ext cx="244933" cy="13470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99F0534B-B493-4AD1-8F78-D76DFBF29F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2335" y="3692554"/>
            <a:ext cx="1903665" cy="1898882"/>
          </a:xfrm>
          <a:prstGeom prst="rect">
            <a:avLst/>
          </a:prstGeom>
        </p:spPr>
      </p:pic>
      <p:sp>
        <p:nvSpPr>
          <p:cNvPr id="39" name="AutoShape 7">
            <a:extLst>
              <a:ext uri="{FF2B5EF4-FFF2-40B4-BE49-F238E27FC236}">
                <a16:creationId xmlns:a16="http://schemas.microsoft.com/office/drawing/2014/main" id="{01D646B9-2142-4048-BB4E-2E34DE510EFC}"/>
              </a:ext>
            </a:extLst>
          </p:cNvPr>
          <p:cNvSpPr/>
          <p:nvPr/>
        </p:nvSpPr>
        <p:spPr>
          <a:xfrm>
            <a:off x="4320171" y="5747425"/>
            <a:ext cx="1932439" cy="5500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个定位块重新加工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595DE0C5-4CEB-430E-A135-3B1AE99426D8}"/>
              </a:ext>
            </a:extLst>
          </p:cNvPr>
          <p:cNvCxnSpPr/>
          <p:nvPr/>
        </p:nvCxnSpPr>
        <p:spPr>
          <a:xfrm>
            <a:off x="7032104" y="895157"/>
            <a:ext cx="0" cy="54726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7">
            <a:extLst>
              <a:ext uri="{FF2B5EF4-FFF2-40B4-BE49-F238E27FC236}">
                <a16:creationId xmlns:a16="http://schemas.microsoft.com/office/drawing/2014/main" id="{52117E83-3E71-4436-AC73-2097A9AC0E4E}"/>
              </a:ext>
            </a:extLst>
          </p:cNvPr>
          <p:cNvSpPr/>
          <p:nvPr/>
        </p:nvSpPr>
        <p:spPr>
          <a:xfrm>
            <a:off x="7536160" y="976575"/>
            <a:ext cx="1932439" cy="5500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en-US" altLang="zh-CN" sz="1200" b="1" u="none" strike="noStrike" dirty="0">
                <a:effectLst/>
                <a:highlight>
                  <a:srgbClr val="6EA7DA"/>
                </a:highlight>
              </a:rPr>
              <a:t>H6</a:t>
            </a:r>
            <a:r>
              <a:rPr lang="zh-CN" altLang="en-US" sz="1200" b="1" u="none" strike="noStrike" dirty="0">
                <a:effectLst/>
                <a:highlight>
                  <a:srgbClr val="6EA7DA"/>
                </a:highlight>
              </a:rPr>
              <a:t>主驾高配二序</a:t>
            </a:r>
            <a:endParaRPr lang="zh-CN" altLang="en-US" sz="1200" b="1" dirty="0">
              <a:highlight>
                <a:srgbClr val="6EA7DA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A80FED67-A2D2-47BF-B35E-A6722783A2F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6240" y="3827182"/>
            <a:ext cx="1806263" cy="2165424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E7287B36-7ACC-431B-8CED-7BFCAF270ECF}"/>
              </a:ext>
            </a:extLst>
          </p:cNvPr>
          <p:cNvSpPr/>
          <p:nvPr/>
        </p:nvSpPr>
        <p:spPr>
          <a:xfrm>
            <a:off x="9072613" y="4221088"/>
            <a:ext cx="364431" cy="1721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AEDD9924-8381-476D-8A34-A4D4EA8C5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0416" y="1947959"/>
            <a:ext cx="1942968" cy="1299211"/>
          </a:xfrm>
          <a:prstGeom prst="rect">
            <a:avLst/>
          </a:prstGeom>
        </p:spPr>
      </p:pic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903EE48D-F9E6-4206-8A88-AEAABB9DE0EE}"/>
              </a:ext>
            </a:extLst>
          </p:cNvPr>
          <p:cNvCxnSpPr>
            <a:cxnSpLocks/>
          </p:cNvCxnSpPr>
          <p:nvPr/>
        </p:nvCxnSpPr>
        <p:spPr>
          <a:xfrm flipV="1">
            <a:off x="9768408" y="3332912"/>
            <a:ext cx="598597" cy="600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7">
            <a:extLst>
              <a:ext uri="{FF2B5EF4-FFF2-40B4-BE49-F238E27FC236}">
                <a16:creationId xmlns:a16="http://schemas.microsoft.com/office/drawing/2014/main" id="{0BA86E2C-83D0-4E33-9096-804DFE8F37A7}"/>
              </a:ext>
            </a:extLst>
          </p:cNvPr>
          <p:cNvSpPr/>
          <p:nvPr/>
        </p:nvSpPr>
        <p:spPr>
          <a:xfrm>
            <a:off x="9773354" y="1352341"/>
            <a:ext cx="2227298" cy="5500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图示位置与工装干涉，需重新设计</a:t>
            </a: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0FA2C785-D002-4914-A084-A4B99B951449}"/>
              </a:ext>
            </a:extLst>
          </p:cNvPr>
          <p:cNvSpPr/>
          <p:nvPr/>
        </p:nvSpPr>
        <p:spPr>
          <a:xfrm>
            <a:off x="8479827" y="4135028"/>
            <a:ext cx="364431" cy="44609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93A8467F-FBDE-4B35-B996-C2A82A3A8554}"/>
              </a:ext>
            </a:extLst>
          </p:cNvPr>
          <p:cNvCxnSpPr>
            <a:cxnSpLocks/>
          </p:cNvCxnSpPr>
          <p:nvPr/>
        </p:nvCxnSpPr>
        <p:spPr>
          <a:xfrm flipH="1" flipV="1">
            <a:off x="8108391" y="3408552"/>
            <a:ext cx="452383" cy="706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>
            <a:extLst>
              <a:ext uri="{FF2B5EF4-FFF2-40B4-BE49-F238E27FC236}">
                <a16:creationId xmlns:a16="http://schemas.microsoft.com/office/drawing/2014/main" id="{A7E2690B-E611-429D-B64D-AE302080D0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1874" y="1991346"/>
            <a:ext cx="1552437" cy="1272815"/>
          </a:xfrm>
          <a:prstGeom prst="rect">
            <a:avLst/>
          </a:prstGeom>
        </p:spPr>
      </p:pic>
      <p:sp>
        <p:nvSpPr>
          <p:cNvPr id="54" name="AutoShape 7">
            <a:extLst>
              <a:ext uri="{FF2B5EF4-FFF2-40B4-BE49-F238E27FC236}">
                <a16:creationId xmlns:a16="http://schemas.microsoft.com/office/drawing/2014/main" id="{1D504EA8-392B-478C-8C0F-072F95F04337}"/>
              </a:ext>
            </a:extLst>
          </p:cNvPr>
          <p:cNvSpPr/>
          <p:nvPr/>
        </p:nvSpPr>
        <p:spPr>
          <a:xfrm>
            <a:off x="7536160" y="1465820"/>
            <a:ext cx="1181033" cy="436607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单元重新设计</a:t>
            </a:r>
          </a:p>
        </p:txBody>
      </p:sp>
    </p:spTree>
    <p:extLst>
      <p:ext uri="{BB962C8B-B14F-4D97-AF65-F5344CB8AC3E}">
        <p14:creationId xmlns:p14="http://schemas.microsoft.com/office/powerpoint/2010/main" val="369557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7">
            <a:extLst>
              <a:ext uri="{FF2B5EF4-FFF2-40B4-BE49-F238E27FC236}">
                <a16:creationId xmlns:a16="http://schemas.microsoft.com/office/drawing/2014/main" id="{756EDB80-0FB8-4774-A311-C448E6A8D66D}"/>
              </a:ext>
            </a:extLst>
          </p:cNvPr>
          <p:cNvSpPr/>
          <p:nvPr/>
        </p:nvSpPr>
        <p:spPr>
          <a:xfrm>
            <a:off x="6999963" y="878787"/>
            <a:ext cx="4104456" cy="913809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欧马可主驾新增一种配置，焊接工艺方案如下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166E2A-788A-4503-A14C-FA742A0191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5600" y="2636912"/>
            <a:ext cx="1390219" cy="1944216"/>
          </a:xfrm>
          <a:prstGeom prst="rect">
            <a:avLst/>
          </a:prstGeom>
        </p:spPr>
      </p:pic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54EC179-1EE4-4719-A4D0-D52705363804}"/>
              </a:ext>
            </a:extLst>
          </p:cNvPr>
          <p:cNvCxnSpPr>
            <a:cxnSpLocks/>
          </p:cNvCxnSpPr>
          <p:nvPr/>
        </p:nvCxnSpPr>
        <p:spPr>
          <a:xfrm flipV="1">
            <a:off x="3313177" y="2331939"/>
            <a:ext cx="57552" cy="423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94728A5D-97E0-4E30-80F2-1DC74C39C563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2904389" y="2385777"/>
            <a:ext cx="83400" cy="429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7CEAF1D4-7638-40A0-A87D-2BEA7E295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6B9A5"/>
              </a:clrFrom>
              <a:clrTo>
                <a:srgbClr val="96B9A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8071" y="1749350"/>
            <a:ext cx="431654" cy="6311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B59047C-E7E3-4194-A3EB-17EBE1F753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6B9A5"/>
              </a:clrFrom>
              <a:clrTo>
                <a:srgbClr val="96B9A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8562" y="1754646"/>
            <a:ext cx="431654" cy="631131"/>
          </a:xfrm>
          <a:prstGeom prst="rect">
            <a:avLst/>
          </a:prstGeom>
        </p:spPr>
      </p:pic>
      <p:sp>
        <p:nvSpPr>
          <p:cNvPr id="34" name="AutoShape 7">
            <a:extLst>
              <a:ext uri="{FF2B5EF4-FFF2-40B4-BE49-F238E27FC236}">
                <a16:creationId xmlns:a16="http://schemas.microsoft.com/office/drawing/2014/main" id="{04BC76BD-712B-4835-BF17-22C5F9A33D88}"/>
              </a:ext>
            </a:extLst>
          </p:cNvPr>
          <p:cNvSpPr/>
          <p:nvPr/>
        </p:nvSpPr>
        <p:spPr>
          <a:xfrm>
            <a:off x="2804130" y="1307991"/>
            <a:ext cx="947881" cy="59715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借用一汽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578DBB0-25ED-4C4E-AC2A-7D50AF3DEA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96B9A5"/>
              </a:clrFrom>
              <a:clrTo>
                <a:srgbClr val="96B9A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034" y="2543715"/>
            <a:ext cx="893011" cy="1002420"/>
          </a:xfrm>
          <a:prstGeom prst="rect">
            <a:avLst/>
          </a:prstGeom>
        </p:spPr>
      </p:pic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A462BACD-F75A-449F-8083-92FD75945F7F}"/>
              </a:ext>
            </a:extLst>
          </p:cNvPr>
          <p:cNvCxnSpPr>
            <a:cxnSpLocks/>
          </p:cNvCxnSpPr>
          <p:nvPr/>
        </p:nvCxnSpPr>
        <p:spPr>
          <a:xfrm flipH="1" flipV="1">
            <a:off x="1388539" y="3356992"/>
            <a:ext cx="1190461" cy="286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7">
            <a:extLst>
              <a:ext uri="{FF2B5EF4-FFF2-40B4-BE49-F238E27FC236}">
                <a16:creationId xmlns:a16="http://schemas.microsoft.com/office/drawing/2014/main" id="{CC1FE231-4030-472D-AC7B-E1E9F31EA281}"/>
              </a:ext>
            </a:extLst>
          </p:cNvPr>
          <p:cNvSpPr/>
          <p:nvPr/>
        </p:nvSpPr>
        <p:spPr>
          <a:xfrm>
            <a:off x="440658" y="3609020"/>
            <a:ext cx="1550886" cy="59715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按照红色部分更改，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左右对称</a:t>
            </a: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B9805090-A61D-481A-B498-6ABB0A96F611}"/>
              </a:ext>
            </a:extLst>
          </p:cNvPr>
          <p:cNvCxnSpPr>
            <a:cxnSpLocks/>
          </p:cNvCxnSpPr>
          <p:nvPr/>
        </p:nvCxnSpPr>
        <p:spPr>
          <a:xfrm flipH="1">
            <a:off x="1900370" y="4324709"/>
            <a:ext cx="678630" cy="132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8F692C2E-BBF0-4220-8420-8578CA72C9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96B9A5"/>
              </a:clrFrom>
              <a:clrTo>
                <a:srgbClr val="96B9A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6101" y="4359412"/>
            <a:ext cx="645279" cy="854382"/>
          </a:xfrm>
          <a:prstGeom prst="rect">
            <a:avLst/>
          </a:prstGeom>
        </p:spPr>
      </p:pic>
      <p:sp>
        <p:nvSpPr>
          <p:cNvPr id="45" name="AutoShape 7">
            <a:extLst>
              <a:ext uri="{FF2B5EF4-FFF2-40B4-BE49-F238E27FC236}">
                <a16:creationId xmlns:a16="http://schemas.microsoft.com/office/drawing/2014/main" id="{2004812E-D0EB-4443-B833-D5A641FE4E48}"/>
              </a:ext>
            </a:extLst>
          </p:cNvPr>
          <p:cNvSpPr/>
          <p:nvPr/>
        </p:nvSpPr>
        <p:spPr>
          <a:xfrm>
            <a:off x="887164" y="5213794"/>
            <a:ext cx="947881" cy="59715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新开件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98D95C7-9718-44D4-A8B1-B33B094F56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96B9A5"/>
              </a:clrFrom>
              <a:clrTo>
                <a:srgbClr val="96B9A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8691" y="4115518"/>
            <a:ext cx="562696" cy="1043003"/>
          </a:xfrm>
          <a:prstGeom prst="rect">
            <a:avLst/>
          </a:prstGeom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78E5C027-4765-4DE5-A254-3581E6F1487B}"/>
              </a:ext>
            </a:extLst>
          </p:cNvPr>
          <p:cNvCxnSpPr>
            <a:cxnSpLocks/>
          </p:cNvCxnSpPr>
          <p:nvPr/>
        </p:nvCxnSpPr>
        <p:spPr>
          <a:xfrm>
            <a:off x="3752012" y="4329374"/>
            <a:ext cx="504055" cy="307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AA8B2C8B-D7D8-4C48-91EB-AAC605F1313E}"/>
              </a:ext>
            </a:extLst>
          </p:cNvPr>
          <p:cNvCxnSpPr>
            <a:cxnSpLocks/>
          </p:cNvCxnSpPr>
          <p:nvPr/>
        </p:nvCxnSpPr>
        <p:spPr>
          <a:xfrm flipH="1">
            <a:off x="3098605" y="4100927"/>
            <a:ext cx="218505" cy="10575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utoShape 7">
            <a:extLst>
              <a:ext uri="{FF2B5EF4-FFF2-40B4-BE49-F238E27FC236}">
                <a16:creationId xmlns:a16="http://schemas.microsoft.com/office/drawing/2014/main" id="{AF79FF7A-BDFF-4BDD-8990-293AD2299A16}"/>
              </a:ext>
            </a:extLst>
          </p:cNvPr>
          <p:cNvSpPr/>
          <p:nvPr/>
        </p:nvSpPr>
        <p:spPr>
          <a:xfrm>
            <a:off x="4179450" y="5073799"/>
            <a:ext cx="947881" cy="59715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新开件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185A0E1-F39A-4712-BD54-B1EA48897AE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96B9A5"/>
              </a:clrFrom>
              <a:clrTo>
                <a:srgbClr val="96B9A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8212" y="5291445"/>
            <a:ext cx="679154" cy="806741"/>
          </a:xfrm>
          <a:prstGeom prst="rect">
            <a:avLst/>
          </a:prstGeom>
        </p:spPr>
      </p:pic>
      <p:sp>
        <p:nvSpPr>
          <p:cNvPr id="54" name="AutoShape 7">
            <a:extLst>
              <a:ext uri="{FF2B5EF4-FFF2-40B4-BE49-F238E27FC236}">
                <a16:creationId xmlns:a16="http://schemas.microsoft.com/office/drawing/2014/main" id="{9FF0BB9C-1F14-4BC9-8B18-52B1E3450D43}"/>
              </a:ext>
            </a:extLst>
          </p:cNvPr>
          <p:cNvSpPr/>
          <p:nvPr/>
        </p:nvSpPr>
        <p:spPr>
          <a:xfrm>
            <a:off x="2604201" y="5957425"/>
            <a:ext cx="947881" cy="59715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局部修改</a:t>
            </a:r>
          </a:p>
        </p:txBody>
      </p:sp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680E78F2-9939-43CF-88C4-AB097FD91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01848"/>
              </p:ext>
            </p:extLst>
          </p:nvPr>
        </p:nvGraphicFramePr>
        <p:xfrm>
          <a:off x="6384032" y="1964336"/>
          <a:ext cx="5256582" cy="4133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126">
                  <a:extLst>
                    <a:ext uri="{9D8B030D-6E8A-4147-A177-3AD203B41FA5}">
                      <a16:colId xmlns:a16="http://schemas.microsoft.com/office/drawing/2014/main" val="654124646"/>
                    </a:ext>
                  </a:extLst>
                </a:gridCol>
                <a:gridCol w="645126">
                  <a:extLst>
                    <a:ext uri="{9D8B030D-6E8A-4147-A177-3AD203B41FA5}">
                      <a16:colId xmlns:a16="http://schemas.microsoft.com/office/drawing/2014/main" val="3183592337"/>
                    </a:ext>
                  </a:extLst>
                </a:gridCol>
                <a:gridCol w="645126">
                  <a:extLst>
                    <a:ext uri="{9D8B030D-6E8A-4147-A177-3AD203B41FA5}">
                      <a16:colId xmlns:a16="http://schemas.microsoft.com/office/drawing/2014/main" val="2375401056"/>
                    </a:ext>
                  </a:extLst>
                </a:gridCol>
                <a:gridCol w="740700">
                  <a:extLst>
                    <a:ext uri="{9D8B030D-6E8A-4147-A177-3AD203B41FA5}">
                      <a16:colId xmlns:a16="http://schemas.microsoft.com/office/drawing/2014/main" val="3460489259"/>
                    </a:ext>
                  </a:extLst>
                </a:gridCol>
                <a:gridCol w="645126">
                  <a:extLst>
                    <a:ext uri="{9D8B030D-6E8A-4147-A177-3AD203B41FA5}">
                      <a16:colId xmlns:a16="http://schemas.microsoft.com/office/drawing/2014/main" val="2639545841"/>
                    </a:ext>
                  </a:extLst>
                </a:gridCol>
                <a:gridCol w="645126">
                  <a:extLst>
                    <a:ext uri="{9D8B030D-6E8A-4147-A177-3AD203B41FA5}">
                      <a16:colId xmlns:a16="http://schemas.microsoft.com/office/drawing/2014/main" val="2642549093"/>
                    </a:ext>
                  </a:extLst>
                </a:gridCol>
                <a:gridCol w="645126">
                  <a:extLst>
                    <a:ext uri="{9D8B030D-6E8A-4147-A177-3AD203B41FA5}">
                      <a16:colId xmlns:a16="http://schemas.microsoft.com/office/drawing/2014/main" val="237777859"/>
                    </a:ext>
                  </a:extLst>
                </a:gridCol>
                <a:gridCol w="645126">
                  <a:extLst>
                    <a:ext uri="{9D8B030D-6E8A-4147-A177-3AD203B41FA5}">
                      <a16:colId xmlns:a16="http://schemas.microsoft.com/office/drawing/2014/main" val="1237327062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序号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零件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图片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工装开发或者改造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原工位焊接时间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焊接时间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费用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备注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332494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主驾一序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欧马可主驾一序改造共用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共机站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57543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主驾二序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共用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901698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主驾三序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新开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——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电控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05926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调角器总成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新开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电控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3539548"/>
                  </a:ext>
                </a:extLst>
              </a:tr>
            </a:tbl>
          </a:graphicData>
        </a:graphic>
      </p:graphicFrame>
      <p:pic>
        <p:nvPicPr>
          <p:cNvPr id="61" name="图片 60">
            <a:extLst>
              <a:ext uri="{FF2B5EF4-FFF2-40B4-BE49-F238E27FC236}">
                <a16:creationId xmlns:a16="http://schemas.microsoft.com/office/drawing/2014/main" id="{1678FADD-8C16-4323-926E-700F13170EB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4643" y="2635654"/>
            <a:ext cx="622300" cy="673100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929425C-106F-43F8-A09B-186BC4DB4DE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8293" y="3473854"/>
            <a:ext cx="617537" cy="658813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FD52E5F7-8740-45B5-AC20-29DB5768C40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4005" y="4458104"/>
            <a:ext cx="617538" cy="674688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34400517-46D2-43C7-8FEB-60D7792A7DD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7343" y="5470929"/>
            <a:ext cx="5238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3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7">
            <a:extLst>
              <a:ext uri="{FF2B5EF4-FFF2-40B4-BE49-F238E27FC236}">
                <a16:creationId xmlns:a16="http://schemas.microsoft.com/office/drawing/2014/main" id="{CAFA2590-05C1-441A-B1A6-4F41F36F04D6}"/>
              </a:ext>
            </a:extLst>
          </p:cNvPr>
          <p:cNvSpPr/>
          <p:nvPr/>
        </p:nvSpPr>
        <p:spPr>
          <a:xfrm>
            <a:off x="263352" y="939821"/>
            <a:ext cx="1932439" cy="5500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u="none" strike="noStrike" dirty="0">
                <a:effectLst/>
                <a:highlight>
                  <a:srgbClr val="6EA7DA"/>
                </a:highlight>
              </a:rPr>
              <a:t>欧马可主驾一序改造方案</a:t>
            </a:r>
            <a:endParaRPr lang="zh-CN" altLang="en-US" sz="1200" b="1" dirty="0">
              <a:highlight>
                <a:srgbClr val="6EA7DA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434602A-B3EB-4A0E-AF65-B93B1B9198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700808"/>
            <a:ext cx="5091858" cy="3770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7CFE8B5-1925-4AAE-A18B-340C92A0D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772816"/>
            <a:ext cx="4686359" cy="3096344"/>
          </a:xfrm>
          <a:prstGeom prst="rect">
            <a:avLst/>
          </a:prstGeom>
        </p:spPr>
      </p:pic>
      <p:sp>
        <p:nvSpPr>
          <p:cNvPr id="32" name="AutoShape 7">
            <a:extLst>
              <a:ext uri="{FF2B5EF4-FFF2-40B4-BE49-F238E27FC236}">
                <a16:creationId xmlns:a16="http://schemas.microsoft.com/office/drawing/2014/main" id="{A567415F-A6B2-43C2-B1B4-BC0A1CC07273}"/>
              </a:ext>
            </a:extLst>
          </p:cNvPr>
          <p:cNvSpPr/>
          <p:nvPr/>
        </p:nvSpPr>
        <p:spPr>
          <a:xfrm>
            <a:off x="7392144" y="5013176"/>
            <a:ext cx="947881" cy="59715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头枕管结构不一致，将头枕管焊接调整至主驾三序</a:t>
            </a:r>
          </a:p>
        </p:txBody>
      </p:sp>
    </p:spTree>
    <p:extLst>
      <p:ext uri="{BB962C8B-B14F-4D97-AF65-F5344CB8AC3E}">
        <p14:creationId xmlns:p14="http://schemas.microsoft.com/office/powerpoint/2010/main" val="256213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7">
            <a:extLst>
              <a:ext uri="{FF2B5EF4-FFF2-40B4-BE49-F238E27FC236}">
                <a16:creationId xmlns:a16="http://schemas.microsoft.com/office/drawing/2014/main" id="{CAFA2590-05C1-441A-B1A6-4F41F36F04D6}"/>
              </a:ext>
            </a:extLst>
          </p:cNvPr>
          <p:cNvSpPr/>
          <p:nvPr/>
        </p:nvSpPr>
        <p:spPr>
          <a:xfrm>
            <a:off x="258035" y="758252"/>
            <a:ext cx="1932439" cy="5500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u="none" strike="noStrike" dirty="0">
                <a:effectLst/>
                <a:highlight>
                  <a:srgbClr val="6EA7DA"/>
                </a:highlight>
              </a:rPr>
              <a:t>主驾三序夹具开发方案</a:t>
            </a:r>
            <a:endParaRPr lang="zh-CN" altLang="en-US" sz="1200" b="1" dirty="0">
              <a:highlight>
                <a:srgbClr val="6EA7DA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674839-2757-440A-8871-46BDE6092C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496" y="2715910"/>
            <a:ext cx="795619" cy="8717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AB33E6-52E2-45DE-9548-90533CAF49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3351" y="1361097"/>
            <a:ext cx="714393" cy="7612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838B88-47F7-4173-92F3-3269A9BE2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091" y="3677977"/>
            <a:ext cx="212912" cy="436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12112D-7C2F-44EC-A294-EFE1FAB1B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388" y="4352451"/>
            <a:ext cx="212912" cy="4362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8AB330-9BD6-4CC9-A6DF-EE043CFE30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96B9A5"/>
              </a:clrFrom>
              <a:clrTo>
                <a:srgbClr val="96B9A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2801" y="4934115"/>
            <a:ext cx="424895" cy="5905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D6BEB0C-FFE7-4571-AEAA-C30A3B224CC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96B9A5"/>
              </a:clrFrom>
              <a:clrTo>
                <a:srgbClr val="96B9A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8682" y="2293528"/>
            <a:ext cx="459441" cy="55555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8D2625-9234-4229-9ACC-B54E833567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96B9A5"/>
              </a:clrFrom>
              <a:clrTo>
                <a:srgbClr val="96B9A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9107" y="2986406"/>
            <a:ext cx="358589" cy="547320"/>
          </a:xfrm>
          <a:prstGeom prst="rect">
            <a:avLst/>
          </a:prstGeom>
        </p:spPr>
      </p:pic>
      <p:sp>
        <p:nvSpPr>
          <p:cNvPr id="2" name="左大括号 1">
            <a:extLst>
              <a:ext uri="{FF2B5EF4-FFF2-40B4-BE49-F238E27FC236}">
                <a16:creationId xmlns:a16="http://schemas.microsoft.com/office/drawing/2014/main" id="{85A16B02-4276-4D04-ABD6-2EF15A697F30}"/>
              </a:ext>
            </a:extLst>
          </p:cNvPr>
          <p:cNvSpPr/>
          <p:nvPr/>
        </p:nvSpPr>
        <p:spPr>
          <a:xfrm>
            <a:off x="1847528" y="1690262"/>
            <a:ext cx="169410" cy="34774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E6F31C4-7235-4D9F-BFFA-E90EE15B4E06}"/>
              </a:ext>
            </a:extLst>
          </p:cNvPr>
          <p:cNvGrpSpPr/>
          <p:nvPr/>
        </p:nvGrpSpPr>
        <p:grpSpPr>
          <a:xfrm>
            <a:off x="3982678" y="1358044"/>
            <a:ext cx="5760640" cy="4778845"/>
            <a:chOff x="5015880" y="882403"/>
            <a:chExt cx="6541119" cy="547699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672D7B4-1FE8-4506-A9B6-817D819C6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15880" y="1564216"/>
              <a:ext cx="952499" cy="729312"/>
            </a:xfrm>
            <a:prstGeom prst="rect">
              <a:avLst/>
            </a:prstGeom>
          </p:spPr>
        </p:pic>
        <p:sp>
          <p:nvSpPr>
            <p:cNvPr id="15" name="左大括号 14">
              <a:extLst>
                <a:ext uri="{FF2B5EF4-FFF2-40B4-BE49-F238E27FC236}">
                  <a16:creationId xmlns:a16="http://schemas.microsoft.com/office/drawing/2014/main" id="{96DD8FA4-C719-4CD6-BCC0-885869AEC243}"/>
                </a:ext>
              </a:extLst>
            </p:cNvPr>
            <p:cNvSpPr/>
            <p:nvPr/>
          </p:nvSpPr>
          <p:spPr>
            <a:xfrm>
              <a:off x="6011295" y="1162550"/>
              <a:ext cx="169410" cy="191952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0A4A256-A5D6-4BA3-B0C6-F7D99A606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06570" y="2857500"/>
              <a:ext cx="1072246" cy="730129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D7E2708-233A-4142-81A5-C4AF1A2FA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56040" y="1101330"/>
              <a:ext cx="936042" cy="56029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38786FF-DBF1-4670-B1B5-D908A30C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12224" y="882403"/>
              <a:ext cx="952816" cy="560294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4AA140C-A733-4190-9839-0FD145A8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1522" y="1627166"/>
              <a:ext cx="961012" cy="666362"/>
            </a:xfrm>
            <a:prstGeom prst="rect">
              <a:avLst/>
            </a:prstGeom>
          </p:spPr>
        </p:pic>
        <p:sp>
          <p:nvSpPr>
            <p:cNvPr id="20" name="左大括号 19">
              <a:extLst>
                <a:ext uri="{FF2B5EF4-FFF2-40B4-BE49-F238E27FC236}">
                  <a16:creationId xmlns:a16="http://schemas.microsoft.com/office/drawing/2014/main" id="{35170F41-E277-43E5-83D8-73AF155A41D1}"/>
                </a:ext>
              </a:extLst>
            </p:cNvPr>
            <p:cNvSpPr/>
            <p:nvPr/>
          </p:nvSpPr>
          <p:spPr>
            <a:xfrm>
              <a:off x="7679182" y="1000587"/>
              <a:ext cx="169410" cy="106026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824B062-EC1A-4988-B06B-2D0C0E70B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08599" y="3869633"/>
              <a:ext cx="823935" cy="44823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E28BA0F8-FA9C-49F0-83DD-F95E7B24D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73050" y="2571307"/>
              <a:ext cx="683559" cy="753412"/>
            </a:xfrm>
            <a:prstGeom prst="rect">
              <a:avLst/>
            </a:prstGeom>
          </p:spPr>
        </p:pic>
        <p:sp>
          <p:nvSpPr>
            <p:cNvPr id="23" name="左大括号 22">
              <a:extLst>
                <a:ext uri="{FF2B5EF4-FFF2-40B4-BE49-F238E27FC236}">
                  <a16:creationId xmlns:a16="http://schemas.microsoft.com/office/drawing/2014/main" id="{5AA077DF-08CF-4115-B2AC-F0C896BC13AB}"/>
                </a:ext>
              </a:extLst>
            </p:cNvPr>
            <p:cNvSpPr/>
            <p:nvPr/>
          </p:nvSpPr>
          <p:spPr>
            <a:xfrm>
              <a:off x="7674072" y="2926884"/>
              <a:ext cx="169410" cy="106026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左大括号 23">
              <a:extLst>
                <a:ext uri="{FF2B5EF4-FFF2-40B4-BE49-F238E27FC236}">
                  <a16:creationId xmlns:a16="http://schemas.microsoft.com/office/drawing/2014/main" id="{2D25A796-D8D2-40C3-B86D-0A04A140CCB1}"/>
                </a:ext>
              </a:extLst>
            </p:cNvPr>
            <p:cNvSpPr/>
            <p:nvPr/>
          </p:nvSpPr>
          <p:spPr>
            <a:xfrm>
              <a:off x="9169863" y="3677977"/>
              <a:ext cx="169410" cy="106026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A9C2C84-8C23-4F75-A48F-D0E0E8F32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55698" y="4506590"/>
              <a:ext cx="924086" cy="661147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C3D6D65B-AB68-4BDA-AC2A-AD6A7FC68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18349" y="3314667"/>
              <a:ext cx="549087" cy="672478"/>
            </a:xfrm>
            <a:prstGeom prst="rect">
              <a:avLst/>
            </a:prstGeom>
          </p:spPr>
        </p:pic>
        <p:sp>
          <p:nvSpPr>
            <p:cNvPr id="29" name="左大括号 28">
              <a:extLst>
                <a:ext uri="{FF2B5EF4-FFF2-40B4-BE49-F238E27FC236}">
                  <a16:creationId xmlns:a16="http://schemas.microsoft.com/office/drawing/2014/main" id="{F424C126-1CA3-4795-8265-87C59BC75C23}"/>
                </a:ext>
              </a:extLst>
            </p:cNvPr>
            <p:cNvSpPr/>
            <p:nvPr/>
          </p:nvSpPr>
          <p:spPr>
            <a:xfrm>
              <a:off x="10364744" y="4307120"/>
              <a:ext cx="328348" cy="1858183"/>
            </a:xfrm>
            <a:prstGeom prst="leftBrace">
              <a:avLst>
                <a:gd name="adj1" fmla="val 8333"/>
                <a:gd name="adj2" fmla="val 3662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D0A64077-2F53-402F-A368-781CD7787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80180" y="5884031"/>
              <a:ext cx="776819" cy="475367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6612D94C-F15A-4A69-B2B6-E3B2B43CC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18984" y="4004103"/>
              <a:ext cx="539967" cy="627529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D89BE399-9756-4D95-94D7-4731D549F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41612" y="5258901"/>
              <a:ext cx="356380" cy="490368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8A63A9A2-8714-4762-88F9-234D7279C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80180" y="4648772"/>
              <a:ext cx="443704" cy="625130"/>
            </a:xfrm>
            <a:prstGeom prst="rect">
              <a:avLst/>
            </a:prstGeom>
          </p:spPr>
        </p:pic>
      </p:grp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2D166AC-4386-488A-9FFF-CC8936E08E52}"/>
              </a:ext>
            </a:extLst>
          </p:cNvPr>
          <p:cNvCxnSpPr/>
          <p:nvPr/>
        </p:nvCxnSpPr>
        <p:spPr>
          <a:xfrm>
            <a:off x="3719736" y="895157"/>
            <a:ext cx="0" cy="54726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7">
            <a:extLst>
              <a:ext uri="{FF2B5EF4-FFF2-40B4-BE49-F238E27FC236}">
                <a16:creationId xmlns:a16="http://schemas.microsoft.com/office/drawing/2014/main" id="{04467B94-00A0-4487-9356-190A9DE1ADEC}"/>
              </a:ext>
            </a:extLst>
          </p:cNvPr>
          <p:cNvSpPr/>
          <p:nvPr/>
        </p:nvSpPr>
        <p:spPr>
          <a:xfrm>
            <a:off x="4290871" y="807958"/>
            <a:ext cx="1932439" cy="55008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b="1" u="none" strike="noStrike" dirty="0">
                <a:effectLst/>
                <a:highlight>
                  <a:srgbClr val="6EA7DA"/>
                </a:highlight>
              </a:rPr>
              <a:t>调角器总成夹具开发方案</a:t>
            </a:r>
            <a:endParaRPr lang="zh-CN" altLang="en-US" sz="1200" b="1" dirty="0">
              <a:highlight>
                <a:srgbClr val="6EA7DA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230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>
            <a:extLst>
              <a:ext uri="{FF2B5EF4-FFF2-40B4-BE49-F238E27FC236}">
                <a16:creationId xmlns:a16="http://schemas.microsoft.com/office/drawing/2014/main" id="{6C911682-F873-4571-A3F7-5F7099B868E4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1:$J$7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38" y="904875"/>
            <a:ext cx="7065604" cy="54578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0900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4136</TotalTime>
  <Words>302</Words>
  <Application>Microsoft Office PowerPoint</Application>
  <PresentationFormat>宽屏</PresentationFormat>
  <Paragraphs>85</Paragraphs>
  <Slides>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等线</vt:lpstr>
      <vt:lpstr>楷体</vt:lpstr>
      <vt:lpstr>思源宋体 CN</vt:lpstr>
      <vt:lpstr>微软雅黑</vt:lpstr>
      <vt:lpstr>Arial</vt:lpstr>
      <vt:lpstr>Calibri</vt:lpstr>
      <vt:lpstr>Calibri Light</vt:lpstr>
      <vt:lpstr>Office 2013 - 2022 主题</vt:lpstr>
      <vt:lpstr>Image</vt:lpstr>
      <vt:lpstr>图片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2477</cp:revision>
  <cp:lastPrinted>2025-10-31T03:54:28Z</cp:lastPrinted>
  <dcterms:created xsi:type="dcterms:W3CDTF">2013-01-09T01:05:00Z</dcterms:created>
  <dcterms:modified xsi:type="dcterms:W3CDTF">2025-10-31T03:56:40Z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