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tags/tag12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749" r:id="rId2"/>
    <p:sldId id="802" r:id="rId3"/>
    <p:sldId id="813" r:id="rId4"/>
    <p:sldId id="812" r:id="rId5"/>
    <p:sldId id="814" r:id="rId6"/>
    <p:sldId id="677" r:id="rId7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7384" autoAdjust="0"/>
  </p:normalViewPr>
  <p:slideViewPr>
    <p:cSldViewPr showGuides="1">
      <p:cViewPr>
        <p:scale>
          <a:sx n="66" d="100"/>
          <a:sy n="66" d="100"/>
        </p:scale>
        <p:origin x="-3162" y="-816"/>
      </p:cViewPr>
      <p:guideLst>
        <p:guide orient="horz" pos="2144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pPr>
                <a:defRPr/>
              </a:pPr>
              <a:t>2025/11/4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2025/11/4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p:oleObj spid="_x0000_s1025" name="Image" r:id="rId3" imgW="20317460" imgH="2298413" progId="">
              <p:embed/>
            </p:oleObj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file:///C:\Users\Administrator\AppData\Local\Temp\wps\INetCache\291baafa89e66975f2c8bcaf6fd5e875" TargetMode="External"/><Relationship Id="rId11" Type="http://schemas.openxmlformats.org/officeDocument/2006/relationships/image" Target="../media/image10.png"/><Relationship Id="rId5" Type="http://schemas.openxmlformats.org/officeDocument/2006/relationships/image" Target="NUL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900721" y="2240395"/>
            <a:ext cx="7429552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安路普阀芯及阀体预加热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方案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A01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12795" y="3599815"/>
            <a:ext cx="3048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编制：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审核：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批准：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20185" y="400494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96055" y="4425950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020185" y="484695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需求概述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1700808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每年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月以后，因天气温度降低，且安路普工厂没有必要的防寒措施，故气阀产品在组装过程中频繁出现开裂问题（主要体现在腰托阀体压装钢珠过程，以及分体</a:t>
            </a:r>
            <a:r>
              <a:rPr lang="en-US" altLang="zh-CN" dirty="0" smtClean="0"/>
              <a:t>VDC</a:t>
            </a:r>
            <a:r>
              <a:rPr lang="zh-CN" altLang="en-US" dirty="0" smtClean="0"/>
              <a:t>阀杆压装阀芯过程） 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为最大限度减少上述问题发生，保证产品质量，拟在安路普车间</a:t>
            </a:r>
            <a:r>
              <a:rPr lang="zh-CN" altLang="en-US" dirty="0" smtClean="0"/>
              <a:t>增加预加热设备，用于气阀产品组装前对相关零件进行预加热。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总体方案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170080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对气阀产品进行组装前预热的作业，拟采用“线边加热”</a:t>
            </a:r>
            <a:r>
              <a:rPr lang="en-US" altLang="zh-CN" dirty="0" smtClean="0"/>
              <a:t>+</a:t>
            </a:r>
            <a:r>
              <a:rPr lang="zh-CN" altLang="en-US" dirty="0" smtClean="0"/>
              <a:t>“工位保温”两级操作。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第一步，在线边布置</a:t>
            </a:r>
            <a:r>
              <a:rPr lang="en-US" altLang="zh-CN" dirty="0" smtClean="0"/>
              <a:t>1</a:t>
            </a:r>
            <a:r>
              <a:rPr lang="zh-CN" altLang="en-US" dirty="0" smtClean="0"/>
              <a:t>台电加热箱，将阀芯、阀体等零件加热到预定温度并保温定时，每次加热一个班次的用量。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</a:t>
            </a:r>
            <a:r>
              <a:rPr lang="zh-CN" altLang="en-US" dirty="0" smtClean="0"/>
              <a:t>第二步，在工位上布置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个保温容器，每次从线边电加热箱取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小时用量的零件放置在工位上的保温容器中随时待作业用。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三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线边加热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1010052"/>
            <a:ext cx="7992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经前期选型，线边加热预选</a:t>
            </a:r>
            <a:r>
              <a:rPr lang="en-US" altLang="zh-CN" dirty="0" smtClean="0"/>
              <a:t>LC-HN-40BS</a:t>
            </a:r>
            <a:r>
              <a:rPr lang="zh-CN" altLang="en-US" dirty="0" smtClean="0"/>
              <a:t>及</a:t>
            </a:r>
            <a:r>
              <a:rPr lang="en-US" altLang="zh-CN" dirty="0" smtClean="0"/>
              <a:t>LC-101-1B</a:t>
            </a:r>
            <a:r>
              <a:rPr lang="zh-CN" altLang="en-US" dirty="0" smtClean="0"/>
              <a:t>两种型号作为备选。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两种型号主要区别为：</a:t>
            </a:r>
            <a:r>
              <a:rPr lang="en-US" altLang="zh-CN" dirty="0" smtClean="0"/>
              <a:t> </a:t>
            </a:r>
            <a:r>
              <a:rPr lang="en-US" altLang="zh-CN" dirty="0" smtClean="0"/>
              <a:t>LC-HN-40BS</a:t>
            </a:r>
            <a:r>
              <a:rPr lang="zh-CN" altLang="en-US" dirty="0" smtClean="0"/>
              <a:t>为自然对流，</a:t>
            </a:r>
            <a:r>
              <a:rPr lang="en-US" altLang="zh-CN" dirty="0" smtClean="0"/>
              <a:t> </a:t>
            </a:r>
            <a:r>
              <a:rPr lang="en-US" altLang="zh-CN" dirty="0" smtClean="0"/>
              <a:t>LC-101-1B</a:t>
            </a:r>
            <a:r>
              <a:rPr lang="zh-CN" altLang="en-US" dirty="0" smtClean="0"/>
              <a:t>为风机鼓风。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其余主参数：接电均为</a:t>
            </a:r>
            <a:r>
              <a:rPr lang="en-US" altLang="zh-CN" dirty="0" smtClean="0"/>
              <a:t>220V/50Hz</a:t>
            </a:r>
            <a:r>
              <a:rPr lang="zh-CN" altLang="en-US" dirty="0" smtClean="0"/>
              <a:t>单相电，容量均为</a:t>
            </a:r>
            <a:r>
              <a:rPr lang="en-US" altLang="zh-CN" dirty="0" smtClean="0"/>
              <a:t>70L</a:t>
            </a:r>
            <a:r>
              <a:rPr lang="zh-CN" altLang="en-US" dirty="0" smtClean="0"/>
              <a:t>，详细参数见下表。</a:t>
            </a:r>
            <a:endParaRPr lang="en-US" altLang="zh-CN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83568" y="2348880"/>
          <a:ext cx="5184575" cy="406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1"/>
              </a:tblGrid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产品型号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LC-HN-40BS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LC-101-1B</a:t>
                      </a:r>
                      <a:endParaRPr lang="zh-CN" altLang="en-US" sz="1600" dirty="0"/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电压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频率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AC220V/50HZ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AC220V/50HZ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201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功率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500W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1500W</a:t>
                      </a:r>
                      <a:endParaRPr lang="zh-CN" altLang="en-US" sz="1600" dirty="0"/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温控范围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RT+5</a:t>
                      </a:r>
                      <a:r>
                        <a:rPr lang="zh-CN" altLang="en-US" sz="1600" dirty="0" smtClean="0"/>
                        <a:t>℃～</a:t>
                      </a:r>
                      <a:r>
                        <a:rPr lang="en-US" altLang="zh-CN" sz="1600" dirty="0" smtClean="0"/>
                        <a:t>100</a:t>
                      </a:r>
                      <a:r>
                        <a:rPr lang="zh-CN" altLang="en-US" sz="1600" dirty="0" smtClean="0"/>
                        <a:t>℃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RT+5</a:t>
                      </a:r>
                      <a:r>
                        <a:rPr lang="zh-CN" altLang="en-US" sz="1600" dirty="0" smtClean="0"/>
                        <a:t>℃～</a:t>
                      </a:r>
                      <a:r>
                        <a:rPr lang="en-US" altLang="zh-CN" sz="1600" dirty="0" smtClean="0"/>
                        <a:t>300</a:t>
                      </a:r>
                      <a:r>
                        <a:rPr lang="zh-CN" altLang="en-US" sz="1600" dirty="0" smtClean="0"/>
                        <a:t>℃</a:t>
                      </a:r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定时范围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</a:t>
                      </a:r>
                      <a:r>
                        <a:rPr lang="zh-CN" altLang="en-US" sz="1600" dirty="0" smtClean="0"/>
                        <a:t>～</a:t>
                      </a:r>
                      <a:r>
                        <a:rPr lang="en-US" altLang="zh-CN" sz="1600" dirty="0" smtClean="0"/>
                        <a:t>9999min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</a:t>
                      </a:r>
                      <a:r>
                        <a:rPr lang="zh-CN" altLang="en-US" sz="1600" dirty="0" smtClean="0"/>
                        <a:t>～</a:t>
                      </a:r>
                      <a:r>
                        <a:rPr lang="en-US" altLang="zh-CN" sz="1600" dirty="0" smtClean="0"/>
                        <a:t>9999min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温度波动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±0.5</a:t>
                      </a:r>
                      <a:r>
                        <a:rPr lang="zh-CN" altLang="en-US" sz="1600" dirty="0" smtClean="0"/>
                        <a:t>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±0.1</a:t>
                      </a:r>
                      <a:r>
                        <a:rPr lang="zh-CN" altLang="en-US" sz="1600" dirty="0" smtClean="0"/>
                        <a:t>℃</a:t>
                      </a:r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恒温方式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自然对流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鼓风</a:t>
                      </a:r>
                      <a:endParaRPr lang="zh-CN" altLang="en-US" sz="1600" dirty="0"/>
                    </a:p>
                  </a:txBody>
                  <a:tcPr/>
                </a:tc>
              </a:tr>
              <a:tr h="341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容积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70L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70L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085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内胆尺寸（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350×450×450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350×450×450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02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产品尺寸（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zh-CN" altLang="en-US" sz="16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485</a:t>
                      </a:r>
                      <a:r>
                        <a:rPr lang="en-US" altLang="zh-CN" sz="1600" dirty="0" smtClean="0"/>
                        <a:t>×</a:t>
                      </a:r>
                      <a:r>
                        <a:rPr lang="en-US" altLang="zh-CN" sz="1600" dirty="0" smtClean="0"/>
                        <a:t>610</a:t>
                      </a:r>
                      <a:r>
                        <a:rPr lang="en-US" altLang="zh-CN" sz="1600" dirty="0" smtClean="0"/>
                        <a:t>×</a:t>
                      </a:r>
                      <a:r>
                        <a:rPr lang="en-US" altLang="zh-CN" sz="1600" dirty="0" smtClean="0"/>
                        <a:t>732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510×780×615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297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净重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40Kg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34KG</a:t>
                      </a:r>
                      <a:endParaRPr lang="zh-CN" altLang="en-US" sz="1600" dirty="0"/>
                    </a:p>
                  </a:txBody>
                  <a:tcPr/>
                </a:tc>
              </a:tr>
              <a:tr h="297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参考价格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约￥</a:t>
                      </a:r>
                      <a:r>
                        <a:rPr lang="en-US" altLang="zh-CN" sz="1600" dirty="0" smtClean="0"/>
                        <a:t>1,800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约￥</a:t>
                      </a:r>
                      <a:r>
                        <a:rPr lang="en-US" altLang="zh-CN" sz="1600" dirty="0" smtClean="0"/>
                        <a:t>2</a:t>
                      </a:r>
                      <a:r>
                        <a:rPr lang="en-US" altLang="zh-CN" sz="1600" dirty="0" smtClean="0"/>
                        <a:t>,</a:t>
                      </a:r>
                      <a:r>
                        <a:rPr lang="en-US" altLang="zh-CN" sz="1600" dirty="0" smtClean="0"/>
                        <a:t>500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图片 12" descr="1762237366939.jpg"/>
          <p:cNvPicPr>
            <a:picLocks noChangeAspect="1"/>
          </p:cNvPicPr>
          <p:nvPr/>
        </p:nvPicPr>
        <p:blipFill>
          <a:blip r:embed="rId8" cstate="print"/>
          <a:srcRect l="194" t="32150" r="1807" b="27950"/>
          <a:stretch>
            <a:fillRect/>
          </a:stretch>
        </p:blipFill>
        <p:spPr>
          <a:xfrm>
            <a:off x="6156176" y="4221088"/>
            <a:ext cx="2340000" cy="2117142"/>
          </a:xfrm>
          <a:prstGeom prst="rect">
            <a:avLst/>
          </a:prstGeom>
        </p:spPr>
      </p:pic>
      <p:pic>
        <p:nvPicPr>
          <p:cNvPr id="15" name="图片 14" descr="1762237366949.jpg"/>
          <p:cNvPicPr>
            <a:picLocks noChangeAspect="1"/>
          </p:cNvPicPr>
          <p:nvPr/>
        </p:nvPicPr>
        <p:blipFill>
          <a:blip r:embed="rId9" cstate="print"/>
          <a:srcRect l="2333" t="33600" r="-332" b="33851"/>
          <a:stretch>
            <a:fillRect/>
          </a:stretch>
        </p:blipFill>
        <p:spPr>
          <a:xfrm>
            <a:off x="6156176" y="2420888"/>
            <a:ext cx="2340000" cy="1727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四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工位保温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484784"/>
            <a:ext cx="7992888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方案一：使用三折叠加热毯，将工件三面围住加热保温，</a:t>
            </a:r>
            <a:r>
              <a:rPr lang="zh-CN" altLang="en-US" dirty="0" smtClean="0"/>
              <a:t>价格约</a:t>
            </a:r>
            <a:r>
              <a:rPr lang="zh-CN" altLang="en-US" dirty="0" smtClean="0"/>
              <a:t>￥</a:t>
            </a:r>
            <a:r>
              <a:rPr lang="en-US" altLang="zh-CN" dirty="0" smtClean="0"/>
              <a:t>100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pic>
        <p:nvPicPr>
          <p:cNvPr id="10" name="图片 9" descr="1762238137247.jpg"/>
          <p:cNvPicPr>
            <a:picLocks noChangeAspect="1"/>
          </p:cNvPicPr>
          <p:nvPr/>
        </p:nvPicPr>
        <p:blipFill>
          <a:blip r:embed="rId8" cstate="print"/>
          <a:srcRect l="1001" t="23750" r="1001" b="32150"/>
          <a:stretch>
            <a:fillRect/>
          </a:stretch>
        </p:blipFill>
        <p:spPr>
          <a:xfrm>
            <a:off x="2339752" y="1988840"/>
            <a:ext cx="1800000" cy="1800000"/>
          </a:xfrm>
          <a:prstGeom prst="rect">
            <a:avLst/>
          </a:prstGeom>
        </p:spPr>
      </p:pic>
      <p:pic>
        <p:nvPicPr>
          <p:cNvPr id="12" name="图片 11" descr="1762238137264.jpg"/>
          <p:cNvPicPr>
            <a:picLocks noChangeAspect="1"/>
          </p:cNvPicPr>
          <p:nvPr/>
        </p:nvPicPr>
        <p:blipFill>
          <a:blip r:embed="rId9" cstate="print"/>
          <a:srcRect l="9333" t="36750" r="9001" b="22301"/>
          <a:stretch>
            <a:fillRect/>
          </a:stretch>
        </p:blipFill>
        <p:spPr>
          <a:xfrm>
            <a:off x="4427984" y="1988840"/>
            <a:ext cx="1615384" cy="180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33269" t="18634" r="34463" b="22567"/>
          <a:stretch>
            <a:fillRect/>
          </a:stretch>
        </p:blipFill>
        <p:spPr bwMode="auto">
          <a:xfrm>
            <a:off x="4427984" y="4293096"/>
            <a:ext cx="1728192" cy="17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 l="33269" t="18634" r="33657" b="23267"/>
          <a:stretch>
            <a:fillRect/>
          </a:stretch>
        </p:blipFill>
        <p:spPr bwMode="auto">
          <a:xfrm>
            <a:off x="2339752" y="4293096"/>
            <a:ext cx="1800200" cy="17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9552" y="1030749"/>
            <a:ext cx="7992888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经前期选型，目前工位保温有两种备选方案。</a:t>
            </a:r>
            <a:endParaRPr lang="en-US" altLang="zh-CN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39552" y="3789040"/>
            <a:ext cx="7992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方案二：使用保温盒，将工件置于盒中加热保温，</a:t>
            </a:r>
            <a:r>
              <a:rPr lang="zh-CN" altLang="en-US" dirty="0" smtClean="0"/>
              <a:t>价格约</a:t>
            </a:r>
            <a:r>
              <a:rPr lang="zh-CN" altLang="en-US" dirty="0" smtClean="0"/>
              <a:t>￥</a:t>
            </a:r>
            <a:r>
              <a:rPr lang="en-US" altLang="zh-CN" dirty="0" smtClean="0"/>
              <a:t>100</a:t>
            </a:r>
            <a:r>
              <a:rPr lang="zh-CN" altLang="en-US" dirty="0" smtClean="0"/>
              <a:t>。</a:t>
            </a:r>
            <a:endParaRPr lang="zh-CN" alt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39552" y="6093296"/>
            <a:ext cx="7992888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因成本均为较低，均为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元左右，故拟两种方案同步验证效果。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46c5f3-42ec-4fb9-93ce-cec530f66613"/>
  <p:tag name="COMMONDATA" val="eyJoZGlkIjoiNGQ5N2MyOWNkNGEzZTg1YzQ5MjExMDk3ZDIyNjRm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17.5007874015748,&quot;width&quot;:6637.5007874015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409</Words>
  <Application>Microsoft Office PowerPoint</Application>
  <PresentationFormat>全屏显示(4:3)</PresentationFormat>
  <Paragraphs>69</Paragraphs>
  <Slides>6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Image</vt:lpstr>
      <vt:lpstr>幻灯片 1</vt:lpstr>
      <vt:lpstr>▋▍一.需求概述</vt:lpstr>
      <vt:lpstr>▋▍二.总体方案</vt:lpstr>
      <vt:lpstr>▋▍三.线边加热</vt:lpstr>
      <vt:lpstr>▋▍四.工位保温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Senbowe</cp:lastModifiedBy>
  <cp:revision>1626</cp:revision>
  <dcterms:created xsi:type="dcterms:W3CDTF">2011-10-13T04:40:00Z</dcterms:created>
  <dcterms:modified xsi:type="dcterms:W3CDTF">2025-11-04T06:49:38Z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CC43CA3F54E44A3FBDAC71C581D2F84F_12</vt:lpwstr>
  </property>
</Properties>
</file>