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461" r:id="rId3"/>
    <p:sldId id="472" r:id="rId5"/>
    <p:sldId id="467" r:id="rId6"/>
    <p:sldId id="454" r:id="rId7"/>
    <p:sldId id="496" r:id="rId8"/>
  </p:sldIdLst>
  <p:sldSz cx="12190095" cy="6858000"/>
  <p:notesSz cx="9865995" cy="673544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19"/>
    <a:srgbClr val="10F82C"/>
    <a:srgbClr val="0000FF"/>
    <a:srgbClr val="998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86417" autoAdjust="0"/>
  </p:normalViewPr>
  <p:slideViewPr>
    <p:cSldViewPr showGuides="1">
      <p:cViewPr varScale="1">
        <p:scale>
          <a:sx n="112" d="100"/>
          <a:sy n="112" d="100"/>
        </p:scale>
        <p:origin x="726" y="114"/>
      </p:cViewPr>
      <p:guideLst>
        <p:guide orient="horz" pos="2146"/>
        <p:guide pos="2880"/>
        <p:guide pos="3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07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73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" y="547094"/>
            <a:ext cx="12190413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5" y="6595764"/>
            <a:ext cx="12190413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59508" y="44627"/>
            <a:ext cx="3312369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 txBox="1"/>
          <p:nvPr userDrawn="1"/>
        </p:nvSpPr>
        <p:spPr>
          <a:xfrm>
            <a:off x="9047534" y="652534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79AD9D7-DD06-4573-98D3-F9AAF1DD7A61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137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521" y="1600203"/>
            <a:ext cx="10971372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3" y="6356353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3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8" Type="http://schemas.openxmlformats.org/officeDocument/2006/relationships/image" Target="../media/image5.emf"/><Relationship Id="rId7" Type="http://schemas.openxmlformats.org/officeDocument/2006/relationships/image" Target="../media/image4.emf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7.emf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8" Type="http://schemas.openxmlformats.org/officeDocument/2006/relationships/image" Target="../media/image11.emf"/><Relationship Id="rId7" Type="http://schemas.openxmlformats.org/officeDocument/2006/relationships/tags" Target="../tags/tag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emf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7.emf"/><Relationship Id="rId7" Type="http://schemas.openxmlformats.org/officeDocument/2006/relationships/image" Target="../media/image26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3"/>
          <p:cNvGraphicFramePr>
            <a:graphicFrameLocks noGrp="1"/>
          </p:cNvGraphicFramePr>
          <p:nvPr/>
        </p:nvGraphicFramePr>
        <p:xfrm>
          <a:off x="190550" y="979455"/>
          <a:ext cx="11521440" cy="5391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53"/>
                <a:gridCol w="1351280"/>
                <a:gridCol w="1015323"/>
                <a:gridCol w="2210435"/>
                <a:gridCol w="1971675"/>
                <a:gridCol w="2091771"/>
                <a:gridCol w="2133443"/>
              </a:tblGrid>
              <a:tr h="42858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  <a:endParaRPr lang="zh-CN" alt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零部</a:t>
                      </a:r>
                      <a:r>
                        <a:rPr lang="zh-CN" altLang="en-US" b="1" dirty="0"/>
                        <a:t>号</a:t>
                      </a:r>
                      <a:endParaRPr lang="zh-CN" alt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/>
                        <a:t>零部名称</a:t>
                      </a:r>
                      <a:endParaRPr lang="zh-CN" alt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更改前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更改后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b="1" dirty="0" smtClean="0"/>
                        <a:t>备注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制造</a:t>
                      </a:r>
                      <a:r>
                        <a:rPr lang="zh-CN" altLang="en-US" b="1" dirty="0" smtClean="0"/>
                        <a:t>分析</a:t>
                      </a:r>
                      <a:endParaRPr lang="zh-CN" altLang="en-US" b="1" dirty="0" smtClean="0"/>
                    </a:p>
                  </a:txBody>
                  <a:tcPr anchor="ctr"/>
                </a:tc>
              </a:tr>
              <a:tr h="10187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SHT0018338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转盘总成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新增副驾手动转盘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，在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SHT0015620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左旋气动转盘总成基础上优化，安装点不变，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最大向左旋转</a:t>
                      </a:r>
                      <a:r>
                        <a:rPr lang="en-US" altLang="zh-CN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90°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同时取消</a:t>
                      </a:r>
                      <a:r>
                        <a:rPr lang="en-US" altLang="zh-CN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SHT0015146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转盘解锁气缸总成</a:t>
                      </a:r>
                      <a:endParaRPr lang="zh-CN" alt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98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1.1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SHT0015135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气动转盘解锁钣金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变更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设变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ECR0011944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SHT0015135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气动转盘解锁钣金基础上新增豁口，详见数据。</a:t>
                      </a:r>
                      <a:endParaRPr lang="zh-CN" alt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n-ea"/>
                          <a:ea typeface="+mn-ea"/>
                          <a:cs typeface="+mn-cs"/>
                        </a:rPr>
                        <a:t>、设变，有沧州啸宇修改模具，更改落料，更换凸凹模</a:t>
                      </a:r>
                      <a:endParaRPr lang="zh-CN" alt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n-ea"/>
                          <a:ea typeface="+mn-ea"/>
                          <a:cs typeface="+mn-cs"/>
                        </a:rPr>
                        <a:t>费用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n-ea"/>
                          <a:ea typeface="+mn-ea"/>
                          <a:cs typeface="+mn-cs"/>
                        </a:rPr>
                        <a:t>2000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zh-CN" alt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974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SHT0018426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齿板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SHT0015122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气动齿板基础上增加左旋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70°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位置，详见数据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i="0" u="none" strike="noStrike" kern="1200" dirty="0" smtClean="0">
                        <a:solidFill>
                          <a:srgbClr val="FF1919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、前期量小，通过激光切割来实现，费用每件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元；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、后期量大，再开发冲孔模具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89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要求转盘转动过程中，上下塑料件无摩擦异响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861" y="1773001"/>
            <a:ext cx="1536326" cy="113117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二、制造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8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零部件清单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02660" y="3306445"/>
            <a:ext cx="863600" cy="1009650"/>
            <a:chOff x="8838" y="4420"/>
            <a:chExt cx="1360" cy="159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8" y="4430"/>
              <a:ext cx="1361" cy="1580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9179" y="4420"/>
              <a:ext cx="680" cy="558"/>
            </a:xfrm>
            <a:prstGeom prst="ellipse">
              <a:avLst/>
            </a:prstGeom>
            <a:noFill/>
            <a:ln>
              <a:solidFill>
                <a:srgbClr val="FF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28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43678" y="563083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0674" y="1773175"/>
            <a:ext cx="1632235" cy="11881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807075" y="3350895"/>
            <a:ext cx="915670" cy="865505"/>
            <a:chOff x="12188" y="4420"/>
            <a:chExt cx="1548" cy="152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88" y="4420"/>
              <a:ext cx="1548" cy="1522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12451" y="4426"/>
              <a:ext cx="1021" cy="602"/>
            </a:xfrm>
            <a:prstGeom prst="ellipse">
              <a:avLst/>
            </a:prstGeom>
            <a:noFill/>
            <a:ln>
              <a:solidFill>
                <a:srgbClr val="FF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2980" y="4509135"/>
            <a:ext cx="1170305" cy="1082040"/>
            <a:chOff x="8400" y="5942"/>
            <a:chExt cx="2206" cy="217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8321" y="6021"/>
              <a:ext cx="2170" cy="2012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9586" y="7089"/>
              <a:ext cx="1021" cy="602"/>
            </a:xfrm>
            <a:prstGeom prst="ellipse">
              <a:avLst/>
            </a:prstGeom>
            <a:noFill/>
            <a:ln>
              <a:solidFill>
                <a:srgbClr val="FF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81980" y="4468495"/>
            <a:ext cx="1146175" cy="1087120"/>
            <a:chOff x="12067" y="6009"/>
            <a:chExt cx="2263" cy="215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11941" y="6135"/>
              <a:ext cx="2156" cy="1905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13310" y="7089"/>
              <a:ext cx="1021" cy="602"/>
            </a:xfrm>
            <a:prstGeom prst="ellipse">
              <a:avLst/>
            </a:prstGeom>
            <a:noFill/>
            <a:ln>
              <a:solidFill>
                <a:srgbClr val="FF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3"/>
          <p:cNvGraphicFramePr>
            <a:graphicFrameLocks noGrp="1"/>
          </p:cNvGraphicFramePr>
          <p:nvPr/>
        </p:nvGraphicFramePr>
        <p:xfrm>
          <a:off x="190550" y="979457"/>
          <a:ext cx="11737340" cy="5379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629"/>
                <a:gridCol w="1083310"/>
                <a:gridCol w="1242695"/>
                <a:gridCol w="2219960"/>
                <a:gridCol w="2202180"/>
                <a:gridCol w="1680210"/>
                <a:gridCol w="2560320"/>
              </a:tblGrid>
              <a:tr h="52514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  <a:endParaRPr lang="zh-CN" alt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零</a:t>
                      </a:r>
                      <a:r>
                        <a:rPr lang="zh-CN" altLang="en-US" b="1" dirty="0"/>
                        <a:t>件号</a:t>
                      </a:r>
                      <a:endParaRPr lang="zh-CN" alt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/>
                        <a:t>零件名称</a:t>
                      </a:r>
                      <a:endParaRPr lang="zh-CN" alt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更改前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更改后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800" b="1" dirty="0" smtClean="0">
                          <a:sym typeface="+mn-ea"/>
                        </a:rPr>
                        <a:t>备注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制造</a:t>
                      </a:r>
                      <a:r>
                        <a:rPr lang="zh-CN" altLang="en-US" b="1" dirty="0"/>
                        <a:t>分析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15897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SHT0018341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旋转座椅滑轨支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架焊接总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成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400" dirty="0" smtClean="0"/>
                        <a:t>在</a:t>
                      </a:r>
                      <a:r>
                        <a:rPr lang="en-US" altLang="zh-CN" sz="1400" dirty="0" smtClean="0"/>
                        <a:t>SHT0015270</a:t>
                      </a:r>
                      <a:r>
                        <a:rPr lang="zh-CN" altLang="en-US" sz="1400" dirty="0" smtClean="0"/>
                        <a:t>转盘上连接框总成基础上左右框连接板重新开孔，成型不变，前连接框落料调整，焊接位置不变，详见数据</a:t>
                      </a:r>
                      <a:endParaRPr lang="zh-CN" altLang="en-US" sz="14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、新开发简易焊接夹具，保证尺寸进行生产，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费用：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000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元；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、量大后，再进行正式焊接夹具开发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3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SHT0018925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SHT0018926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滑轨支架左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框连接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板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滑轨支架右框连接板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SHT0015274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右框连接板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SHT0015272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左框连接板基础上成型不变，重新开孔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、通过激光切割料片，成型模具借用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G3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的来实现生产；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、量大后，重新开发落料冲孔模具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092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2.2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SHT0018399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前连接框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SHT0015275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前连接框基础上调整落料模具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effectLst/>
                          <a:latin typeface="+mn-ea"/>
                          <a:sym typeface="+mn-ea"/>
                        </a:rPr>
                        <a:t>1</a:t>
                      </a:r>
                      <a:r>
                        <a:rPr lang="zh-CN" altLang="en-US" sz="1400" dirty="0" smtClean="0">
                          <a:effectLst/>
                          <a:latin typeface="+mn-ea"/>
                          <a:sym typeface="+mn-ea"/>
                        </a:rPr>
                        <a:t>、通过激光切割料片，成型模具借用</a:t>
                      </a:r>
                      <a:r>
                        <a:rPr lang="en-US" altLang="zh-CN" sz="1400" dirty="0" smtClean="0">
                          <a:effectLst/>
                          <a:latin typeface="+mn-ea"/>
                          <a:sym typeface="+mn-ea"/>
                        </a:rPr>
                        <a:t>G3</a:t>
                      </a:r>
                      <a:r>
                        <a:rPr lang="zh-CN" altLang="en-US" sz="1400" dirty="0" smtClean="0">
                          <a:effectLst/>
                          <a:latin typeface="+mn-ea"/>
                          <a:sym typeface="+mn-ea"/>
                        </a:rPr>
                        <a:t>的来实现生产；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1400" dirty="0" smtClean="0">
                          <a:effectLst/>
                          <a:latin typeface="+mn-ea"/>
                          <a:sym typeface="+mn-ea"/>
                        </a:rPr>
                        <a:t>2</a:t>
                      </a:r>
                      <a:r>
                        <a:rPr lang="zh-CN" altLang="en-US" sz="1400" dirty="0" smtClean="0">
                          <a:effectLst/>
                          <a:latin typeface="+mn-ea"/>
                          <a:sym typeface="+mn-ea"/>
                        </a:rPr>
                        <a:t>、量大后，重新开发落料冲孔模具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二、制造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8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零部件清单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8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3678" y="563083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720" y="1700617"/>
            <a:ext cx="2210112" cy="11738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629" y="3572936"/>
            <a:ext cx="2093753" cy="633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606" y="5013189"/>
            <a:ext cx="2093753" cy="7736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847" t="11519" r="7691"/>
          <a:stretch>
            <a:fillRect/>
          </a:stretch>
        </p:blipFill>
        <p:spPr>
          <a:xfrm>
            <a:off x="3358316" y="1700617"/>
            <a:ext cx="2016224" cy="12818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745" y="5084802"/>
            <a:ext cx="2269531" cy="5733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2600" y="3572947"/>
            <a:ext cx="2216784" cy="61280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3"/>
          <p:cNvGraphicFramePr>
            <a:graphicFrameLocks noGrp="1"/>
          </p:cNvGraphicFramePr>
          <p:nvPr/>
        </p:nvGraphicFramePr>
        <p:xfrm>
          <a:off x="190550" y="979456"/>
          <a:ext cx="11737340" cy="5551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428"/>
                <a:gridCol w="1122045"/>
                <a:gridCol w="990600"/>
                <a:gridCol w="2197735"/>
                <a:gridCol w="2218690"/>
                <a:gridCol w="2007870"/>
                <a:gridCol w="2464935"/>
              </a:tblGrid>
              <a:tr h="56256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零件号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/>
                        <a:t>零件名称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更改前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更改后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 smtClean="0">
                          <a:sym typeface="+mn-ea"/>
                        </a:rPr>
                        <a:t>备注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制造</a:t>
                      </a:r>
                      <a:r>
                        <a:rPr lang="zh-CN" altLang="en-US" b="1" dirty="0" smtClean="0"/>
                        <a:t>分析</a:t>
                      </a:r>
                      <a:endParaRPr lang="zh-CN" altLang="en-US" b="1" dirty="0" smtClean="0"/>
                    </a:p>
                  </a:txBody>
                  <a:tcPr anchor="ctr"/>
                </a:tc>
              </a:tr>
              <a:tr h="166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SHT0018400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旋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转副驾底支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架焊接总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成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SHT0017824-20250319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基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础上重新开孔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、焊胎借用现在宽车主驾底座焊胎进行生产，焊道位置和夹紧定位相同</a:t>
                      </a:r>
                      <a:endParaRPr lang="zh-CN" alt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145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SHT0018401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旋转副驾底支架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后侧钣金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SHT0016146-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宽车主驾驶后侧钣金基础上优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化，避让转盘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、增加的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个孔通过修改冲孔模具来实现，缺口位置通过激光切割实现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方昕负责修改模具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费用：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6000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元；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、量大后，重新开发落料冲孔模具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358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SHT0016148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宽车主驾驶左侧钣金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变更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设变</a:t>
                      </a:r>
                      <a:r>
                        <a:rPr lang="en-US" altLang="zh-CN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ECR0011944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SHT0016148-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宽车主驾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驶左侧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钣金基础上优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化新增开孔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、增加的孔位通过修改冲孔模具来实现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方昕负责修改模具。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费用：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12000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元（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套冲孔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+mn-ea"/>
                          <a:ea typeface="+mn-ea"/>
                        </a:rPr>
                        <a:t>模具）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  <p:sp>
        <p:nvSpPr>
          <p:cNvPr id="26" name="Rectangle 284"/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修模零部件清单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5275" y="1889125"/>
            <a:ext cx="1941830" cy="10610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7030" y="3357245"/>
            <a:ext cx="1692910" cy="11607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1373488">
            <a:off x="3348990" y="3406140"/>
            <a:ext cx="1527175" cy="10280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005" y="4940935"/>
            <a:ext cx="1788160" cy="12039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005" y="1772920"/>
            <a:ext cx="1794510" cy="120777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591175" y="3644900"/>
            <a:ext cx="255905" cy="589280"/>
          </a:xfrm>
          <a:prstGeom prst="ellipse">
            <a:avLst/>
          </a:prstGeom>
          <a:noFill/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393690" y="5275580"/>
            <a:ext cx="1782445" cy="560070"/>
            <a:chOff x="10881" y="7840"/>
            <a:chExt cx="4076" cy="135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259229">
              <a:off x="10881" y="7840"/>
              <a:ext cx="4077" cy="1355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13681" y="7895"/>
              <a:ext cx="1021" cy="602"/>
            </a:xfrm>
            <a:prstGeom prst="ellipse">
              <a:avLst/>
            </a:prstGeom>
            <a:noFill/>
            <a:ln>
              <a:solidFill>
                <a:srgbClr val="FF19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椭圆 2"/>
          <p:cNvSpPr/>
          <p:nvPr/>
        </p:nvSpPr>
        <p:spPr>
          <a:xfrm>
            <a:off x="6529705" y="3933190"/>
            <a:ext cx="255905" cy="589280"/>
          </a:xfrm>
          <a:prstGeom prst="ellipse">
            <a:avLst/>
          </a:prstGeom>
          <a:noFill/>
          <a:ln>
            <a:solidFill>
              <a:srgbClr val="FF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3"/>
          <p:cNvGraphicFramePr>
            <a:graphicFrameLocks noGrp="1"/>
          </p:cNvGraphicFramePr>
          <p:nvPr/>
        </p:nvGraphicFramePr>
        <p:xfrm>
          <a:off x="190550" y="932417"/>
          <a:ext cx="11593195" cy="5416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789"/>
                <a:gridCol w="1129665"/>
                <a:gridCol w="1348105"/>
                <a:gridCol w="1788795"/>
                <a:gridCol w="1845310"/>
                <a:gridCol w="2488565"/>
                <a:gridCol w="2172059"/>
              </a:tblGrid>
              <a:tr h="38257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零件号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/>
                        <a:t>零部件名称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更改前</a:t>
                      </a:r>
                      <a:endParaRPr lang="zh-CN" alt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更改后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b="1" dirty="0" smtClean="0"/>
                        <a:t>备注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制造</a:t>
                      </a:r>
                      <a:r>
                        <a:rPr lang="zh-CN" altLang="en-US" b="1" dirty="0" smtClean="0"/>
                        <a:t>分析</a:t>
                      </a:r>
                      <a:endParaRPr lang="zh-CN" altLang="en-US" b="1" dirty="0" smtClean="0"/>
                    </a:p>
                  </a:txBody>
                  <a:tcPr anchor="ctr"/>
                </a:tc>
              </a:tr>
              <a:tr h="9804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SHT0018404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旋转副驾坐垫骨架焊接总成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2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SHT0016211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宽车副驾驶坐垫骨架焊接总成基础上增加了旋转座椅解锁机构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，详见数据。</a:t>
                      </a:r>
                      <a:endParaRPr lang="zh-CN" alt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SHT0018923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旋转副驾坐垫骨架焊接分总成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详见数据。</a:t>
                      </a:r>
                      <a:endParaRPr lang="zh-CN" altLang="en-US" sz="14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highlight>
                          <a:srgbClr val="00FF00"/>
                        </a:highlight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0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SHT0018405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右侧钣金焊接分总成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无</a:t>
                      </a:r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sym typeface="+mn-ea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sym typeface="+mn-ea"/>
                        </a:rPr>
                        <a:t>详见数据。</a:t>
                      </a:r>
                      <a:endParaRPr lang="zh-CN" altLang="en-US" sz="14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zh-CN" altLang="en-US" sz="1400" dirty="0" smtClean="0">
                          <a:highlight>
                            <a:srgbClr val="FFFF00"/>
                          </a:highlight>
                        </a:rPr>
                        <a:t>、新开发右侧钣金焊接分总成简易焊胎，放到机器人焊胎上进行生产</a:t>
                      </a:r>
                      <a:endParaRPr lang="zh-CN" altLang="en-US" sz="1400" dirty="0" smtClean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highlight>
                            <a:srgbClr val="FFFF00"/>
                          </a:highlight>
                        </a:rPr>
                        <a:t>费用：</a:t>
                      </a:r>
                      <a:r>
                        <a:rPr lang="en-US" altLang="zh-CN" sz="1400" dirty="0" smtClean="0">
                          <a:highlight>
                            <a:srgbClr val="FFFF00"/>
                          </a:highlight>
                        </a:rPr>
                        <a:t>3000</a:t>
                      </a:r>
                      <a:r>
                        <a:rPr lang="zh-CN" altLang="en-US" sz="1400" dirty="0" smtClean="0">
                          <a:highlight>
                            <a:srgbClr val="FFFF00"/>
                          </a:highlight>
                        </a:rPr>
                        <a:t>元</a:t>
                      </a:r>
                      <a:endParaRPr lang="zh-CN" altLang="en-US" sz="1400" dirty="0" smtClean="0">
                        <a:highlight>
                          <a:srgbClr val="FFFF00"/>
                        </a:highlight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1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4.1.1.1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SHT0018406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右侧钣金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在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SHT0016215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右侧钣金基础上增加了开孔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，详见数据。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dirty="0"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、有模具车间开发冲孔模具，进行生产</a:t>
                      </a:r>
                      <a:endParaRPr lang="zh-CN" altLang="en-US" sz="1400" dirty="0"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费用：</a:t>
                      </a:r>
                      <a:r>
                        <a:rPr lang="en-US" altLang="zh-CN" sz="1400" dirty="0"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2000</a:t>
                      </a:r>
                      <a:r>
                        <a:rPr lang="zh-CN" altLang="en-US" sz="1400" dirty="0">
                          <a:highlight>
                            <a:srgbClr val="FFFF00"/>
                          </a:highlight>
                          <a:latin typeface="+mn-ea"/>
                          <a:ea typeface="+mn-ea"/>
                        </a:rPr>
                        <a:t>元</a:t>
                      </a:r>
                      <a:endParaRPr lang="zh-CN" altLang="en-US" sz="1400" dirty="0"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8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SHT0018407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旋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转解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锁机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构焊接总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成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无</a:t>
                      </a:r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2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在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SHT0017137</a:t>
                      </a: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仰角调节机构焊接总成基础上焊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SHT0018340</a:t>
                      </a: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旋转解锁把手支架</a:t>
                      </a:r>
                      <a:r>
                        <a:rPr lang="zh-CN" alt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，详见数据。</a:t>
                      </a:r>
                      <a:endParaRPr lang="zh-CN" altLang="en-US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、新开发简易焊胎进行生产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费用：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4.2.1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 smtClean="0">
                          <a:latin typeface="+mn-ea"/>
                          <a:ea typeface="+mn-ea"/>
                        </a:rPr>
                        <a:t>SHT0018340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旋转解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锁机构支架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/>
                        <a:t>无</a:t>
                      </a: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详</a:t>
                      </a:r>
                      <a:r>
                        <a:rPr lang="zh-CN" alt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见数据。</a:t>
                      </a:r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highlight>
                            <a:srgbClr val="00FF00"/>
                          </a:highlight>
                        </a:rPr>
                        <a:t>1</a:t>
                      </a:r>
                      <a:r>
                        <a:rPr lang="zh-CN" altLang="en-US" sz="1200" dirty="0">
                          <a:highlight>
                            <a:srgbClr val="00FF00"/>
                          </a:highlight>
                        </a:rPr>
                        <a:t>、落料通过激光切割形式，新开发成型模具进行生产；</a:t>
                      </a:r>
                      <a:endParaRPr lang="zh-CN" altLang="en-US" sz="1200" dirty="0">
                        <a:highlight>
                          <a:srgbClr val="00FF00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highlight>
                            <a:srgbClr val="00FF00"/>
                          </a:highlight>
                        </a:rPr>
                        <a:t>费用</a:t>
                      </a:r>
                      <a:r>
                        <a:rPr lang="en-US" altLang="zh-CN" sz="1200" dirty="0">
                          <a:highlight>
                            <a:srgbClr val="00FF00"/>
                          </a:highlight>
                        </a:rPr>
                        <a:t>9000</a:t>
                      </a:r>
                      <a:r>
                        <a:rPr lang="zh-CN" altLang="en-US" sz="1200" dirty="0">
                          <a:highlight>
                            <a:srgbClr val="00FF00"/>
                          </a:highlight>
                        </a:rPr>
                        <a:t>元</a:t>
                      </a:r>
                      <a:endParaRPr lang="zh-CN" altLang="en-US" sz="1200" dirty="0">
                        <a:highlight>
                          <a:srgbClr val="00FF00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highlight>
                            <a:srgbClr val="00FF00"/>
                          </a:highlight>
                        </a:rPr>
                        <a:t>2</a:t>
                      </a:r>
                      <a:r>
                        <a:rPr lang="zh-CN" altLang="en-US" sz="1200" dirty="0">
                          <a:highlight>
                            <a:srgbClr val="00FF00"/>
                          </a:highlight>
                        </a:rPr>
                        <a:t>、量大后再开发落料冲孔模具</a:t>
                      </a:r>
                      <a:endParaRPr lang="zh-CN" altLang="en-US" sz="1200" dirty="0">
                        <a:highlight>
                          <a:srgbClr val="00FF00"/>
                        </a:highlight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7030" y="3027045"/>
            <a:ext cx="1320165" cy="74739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  <p:sp>
        <p:nvSpPr>
          <p:cNvPr id="26" name="Rectangle 284"/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开零部件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795" y="4759325"/>
            <a:ext cx="640715" cy="7048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575050" y="1484630"/>
            <a:ext cx="1638300" cy="758825"/>
            <a:chOff x="7847" y="2151"/>
            <a:chExt cx="3522" cy="156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47" y="2151"/>
              <a:ext cx="3523" cy="1562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10026" y="2932"/>
              <a:ext cx="963" cy="45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98795" y="1542415"/>
            <a:ext cx="1271905" cy="701040"/>
            <a:chOff x="11425" y="2170"/>
            <a:chExt cx="3114" cy="161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25" y="2170"/>
              <a:ext cx="3114" cy="1614"/>
            </a:xfrm>
            <a:prstGeom prst="rect">
              <a:avLst/>
            </a:prstGeom>
          </p:spPr>
        </p:pic>
        <p:sp>
          <p:nvSpPr>
            <p:cNvPr id="20" name="椭圆 19"/>
            <p:cNvSpPr/>
            <p:nvPr/>
          </p:nvSpPr>
          <p:spPr>
            <a:xfrm>
              <a:off x="13375" y="2946"/>
              <a:ext cx="963" cy="45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86730" y="4029710"/>
            <a:ext cx="1075690" cy="414655"/>
            <a:chOff x="11903" y="5960"/>
            <a:chExt cx="2254" cy="112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1415"/>
            <a:stretch>
              <a:fillRect/>
            </a:stretch>
          </p:blipFill>
          <p:spPr>
            <a:xfrm>
              <a:off x="11903" y="5960"/>
              <a:ext cx="2254" cy="1127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12071" y="6171"/>
              <a:ext cx="963" cy="45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46805" y="3918585"/>
            <a:ext cx="1279525" cy="516255"/>
            <a:chOff x="8389" y="5960"/>
            <a:chExt cx="2700" cy="11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9" y="5960"/>
              <a:ext cx="2700" cy="1197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8646" y="6146"/>
              <a:ext cx="963" cy="45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2625" y="5949315"/>
            <a:ext cx="297180" cy="535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6980" y="2348955"/>
            <a:ext cx="1063128" cy="60187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540" y="116635"/>
            <a:ext cx="5280395" cy="404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12700"/>
          </a:effectLst>
        </p:spPr>
        <p:txBody>
          <a:bodyPr wrap="none" anchor="ctr"/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二、产品技术方案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</a:endParaRPr>
          </a:p>
        </p:txBody>
      </p:sp>
      <p:graphicFrame>
        <p:nvGraphicFramePr>
          <p:cNvPr id="18" name="表格 3"/>
          <p:cNvGraphicFramePr>
            <a:graphicFrameLocks noGrp="1"/>
          </p:cNvGraphicFramePr>
          <p:nvPr/>
        </p:nvGraphicFramePr>
        <p:xfrm>
          <a:off x="190550" y="980727"/>
          <a:ext cx="11593195" cy="4879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789"/>
                <a:gridCol w="1155171"/>
                <a:gridCol w="1331383"/>
                <a:gridCol w="1742440"/>
                <a:gridCol w="2056130"/>
                <a:gridCol w="2066925"/>
                <a:gridCol w="2420450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零部</a:t>
                      </a:r>
                      <a:r>
                        <a:rPr lang="zh-CN" altLang="en-US" b="1" dirty="0"/>
                        <a:t>号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/>
                        <a:t>零件名称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更改前</a:t>
                      </a:r>
                      <a:endParaRPr lang="zh-CN" alt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更改后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 dirty="0" smtClean="0">
                          <a:sym typeface="+mn-ea"/>
                        </a:rPr>
                        <a:t>备注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制造</a:t>
                      </a:r>
                      <a:r>
                        <a:rPr lang="zh-CN" altLang="en-US" b="1" dirty="0" smtClean="0"/>
                        <a:t>分析</a:t>
                      </a:r>
                      <a:endParaRPr lang="zh-CN" altLang="en-US" b="1" dirty="0" smtClean="0"/>
                    </a:p>
                  </a:txBody>
                  <a:tcPr anchor="ctr"/>
                </a:tc>
              </a:tr>
              <a:tr h="9315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SHT0018824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滑轨解锁手柄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无</a:t>
                      </a:r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sym typeface="+mn-ea"/>
                        </a:rPr>
                        <a:t>新增件</a:t>
                      </a:r>
                      <a:endParaRPr lang="en-US" altLang="zh-CN" sz="14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sym typeface="+mn-ea"/>
                        </a:rPr>
                        <a:t>9.26</a:t>
                      </a:r>
                      <a:r>
                        <a:rPr lang="zh-CN" altLang="en-US" sz="1400" dirty="0" smtClean="0">
                          <a:latin typeface="+mn-ea"/>
                          <a:sym typeface="+mn-ea"/>
                        </a:rPr>
                        <a:t>评审的样件已经体现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、通过修改现有冲孔模具限位，来实现模具共用，有模具车间来修改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费用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endParaRPr lang="zh-CN" altLang="en-US" sz="1400" kern="1200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32790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43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95065">
                <a:tc>
                  <a:txBody>
                    <a:bodyPr/>
                    <a:lstStyle/>
                    <a:p>
                      <a:pPr algn="ctr" fontAlgn="ctr"/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01841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 smtClean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6" name="Rectangle 284"/>
          <p:cNvSpPr>
            <a:spLocks noChangeArrowheads="1"/>
          </p:cNvSpPr>
          <p:nvPr/>
        </p:nvSpPr>
        <p:spPr bwMode="auto">
          <a:xfrm>
            <a:off x="-7482" y="563083"/>
            <a:ext cx="3530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开零部件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058" y="1484806"/>
            <a:ext cx="1328686" cy="7368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KSO_WM_DIAGRAM_VIRTUALLY_FRAME" val="{&quot;height&quot;:167.33811023622053,&quot;left&quot;:-0.5891338582677166,&quot;top&quot;:44.337244094488184,&quot;width&quot;:973.8097637795275}"/>
</p:tagLst>
</file>

<file path=ppt/tags/tag2.xml><?xml version="1.0" encoding="utf-8"?>
<p:tagLst xmlns:p="http://schemas.openxmlformats.org/presentationml/2006/main">
  <p:tag name="KSO_WM_DIAGRAM_VIRTUALLY_FRAME" val="{&quot;height&quot;:167.33811023622053,&quot;left&quot;:-0.5891338582677166,&quot;top&quot;:44.337244094488184,&quot;width&quot;:973.8097637795275}"/>
</p:tagLst>
</file>

<file path=ppt/tags/tag3.xml><?xml version="1.0" encoding="utf-8"?>
<p:tagLst xmlns:p="http://schemas.openxmlformats.org/presentationml/2006/main">
  <p:tag name="KSO_WM_DIAGRAM_VIRTUALLY_FRAME" val="{&quot;height&quot;:167.33811023622053,&quot;left&quot;:-0.5891338582677166,&quot;top&quot;:44.337244094488184,&quot;width&quot;:973.8097637795275}"/>
</p:tagLst>
</file>

<file path=ppt/tags/tag4.xml><?xml version="1.0" encoding="utf-8"?>
<p:tagLst xmlns:p="http://schemas.openxmlformats.org/presentationml/2006/main">
  <p:tag name="KSO_WM_DIAGRAM_VIRTUALLY_FRAME" val="{&quot;height&quot;:167.33811023622053,&quot;left&quot;:-0.5891338582677166,&quot;top&quot;:44.337244094488184,&quot;width&quot;:973.8097637795275}"/>
</p:tagLst>
</file>

<file path=ppt/tags/tag5.xml><?xml version="1.0" encoding="utf-8"?>
<p:tagLst xmlns:p="http://schemas.openxmlformats.org/presentationml/2006/main">
  <p:tag name="KSO_WM_DIAGRAM_VIRTUALLY_FRAME" val="{&quot;height&quot;:190.5055118110236,&quot;left&quot;:-0.5891338582677166,&quot;top&quot;:44.337244094488184,&quot;width&quot;:973.8097637795275}"/>
</p:tagLst>
</file>

<file path=ppt/tags/tag6.xml><?xml version="1.0" encoding="utf-8"?>
<p:tagLst xmlns:p="http://schemas.openxmlformats.org/presentationml/2006/main">
  <p:tag name="KSO_WM_DIAGRAM_VIRTUALLY_FRAME" val="{&quot;height&quot;:190.5055118110236,&quot;left&quot;:-0.5891338582677166,&quot;top&quot;:44.337244094488184,&quot;width&quot;:973.8097637795275}"/>
</p:tagLst>
</file>

<file path=ppt/tags/tag7.xml><?xml version="1.0" encoding="utf-8"?>
<p:tagLst xmlns:p="http://schemas.openxmlformats.org/presentationml/2006/main">
  <p:tag name="KSO_WM_DIAGRAM_VIRTUALLY_FRAME" val="{&quot;height&quot;:190.5055118110236,&quot;left&quot;:-0.5891338582677166,&quot;top&quot;:44.337244094488184,&quot;width&quot;:973.8097637795275}"/>
</p:tagLst>
</file>

<file path=ppt/tags/tag8.xml><?xml version="1.0" encoding="utf-8"?>
<p:tagLst xmlns:p="http://schemas.openxmlformats.org/presentationml/2006/main">
  <p:tag name="KSO_WM_DIAGRAM_VIRTUALLY_FRAME" val="{&quot;height&quot;:190.5055118110236,&quot;left&quot;:-0.5891338582677166,&quot;top&quot;:44.337244094488184,&quot;width&quot;:973.80976377952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1786</Words>
  <Application>WPS 演示</Application>
  <PresentationFormat>自定义</PresentationFormat>
  <Paragraphs>304</Paragraphs>
  <Slides>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方正兰亭黑_GBK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冯敬乾</cp:lastModifiedBy>
  <cp:revision>4154</cp:revision>
  <cp:lastPrinted>2025-10-14T06:34:00Z</cp:lastPrinted>
  <dcterms:created xsi:type="dcterms:W3CDTF">2013-01-09T01:05:00Z</dcterms:created>
  <dcterms:modified xsi:type="dcterms:W3CDTF">2025-11-16T07:07:28Z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4AC87A99C90E471C9AC458C1DD2910E2_12</vt:lpwstr>
  </property>
  <property fmtid="{D5CDD505-2E9C-101B-9397-08002B2CF9AE}" pid="3" name="KSOProductBuildVer">
    <vt:lpwstr>2052-12.1.0.23542</vt:lpwstr>
  </property>
</Properties>
</file>