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749" r:id="rId2"/>
    <p:sldId id="802" r:id="rId3"/>
    <p:sldId id="813" r:id="rId4"/>
    <p:sldId id="815" r:id="rId5"/>
    <p:sldId id="812" r:id="rId6"/>
    <p:sldId id="814" r:id="rId7"/>
    <p:sldId id="677" r:id="rId8"/>
  </p:sldIdLst>
  <p:sldSz cx="9144000" cy="6858000" type="screen4x3"/>
  <p:notesSz cx="7104063" cy="10234613"/>
  <p:custDataLst>
    <p:tags r:id="rId10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44" userDrawn="1">
          <p15:clr>
            <a:srgbClr val="A4A3A4"/>
          </p15:clr>
        </p15:guide>
        <p15:guide id="2" pos="29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81" autoAdjust="0"/>
    <p:restoredTop sz="87384" autoAdjust="0"/>
  </p:normalViewPr>
  <p:slideViewPr>
    <p:cSldViewPr showGuides="1">
      <p:cViewPr>
        <p:scale>
          <a:sx n="125" d="100"/>
          <a:sy n="125" d="100"/>
        </p:scale>
        <p:origin x="-102" y="318"/>
      </p:cViewPr>
      <p:guideLst>
        <p:guide orient="horz" pos="2144"/>
        <p:guide pos="290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1" y="1"/>
            <a:ext cx="3078427" cy="511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9067" tIns="49533" rIns="99067" bIns="49533" numCol="1" anchor="t" anchorCtr="0" compatLnSpc="1"/>
          <a:lstStyle>
            <a:lvl1pPr>
              <a:buFont typeface="Arial" panose="020B0604020202020204" pitchFamily="34" charset="0"/>
              <a:buNone/>
              <a:defRPr sz="13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992" y="1"/>
            <a:ext cx="3078427" cy="511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9067" tIns="49533" rIns="99067" bIns="49533" numCol="1" anchor="t" anchorCtr="0" compatLnSpc="1"/>
          <a:lstStyle>
            <a:lvl1pPr algn="r">
              <a:buFont typeface="Arial" panose="020B0604020202020204" pitchFamily="34" charset="0"/>
              <a:buNone/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6183C91-6B63-4576-BB3A-9F31EFD2C095}" type="datetime1">
              <a:rPr lang="zh-CN" altLang="en-US"/>
              <a:pPr>
                <a:defRPr/>
              </a:pPr>
              <a:t>2025/11/17</a:t>
            </a:fld>
            <a:endParaRPr lang="zh-CN" altLang="en-US" sz="1300"/>
          </a:p>
        </p:txBody>
      </p:sp>
      <p:sp>
        <p:nvSpPr>
          <p:cNvPr id="29700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92188" y="766763"/>
            <a:ext cx="5119687" cy="3838575"/>
          </a:xfrm>
          <a:prstGeom prst="rect">
            <a:avLst/>
          </a:prstGeom>
          <a:noFill/>
          <a:ln w="9525">
            <a:noFill/>
            <a:miter lim="800000"/>
          </a:ln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710407" y="4861442"/>
            <a:ext cx="5683250" cy="46055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9067" tIns="49533" rIns="99067" bIns="49533" anchor="ctr"/>
          <a:lstStyle/>
          <a:p>
            <a:pPr defTabSz="0">
              <a:spcBef>
                <a:spcPct val="30000"/>
              </a:spcBef>
              <a:buFontTx/>
              <a:buNone/>
              <a:defRPr/>
            </a:pPr>
            <a:r>
              <a:rPr lang="zh-CN" altLang="en-US" sz="1300">
                <a:latin typeface="Arial" panose="020B0604020202020204" pitchFamily="34" charset="0"/>
              </a:rPr>
              <a:t>单击此处编辑母版文本样式</a:t>
            </a:r>
          </a:p>
          <a:p>
            <a:pPr defTabSz="0">
              <a:spcBef>
                <a:spcPct val="30000"/>
              </a:spcBef>
              <a:buFontTx/>
              <a:buNone/>
              <a:defRPr/>
            </a:pPr>
            <a:r>
              <a:rPr lang="zh-CN" altLang="en-US" sz="1300">
                <a:latin typeface="Arial" panose="020B0604020202020204" pitchFamily="34" charset="0"/>
              </a:rPr>
              <a:t>第二级</a:t>
            </a:r>
          </a:p>
          <a:p>
            <a:pPr defTabSz="0">
              <a:spcBef>
                <a:spcPct val="30000"/>
              </a:spcBef>
              <a:buFontTx/>
              <a:buNone/>
              <a:defRPr/>
            </a:pPr>
            <a:r>
              <a:rPr lang="zh-CN" altLang="en-US" sz="1300">
                <a:latin typeface="Arial" panose="020B0604020202020204" pitchFamily="34" charset="0"/>
              </a:rPr>
              <a:t>第三级</a:t>
            </a:r>
          </a:p>
          <a:p>
            <a:pPr defTabSz="0">
              <a:spcBef>
                <a:spcPct val="30000"/>
              </a:spcBef>
              <a:buFontTx/>
              <a:buNone/>
              <a:defRPr/>
            </a:pPr>
            <a:r>
              <a:rPr lang="zh-CN" altLang="en-US" sz="1300">
                <a:latin typeface="Arial" panose="020B0604020202020204" pitchFamily="34" charset="0"/>
              </a:rPr>
              <a:t>第四级</a:t>
            </a:r>
          </a:p>
          <a:p>
            <a:pPr defTabSz="0">
              <a:spcBef>
                <a:spcPct val="30000"/>
              </a:spcBef>
              <a:buFontTx/>
              <a:buNone/>
              <a:defRPr/>
            </a:pPr>
            <a:r>
              <a:rPr lang="zh-CN" altLang="en-US" sz="1300">
                <a:latin typeface="Arial" panose="020B0604020202020204" pitchFamily="34" charset="0"/>
              </a:rPr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107"/>
            <a:ext cx="3078427" cy="511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9067" tIns="49533" rIns="99067" bIns="49533" numCol="1" anchor="b" anchorCtr="0" compatLnSpc="1"/>
          <a:lstStyle>
            <a:lvl1pPr>
              <a:buFont typeface="Arial" panose="020B0604020202020204" pitchFamily="34" charset="0"/>
              <a:buNone/>
              <a:defRPr sz="13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992" y="9721107"/>
            <a:ext cx="3078427" cy="511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9067" tIns="49533" rIns="99067" bIns="49533" numCol="1" anchor="b" anchorCtr="0" compatLnSpc="1"/>
          <a:lstStyle>
            <a:lvl1pPr algn="r">
              <a:buFont typeface="Arial" panose="020B0604020202020204" pitchFamily="34" charset="0"/>
              <a:buNone/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3F205C5-2D7E-4101-911C-2963B61A3ACF}" type="slidenum">
              <a:rPr lang="zh-CN" altLang="en-US"/>
              <a:pPr>
                <a:defRPr/>
              </a:pPr>
              <a:t>‹#›</a:t>
            </a:fld>
            <a:endParaRPr lang="zh-CN" altLang="en-US" sz="1300"/>
          </a:p>
        </p:txBody>
      </p:sp>
    </p:spTree>
    <p:extLst>
      <p:ext uri="{BB962C8B-B14F-4D97-AF65-F5344CB8AC3E}">
        <p14:creationId xmlns:p14="http://schemas.microsoft.com/office/powerpoint/2010/main" val="275663809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lIns="99067" tIns="49533" rIns="99067" bIns="49533">
            <a:normAutofit/>
          </a:bodyPr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6183C91-6B63-4576-BB3A-9F31EFD2C095}" type="datetime1">
              <a:rPr lang="zh-CN" altLang="en-US" smtClean="0"/>
              <a:pPr>
                <a:defRPr/>
              </a:pPr>
              <a:t>2025/11/17</a:t>
            </a:fld>
            <a:endParaRPr lang="zh-CN" altLang="en-US" sz="13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F205C5-2D7E-4101-911C-2963B61A3ACF}" type="slidenum">
              <a:rPr lang="zh-CN" altLang="en-US" smtClean="0"/>
              <a:pPr>
                <a:defRPr/>
              </a:pPr>
              <a:t>2</a:t>
            </a:fld>
            <a:endParaRPr lang="zh-CN" altLang="en-US" sz="13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lIns="99067" tIns="49533" rIns="99067" bIns="49533">
            <a:normAutofit/>
          </a:bodyPr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6183C91-6B63-4576-BB3A-9F31EFD2C095}" type="datetime1">
              <a:rPr lang="zh-CN" altLang="en-US" smtClean="0"/>
              <a:pPr>
                <a:defRPr/>
              </a:pPr>
              <a:t>2025/11/17</a:t>
            </a:fld>
            <a:endParaRPr lang="zh-CN" altLang="en-US" sz="13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F205C5-2D7E-4101-911C-2963B61A3ACF}" type="slidenum">
              <a:rPr lang="zh-CN" altLang="en-US" smtClean="0"/>
              <a:pPr>
                <a:defRPr/>
              </a:pPr>
              <a:t>3</a:t>
            </a:fld>
            <a:endParaRPr lang="zh-CN" altLang="en-US" sz="13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lIns="99067" tIns="49533" rIns="99067" bIns="49533">
            <a:normAutofit/>
          </a:bodyPr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6183C91-6B63-4576-BB3A-9F31EFD2C095}" type="datetime1">
              <a:rPr lang="zh-CN" altLang="en-US" smtClean="0"/>
              <a:pPr>
                <a:defRPr/>
              </a:pPr>
              <a:t>2025/11/17</a:t>
            </a:fld>
            <a:endParaRPr lang="zh-CN" altLang="en-US" sz="13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F205C5-2D7E-4101-911C-2963B61A3ACF}" type="slidenum">
              <a:rPr lang="zh-CN" altLang="en-US" smtClean="0"/>
              <a:pPr>
                <a:defRPr/>
              </a:pPr>
              <a:t>4</a:t>
            </a:fld>
            <a:endParaRPr lang="zh-CN" altLang="en-US" sz="13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lIns="99067" tIns="49533" rIns="99067" bIns="49533">
            <a:normAutofit/>
          </a:bodyPr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6183C91-6B63-4576-BB3A-9F31EFD2C095}" type="datetime1">
              <a:rPr lang="zh-CN" altLang="en-US" smtClean="0"/>
              <a:pPr>
                <a:defRPr/>
              </a:pPr>
              <a:t>2025/11/17</a:t>
            </a:fld>
            <a:endParaRPr lang="zh-CN" altLang="en-US" sz="13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F205C5-2D7E-4101-911C-2963B61A3ACF}" type="slidenum">
              <a:rPr lang="zh-CN" altLang="en-US" smtClean="0"/>
              <a:pPr>
                <a:defRPr/>
              </a:pPr>
              <a:t>5</a:t>
            </a:fld>
            <a:endParaRPr lang="zh-CN" altLang="en-US" sz="13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lIns="99067" tIns="49533" rIns="99067" bIns="49533">
            <a:normAutofit/>
          </a:bodyPr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6183C91-6B63-4576-BB3A-9F31EFD2C095}" type="datetime1">
              <a:rPr lang="zh-CN" altLang="en-US" smtClean="0"/>
              <a:pPr>
                <a:defRPr/>
              </a:pPr>
              <a:t>2025/11/17</a:t>
            </a:fld>
            <a:endParaRPr lang="zh-CN" altLang="en-US" sz="13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F205C5-2D7E-4101-911C-2963B61A3ACF}" type="slidenum">
              <a:rPr lang="zh-CN" altLang="en-US" smtClean="0"/>
              <a:pPr>
                <a:defRPr/>
              </a:pPr>
              <a:t>6</a:t>
            </a:fld>
            <a:endParaRPr lang="zh-CN" altLang="en-US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0" y="-3175"/>
          <a:ext cx="9144000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Image" r:id="rId3" imgW="20317460" imgH="2298413" progId="">
                  <p:embed/>
                </p:oleObj>
              </mc:Choice>
              <mc:Fallback>
                <p:oleObj name="Image" r:id="rId3" imgW="20317460" imgH="2298413" progId="">
                  <p:embed/>
                  <p:pic>
                    <p:nvPicPr>
                      <p:cNvPr id="0" name="Picture 1" descr="image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3175"/>
                        <a:ext cx="9144000" cy="993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标题 3"/>
          <p:cNvSpPr>
            <a:spLocks noGrp="1"/>
          </p:cNvSpPr>
          <p:nvPr>
            <p:ph type="title"/>
          </p:nvPr>
        </p:nvSpPr>
        <p:spPr>
          <a:xfrm>
            <a:off x="324107" y="285728"/>
            <a:ext cx="8229600" cy="428628"/>
          </a:xfrm>
          <a:prstGeom prst="rect">
            <a:avLst/>
          </a:prstGeom>
        </p:spPr>
        <p:txBody>
          <a:bodyPr anchor="ctr"/>
          <a:lstStyle>
            <a:lvl1pPr algn="l"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40443"/>
            <a:ext cx="9144000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13"/>
          <p:cNvSpPr>
            <a:spLocks noChangeArrowheads="1"/>
          </p:cNvSpPr>
          <p:nvPr userDrawn="1"/>
        </p:nvSpPr>
        <p:spPr bwMode="auto">
          <a:xfrm>
            <a:off x="-9526" y="6715148"/>
            <a:ext cx="9162000" cy="171427"/>
          </a:xfrm>
          <a:prstGeom prst="rect">
            <a:avLst/>
          </a:prstGeom>
          <a:gradFill rotWithShape="1">
            <a:gsLst>
              <a:gs pos="0">
                <a:srgbClr val="F30000"/>
              </a:gs>
              <a:gs pos="100000">
                <a:srgbClr val="BD0000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defTabSz="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defTabSz="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defTabSz="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defTabSz="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file:///C:\Users\Administrator\AppData\Local\Temp\wps\INetCache\291baafa89e66975f2c8bcaf6fd5e875" TargetMode="Externa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NUL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file:///C:\Users\Administrator\AppData\Local\Temp\wps\INetCache\291baafa89e66975f2c8bcaf6fd5e875" TargetMode="External"/><Relationship Id="rId5" Type="http://schemas.openxmlformats.org/officeDocument/2006/relationships/image" Target="NULL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file:///C:\Users\Administrator\AppData\Local\Temp\wps\INetCache\291baafa89e66975f2c8bcaf6fd5e875" TargetMode="External"/><Relationship Id="rId11" Type="http://schemas.openxmlformats.org/officeDocument/2006/relationships/image" Target="../media/image11.png"/><Relationship Id="rId5" Type="http://schemas.openxmlformats.org/officeDocument/2006/relationships/image" Target="NULL"/><Relationship Id="rId10" Type="http://schemas.openxmlformats.org/officeDocument/2006/relationships/image" Target="../media/image10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file:///C:\Users\Administrator\AppData\Local\Temp\wps\INetCache\291baafa89e66975f2c8bcaf6fd5e875" TargetMode="External"/><Relationship Id="rId11" Type="http://schemas.openxmlformats.org/officeDocument/2006/relationships/image" Target="../media/image15.png"/><Relationship Id="rId5" Type="http://schemas.openxmlformats.org/officeDocument/2006/relationships/image" Target="NULL"/><Relationship Id="rId10" Type="http://schemas.openxmlformats.org/officeDocument/2006/relationships/image" Target="../media/image14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file:///C:\Users\Administrator\AppData\Local\Temp\wps\INetCache\291baafa89e66975f2c8bcaf6fd5e875" TargetMode="External"/><Relationship Id="rId5" Type="http://schemas.openxmlformats.org/officeDocument/2006/relationships/image" Target="NULL"/><Relationship Id="rId10" Type="http://schemas.openxmlformats.org/officeDocument/2006/relationships/image" Target="../media/image18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-17253" y="6276975"/>
            <a:ext cx="9169400" cy="581025"/>
          </a:xfrm>
          <a:prstGeom prst="rect">
            <a:avLst/>
          </a:prstGeom>
          <a:gradFill rotWithShape="1">
            <a:gsLst>
              <a:gs pos="0">
                <a:srgbClr val="F30000"/>
              </a:gs>
              <a:gs pos="100000">
                <a:srgbClr val="BD0000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lang="zh-CN" altLang="zh-CN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</a:p>
        </p:txBody>
      </p:sp>
      <p:sp>
        <p:nvSpPr>
          <p:cNvPr id="9" name="矩形 8"/>
          <p:cNvSpPr/>
          <p:nvPr/>
        </p:nvSpPr>
        <p:spPr>
          <a:xfrm>
            <a:off x="540680" y="1944930"/>
            <a:ext cx="8063768" cy="1421928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黑体" panose="02010609060101010101" pitchFamily="49" charset="-122"/>
              </a:rPr>
              <a:t>VDC</a:t>
            </a:r>
            <a:r>
              <a:rPr lang="zh-CN" alt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黑体" panose="02010609060101010101" pitchFamily="49" charset="-122"/>
              </a:rPr>
              <a:t>气路总成</a:t>
            </a:r>
            <a:endParaRPr lang="en-US" altLang="zh-CN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ea typeface="黑体" panose="02010609060101010101" pitchFamily="49" charset="-122"/>
            </a:endParaRP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黑体" panose="02010609060101010101" pitchFamily="49" charset="-122"/>
              </a:rPr>
              <a:t>波纹管与护套管裁切方案</a:t>
            </a:r>
            <a:endParaRPr lang="en-US" altLang="zh-CN" sz="3600" dirty="0">
              <a:solidFill>
                <a:schemeClr val="bg1">
                  <a:lumMod val="65000"/>
                </a:schemeClr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215206" y="6448032"/>
            <a:ext cx="1857388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Version </a:t>
            </a:r>
            <a:r>
              <a:rPr lang="en-US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A01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771625" y="5157221"/>
            <a:ext cx="3647152" cy="53860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安路普（北京）汽车技术有限公司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00" dirty="0" err="1">
                <a:solidFill>
                  <a:schemeClr val="bg1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Airlop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（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Beijing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）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Automotive Technology </a:t>
            </a:r>
            <a:r>
              <a:rPr lang="en-US" altLang="zh-CN" sz="1100" dirty="0" err="1">
                <a:solidFill>
                  <a:schemeClr val="bg1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Co.,LTD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6" name="Picture 2" descr="C:\Users\zxf\Desktop\1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 l="4749" t="31482" r="5588" b="34128"/>
          <a:stretch>
            <a:fillRect/>
          </a:stretch>
        </p:blipFill>
        <p:spPr bwMode="auto">
          <a:xfrm>
            <a:off x="2357422" y="1142984"/>
            <a:ext cx="4214813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文本框 1"/>
          <p:cNvSpPr txBox="1"/>
          <p:nvPr/>
        </p:nvSpPr>
        <p:spPr>
          <a:xfrm>
            <a:off x="3312795" y="3599815"/>
            <a:ext cx="3048000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/>
              <a:t>编制：</a:t>
            </a:r>
            <a:endParaRPr lang="zh-CN" altLang="en-US" b="1" dirty="0"/>
          </a:p>
          <a:p>
            <a:pPr>
              <a:lnSpc>
                <a:spcPct val="150000"/>
              </a:lnSpc>
            </a:pPr>
            <a:r>
              <a:rPr lang="zh-CN" altLang="en-US" b="1" dirty="0"/>
              <a:t>审核：</a:t>
            </a:r>
          </a:p>
          <a:p>
            <a:pPr>
              <a:lnSpc>
                <a:spcPct val="150000"/>
              </a:lnSpc>
            </a:pPr>
            <a:r>
              <a:rPr lang="zh-CN" altLang="en-US" b="1" dirty="0"/>
              <a:t>批准：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4020185" y="4004945"/>
            <a:ext cx="1930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" name="直接连接符 3"/>
          <p:cNvCxnSpPr/>
          <p:nvPr>
            <p:custDataLst>
              <p:tags r:id="rId2"/>
            </p:custDataLst>
          </p:nvPr>
        </p:nvCxnSpPr>
        <p:spPr>
          <a:xfrm>
            <a:off x="3996055" y="4425950"/>
            <a:ext cx="1930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" name="直接连接符 4"/>
          <p:cNvCxnSpPr/>
          <p:nvPr>
            <p:custDataLst>
              <p:tags r:id="rId3"/>
            </p:custDataLst>
          </p:nvPr>
        </p:nvCxnSpPr>
        <p:spPr>
          <a:xfrm>
            <a:off x="4020185" y="4846955"/>
            <a:ext cx="1930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 spd="slow"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 flipV="1">
            <a:off x="899592" y="3495012"/>
            <a:ext cx="3636404" cy="2208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标题 2"/>
          <p:cNvSpPr>
            <a:spLocks noGrp="1"/>
          </p:cNvSpPr>
          <p:nvPr>
            <p:ph type="title"/>
          </p:nvPr>
        </p:nvSpPr>
        <p:spPr>
          <a:xfrm>
            <a:off x="324107" y="260780"/>
            <a:ext cx="3959861" cy="428628"/>
          </a:xfrm>
        </p:spPr>
        <p:txBody>
          <a:bodyPr/>
          <a:lstStyle/>
          <a:p>
            <a:pPr lvl="0"/>
            <a:r>
              <a:rPr lang="en-US" altLang="zh-CN" sz="1800" spc="-3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▋</a:t>
            </a:r>
            <a:r>
              <a:rPr lang="en-US" altLang="zh-CN" sz="1800" spc="-300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▍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一</a:t>
            </a:r>
            <a:r>
              <a:rPr lang="en-US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产品描述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0" name="图片 99"/>
          <p:cNvPicPr/>
          <p:nvPr>
            <p:custDataLst>
              <p:tags r:id="rId1"/>
            </p:custDataLst>
          </p:nvPr>
        </p:nvPicPr>
        <p:blipFill>
          <a:blip r:embed="rId6" r:link="rId7"/>
          <a:stretch>
            <a:fillRect/>
          </a:stretch>
        </p:blipFill>
        <p:spPr>
          <a:xfrm>
            <a:off x="4881245" y="375412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72450" y="260985"/>
            <a:ext cx="662305" cy="5746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77437" y="1340768"/>
            <a:ext cx="7560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/>
              <a:t>按产品需求，现每个</a:t>
            </a:r>
            <a:r>
              <a:rPr lang="en-US" altLang="zh-CN" sz="1600" dirty="0" smtClean="0"/>
              <a:t>VDC</a:t>
            </a:r>
            <a:r>
              <a:rPr lang="zh-CN" altLang="en-US" sz="1600" dirty="0" smtClean="0"/>
              <a:t>气阀气路总成都有</a:t>
            </a:r>
            <a:r>
              <a:rPr lang="en-US" altLang="zh-CN" sz="1600" dirty="0" smtClean="0"/>
              <a:t>1-3</a:t>
            </a:r>
            <a:r>
              <a:rPr lang="zh-CN" altLang="en-US" sz="1600" dirty="0" smtClean="0"/>
              <a:t>根波纹管，</a:t>
            </a:r>
            <a:r>
              <a:rPr lang="en-US" altLang="zh-CN" sz="1600" dirty="0" smtClean="0"/>
              <a:t>1</a:t>
            </a:r>
            <a:r>
              <a:rPr lang="zh-CN" altLang="en-US" sz="1600" dirty="0" smtClean="0"/>
              <a:t>个护套管；现每月</a:t>
            </a:r>
            <a:r>
              <a:rPr lang="en-US" altLang="zh-CN" sz="1600" dirty="0" smtClean="0"/>
              <a:t>VDC</a:t>
            </a:r>
            <a:r>
              <a:rPr lang="zh-CN" altLang="en-US" sz="1600" dirty="0" smtClean="0"/>
              <a:t>气阀气路产量平均为</a:t>
            </a:r>
            <a:r>
              <a:rPr lang="en-US" altLang="zh-CN" sz="1600" dirty="0" smtClean="0"/>
              <a:t>2</a:t>
            </a:r>
            <a:r>
              <a:rPr lang="zh-CN" altLang="en-US" sz="1600" dirty="0" smtClean="0"/>
              <a:t>万套左右，顾每月波纹管产能</a:t>
            </a:r>
            <a:r>
              <a:rPr lang="zh-CN" altLang="en-US" sz="1600" dirty="0"/>
              <a:t>平均</a:t>
            </a:r>
            <a:r>
              <a:rPr lang="zh-CN" altLang="en-US" sz="1600" dirty="0" smtClean="0"/>
              <a:t>需求为</a:t>
            </a:r>
            <a:r>
              <a:rPr lang="en-US" altLang="zh-CN" sz="1600" dirty="0" smtClean="0"/>
              <a:t>4</a:t>
            </a:r>
            <a:r>
              <a:rPr lang="zh-CN" altLang="en-US" sz="1600" dirty="0" smtClean="0"/>
              <a:t>万根，护套管</a:t>
            </a:r>
            <a:r>
              <a:rPr lang="en-US" altLang="zh-CN" sz="1600" dirty="0" smtClean="0"/>
              <a:t>2</a:t>
            </a:r>
            <a:r>
              <a:rPr lang="zh-CN" altLang="en-US" sz="1600" dirty="0" smtClean="0"/>
              <a:t>万根；现有生产工艺为人工手裁，由于需求量日益增加，手裁效率慢，顾寻找设备裁切物料，提升生产效率。</a:t>
            </a:r>
            <a:endParaRPr lang="zh-CN" altLang="en-US" sz="1600" dirty="0"/>
          </a:p>
        </p:txBody>
      </p:sp>
      <p:sp>
        <p:nvSpPr>
          <p:cNvPr id="19" name="椭圆 18"/>
          <p:cNvSpPr/>
          <p:nvPr/>
        </p:nvSpPr>
        <p:spPr bwMode="auto">
          <a:xfrm>
            <a:off x="3491880" y="4503946"/>
            <a:ext cx="720080" cy="72525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22" name="直接箭头连接符 21"/>
          <p:cNvCxnSpPr>
            <a:stCxn id="23" idx="1"/>
          </p:cNvCxnSpPr>
          <p:nvPr/>
        </p:nvCxnSpPr>
        <p:spPr bwMode="auto">
          <a:xfrm flipH="1" flipV="1">
            <a:off x="3695642" y="4342563"/>
            <a:ext cx="1524430" cy="16138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</p:spPr>
      </p:cxnSp>
      <p:sp>
        <p:nvSpPr>
          <p:cNvPr id="23" name="TextBox 22"/>
          <p:cNvSpPr txBox="1"/>
          <p:nvPr/>
        </p:nvSpPr>
        <p:spPr>
          <a:xfrm>
            <a:off x="5220072" y="4250031"/>
            <a:ext cx="1800200" cy="5078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FF0000"/>
                </a:solidFill>
              </a:rPr>
              <a:t>波纹管和护套管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椭圆 9"/>
          <p:cNvSpPr/>
          <p:nvPr/>
        </p:nvSpPr>
        <p:spPr bwMode="auto">
          <a:xfrm rot="1437978">
            <a:off x="2882520" y="3999590"/>
            <a:ext cx="793407" cy="47317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15" name="直接箭头连接符 14"/>
          <p:cNvCxnSpPr>
            <a:stCxn id="23" idx="1"/>
          </p:cNvCxnSpPr>
          <p:nvPr/>
        </p:nvCxnSpPr>
        <p:spPr bwMode="auto">
          <a:xfrm flipH="1">
            <a:off x="4139952" y="4503947"/>
            <a:ext cx="1080120" cy="21602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2"/>
          <p:cNvSpPr>
            <a:spLocks noGrp="1"/>
          </p:cNvSpPr>
          <p:nvPr>
            <p:ph type="title"/>
          </p:nvPr>
        </p:nvSpPr>
        <p:spPr>
          <a:xfrm>
            <a:off x="324107" y="260780"/>
            <a:ext cx="3959861" cy="428628"/>
          </a:xfrm>
        </p:spPr>
        <p:txBody>
          <a:bodyPr/>
          <a:lstStyle/>
          <a:p>
            <a:pPr lvl="0"/>
            <a:r>
              <a:rPr lang="en-US" altLang="zh-CN" sz="1800" spc="-3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▋</a:t>
            </a:r>
            <a:r>
              <a:rPr lang="en-US" altLang="zh-CN" sz="1800" spc="-300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▍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二</a:t>
            </a:r>
            <a:r>
              <a:rPr lang="en-US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现行生产工艺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0" name="图片 99"/>
          <p:cNvPicPr/>
          <p:nvPr>
            <p:custDataLst>
              <p:tags r:id="rId1"/>
            </p:custDataLst>
          </p:nvPr>
        </p:nvPicPr>
        <p:blipFill>
          <a:blip r:embed="rId5" r:link="rId6"/>
          <a:stretch>
            <a:fillRect/>
          </a:stretch>
        </p:blipFill>
        <p:spPr>
          <a:xfrm>
            <a:off x="4881245" y="375412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72450" y="260985"/>
            <a:ext cx="662305" cy="5746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7544" y="1052736"/>
            <a:ext cx="756084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       现行作业方式为员工手拿剪刀裁剪，存在以下问题：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en-US" altLang="zh-CN" dirty="0" smtClean="0"/>
              <a:t>1</a:t>
            </a:r>
            <a:r>
              <a:rPr lang="zh-CN" altLang="en-US" dirty="0" smtClean="0"/>
              <a:t>、安全方面：作业员容易不小心伤手</a:t>
            </a:r>
            <a:r>
              <a:rPr lang="zh-CN" altLang="en-US" dirty="0"/>
              <a:t>。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en-US" altLang="zh-CN" dirty="0" smtClean="0"/>
              <a:t>2</a:t>
            </a:r>
            <a:r>
              <a:rPr lang="zh-CN" altLang="en-US" dirty="0" smtClean="0"/>
              <a:t>、效率方面：裁剪生产效率慢。</a:t>
            </a:r>
            <a:endParaRPr lang="zh-CN" altLang="en-US" dirty="0"/>
          </a:p>
        </p:txBody>
      </p:sp>
      <p:grpSp>
        <p:nvGrpSpPr>
          <p:cNvPr id="9" name="组合 8"/>
          <p:cNvGrpSpPr/>
          <p:nvPr/>
        </p:nvGrpSpPr>
        <p:grpSpPr>
          <a:xfrm>
            <a:off x="395536" y="2728756"/>
            <a:ext cx="2842260" cy="2081168"/>
            <a:chOff x="467544" y="3372192"/>
            <a:chExt cx="2842260" cy="2081168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5400000">
              <a:off x="1046664" y="3190220"/>
              <a:ext cx="1684020" cy="2842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467544" y="3372192"/>
              <a:ext cx="2808312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 smtClean="0">
                  <a:solidFill>
                    <a:srgbClr val="FF0000"/>
                  </a:solidFill>
                </a:rPr>
                <a:t>人工比管：使用钢板尺量好波纹管尺寸</a:t>
              </a:r>
              <a:endParaRPr lang="zh-CN" altLang="en-US" sz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635896" y="2733816"/>
            <a:ext cx="3109438" cy="2076108"/>
            <a:chOff x="3986248" y="3377252"/>
            <a:chExt cx="3109438" cy="2076108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691081" y="3048756"/>
              <a:ext cx="1699771" cy="310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3986248" y="3377252"/>
              <a:ext cx="3106032" cy="34624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100" dirty="0" smtClean="0">
                  <a:solidFill>
                    <a:srgbClr val="FF0000"/>
                  </a:solidFill>
                </a:rPr>
                <a:t>人工剪管：使用剪刀裁剪波纹管（护套）尺寸</a:t>
              </a:r>
              <a:endParaRPr lang="zh-CN" altLang="en-US" sz="11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2"/>
          <p:cNvSpPr>
            <a:spLocks noGrp="1"/>
          </p:cNvSpPr>
          <p:nvPr>
            <p:ph type="title"/>
          </p:nvPr>
        </p:nvSpPr>
        <p:spPr>
          <a:xfrm>
            <a:off x="324107" y="260780"/>
            <a:ext cx="3959861" cy="428628"/>
          </a:xfrm>
        </p:spPr>
        <p:txBody>
          <a:bodyPr/>
          <a:lstStyle/>
          <a:p>
            <a:pPr lvl="0"/>
            <a:r>
              <a:rPr lang="en-US" altLang="zh-CN" sz="1800" spc="-3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▋</a:t>
            </a:r>
            <a:r>
              <a:rPr lang="en-US" altLang="zh-CN" sz="1800" spc="-300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▍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三</a:t>
            </a:r>
            <a:r>
              <a:rPr lang="en-US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改善方案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0" name="图片 99"/>
          <p:cNvPicPr/>
          <p:nvPr>
            <p:custDataLst>
              <p:tags r:id="rId1"/>
            </p:custDataLst>
          </p:nvPr>
        </p:nvPicPr>
        <p:blipFill>
          <a:blip r:embed="rId5" r:link="rId6"/>
          <a:stretch>
            <a:fillRect/>
          </a:stretch>
        </p:blipFill>
        <p:spPr>
          <a:xfrm>
            <a:off x="4881245" y="375412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72450" y="260985"/>
            <a:ext cx="662305" cy="5746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7949" y="1052736"/>
            <a:ext cx="7992888" cy="1019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/>
              <a:t>为进一步避免上述风险，拟使用设备送料</a:t>
            </a:r>
            <a:r>
              <a:rPr lang="en-US" altLang="zh-CN" sz="1400" dirty="0" smtClean="0"/>
              <a:t>+</a:t>
            </a:r>
            <a:r>
              <a:rPr lang="zh-CN" altLang="en-US" sz="1400" dirty="0" smtClean="0"/>
              <a:t>波纹管自动裁切机裁切方式生产。</a:t>
            </a:r>
            <a:endParaRPr lang="en-US" altLang="zh-CN" sz="1400" dirty="0" smtClean="0"/>
          </a:p>
          <a:p>
            <a:pPr>
              <a:lnSpc>
                <a:spcPct val="150000"/>
              </a:lnSpc>
            </a:pPr>
            <a:r>
              <a:rPr lang="zh-CN" altLang="en-US" sz="1400" dirty="0" smtClean="0"/>
              <a:t>员工负责仅负责上料以及收料处理，自动裁管机有设置目标产量自动报警停止功能，节省一个人工费用。</a:t>
            </a:r>
            <a:endParaRPr lang="en-US" altLang="zh-CN" sz="14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660748" y="2072695"/>
            <a:ext cx="75608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 smtClean="0"/>
              <a:t>1</a:t>
            </a:r>
            <a:r>
              <a:rPr lang="zh-CN" altLang="en-US" sz="1400" dirty="0" smtClean="0"/>
              <a:t>、安全方面：员工仅负责上料处理，以及裁切物料收集。</a:t>
            </a:r>
            <a:endParaRPr lang="en-US" altLang="zh-CN" sz="1400" dirty="0" smtClean="0"/>
          </a:p>
          <a:p>
            <a:pPr>
              <a:lnSpc>
                <a:spcPct val="150000"/>
              </a:lnSpc>
            </a:pPr>
            <a:r>
              <a:rPr lang="en-US" altLang="zh-CN" sz="1400" dirty="0" smtClean="0"/>
              <a:t>2</a:t>
            </a:r>
            <a:r>
              <a:rPr lang="zh-CN" altLang="en-US" sz="1400" dirty="0" smtClean="0"/>
              <a:t>、效率方面：设备自动裁切，效率提升，节省人工。</a:t>
            </a:r>
            <a:endParaRPr lang="zh-CN" altLang="en-US" sz="1400" dirty="0"/>
          </a:p>
        </p:txBody>
      </p:sp>
      <p:grpSp>
        <p:nvGrpSpPr>
          <p:cNvPr id="3" name="组合 2"/>
          <p:cNvGrpSpPr/>
          <p:nvPr/>
        </p:nvGrpSpPr>
        <p:grpSpPr>
          <a:xfrm>
            <a:off x="660748" y="2852936"/>
            <a:ext cx="4317776" cy="1155510"/>
            <a:chOff x="686272" y="3154967"/>
            <a:chExt cx="3407345" cy="115551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272" y="3176364"/>
              <a:ext cx="1393218" cy="11127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483768" y="3154967"/>
              <a:ext cx="1609849" cy="11555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加号 1"/>
            <p:cNvSpPr/>
            <p:nvPr/>
          </p:nvSpPr>
          <p:spPr bwMode="auto">
            <a:xfrm>
              <a:off x="2079490" y="3573016"/>
              <a:ext cx="404278" cy="360040"/>
            </a:xfrm>
            <a:prstGeom prst="mathPlus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86418" y="4167920"/>
            <a:ext cx="1944215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373608" y="3101627"/>
            <a:ext cx="3419872" cy="28623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rgbClr val="FF0000"/>
                </a:solidFill>
              </a:rPr>
              <a:t>生产工艺：</a:t>
            </a:r>
            <a:endParaRPr lang="en-US" altLang="zh-CN" sz="12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rgbClr val="FF0000"/>
                </a:solidFill>
              </a:rPr>
              <a:t>采用放线机放线；自动裁切机自动裁切方式；</a:t>
            </a:r>
            <a:endParaRPr lang="en-US" altLang="zh-CN" sz="12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rgbClr val="FF0000"/>
                </a:solidFill>
              </a:rPr>
              <a:t>设备</a:t>
            </a:r>
            <a:r>
              <a:rPr lang="zh-CN" altLang="en-US" sz="1200" dirty="0">
                <a:solidFill>
                  <a:srgbClr val="FF0000"/>
                </a:solidFill>
              </a:rPr>
              <a:t>尺寸</a:t>
            </a:r>
            <a:r>
              <a:rPr lang="zh-CN" altLang="en-US" sz="1200" dirty="0" smtClean="0">
                <a:solidFill>
                  <a:srgbClr val="FF0000"/>
                </a:solidFill>
              </a:rPr>
              <a:t>：（</a:t>
            </a:r>
            <a:r>
              <a:rPr lang="zh-CN" altLang="en-US" sz="1200" dirty="0">
                <a:solidFill>
                  <a:srgbClr val="FF0000"/>
                </a:solidFill>
              </a:rPr>
              <a:t>参考尺寸）长</a:t>
            </a:r>
            <a:r>
              <a:rPr lang="zh-CN" altLang="en-US" sz="1200" dirty="0" smtClean="0">
                <a:solidFill>
                  <a:srgbClr val="FF0000"/>
                </a:solidFill>
              </a:rPr>
              <a:t>*宽*高 </a:t>
            </a:r>
            <a:endParaRPr lang="en-US" altLang="zh-CN" sz="12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rgbClr val="FF0000"/>
                </a:solidFill>
              </a:rPr>
              <a:t> 放线机：</a:t>
            </a:r>
            <a:r>
              <a:rPr lang="en-US" altLang="zh-CN" sz="1200" dirty="0" smtClean="0">
                <a:solidFill>
                  <a:srgbClr val="FF0000"/>
                </a:solidFill>
              </a:rPr>
              <a:t>1000</a:t>
            </a:r>
            <a:r>
              <a:rPr lang="zh-CN" altLang="en-US" sz="1200" dirty="0" smtClean="0">
                <a:solidFill>
                  <a:srgbClr val="FF0000"/>
                </a:solidFill>
              </a:rPr>
              <a:t>*</a:t>
            </a:r>
            <a:r>
              <a:rPr lang="en-US" altLang="zh-CN" sz="1200" dirty="0" smtClean="0">
                <a:solidFill>
                  <a:srgbClr val="FF0000"/>
                </a:solidFill>
              </a:rPr>
              <a:t>600</a:t>
            </a:r>
            <a:r>
              <a:rPr lang="zh-CN" altLang="en-US" sz="1200" dirty="0" smtClean="0">
                <a:solidFill>
                  <a:srgbClr val="FF0000"/>
                </a:solidFill>
              </a:rPr>
              <a:t>*</a:t>
            </a:r>
            <a:r>
              <a:rPr lang="en-US" altLang="zh-CN" sz="1200" dirty="0" smtClean="0">
                <a:solidFill>
                  <a:srgbClr val="FF0000"/>
                </a:solidFill>
              </a:rPr>
              <a:t>1000mm</a:t>
            </a: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rgbClr val="FF0000"/>
                </a:solidFill>
              </a:rPr>
              <a:t>自动切管机：</a:t>
            </a:r>
            <a:r>
              <a:rPr lang="en-US" altLang="zh-CN" sz="1200" dirty="0" smtClean="0">
                <a:solidFill>
                  <a:srgbClr val="FF0000"/>
                </a:solidFill>
              </a:rPr>
              <a:t>450</a:t>
            </a:r>
            <a:r>
              <a:rPr lang="zh-CN" altLang="en-US" sz="1200" dirty="0" smtClean="0">
                <a:solidFill>
                  <a:srgbClr val="FF0000"/>
                </a:solidFill>
              </a:rPr>
              <a:t>*</a:t>
            </a:r>
            <a:r>
              <a:rPr lang="en-US" altLang="zh-CN" sz="1200" dirty="0" smtClean="0">
                <a:solidFill>
                  <a:srgbClr val="FF0000"/>
                </a:solidFill>
              </a:rPr>
              <a:t>450</a:t>
            </a:r>
            <a:r>
              <a:rPr lang="zh-CN" altLang="en-US" sz="1200" dirty="0" smtClean="0">
                <a:solidFill>
                  <a:srgbClr val="FF0000"/>
                </a:solidFill>
              </a:rPr>
              <a:t>*</a:t>
            </a:r>
            <a:r>
              <a:rPr lang="en-US" altLang="zh-CN" sz="1200" dirty="0" smtClean="0">
                <a:solidFill>
                  <a:srgbClr val="FF0000"/>
                </a:solidFill>
              </a:rPr>
              <a:t>350mm</a:t>
            </a: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rgbClr val="FF0000"/>
                </a:solidFill>
              </a:rPr>
              <a:t>按照</a:t>
            </a:r>
            <a:r>
              <a:rPr lang="en-US" altLang="zh-CN" sz="1200" dirty="0" smtClean="0">
                <a:solidFill>
                  <a:srgbClr val="FF0000"/>
                </a:solidFill>
              </a:rPr>
              <a:t>120mm</a:t>
            </a:r>
            <a:r>
              <a:rPr lang="zh-CN" altLang="en-US" sz="1200" dirty="0" smtClean="0">
                <a:solidFill>
                  <a:srgbClr val="FF0000"/>
                </a:solidFill>
              </a:rPr>
              <a:t>管长裁</a:t>
            </a:r>
            <a:r>
              <a:rPr lang="zh-CN" altLang="en-US" sz="1200" dirty="0" smtClean="0">
                <a:solidFill>
                  <a:srgbClr val="FF0000"/>
                </a:solidFill>
              </a:rPr>
              <a:t>切</a:t>
            </a:r>
            <a:endParaRPr lang="en-US" altLang="zh-CN" sz="12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rgbClr val="FF0000"/>
                </a:solidFill>
              </a:rPr>
              <a:t>设备</a:t>
            </a:r>
            <a:r>
              <a:rPr lang="zh-CN" altLang="en-US" sz="1200" dirty="0" smtClean="0">
                <a:solidFill>
                  <a:srgbClr val="FF0000"/>
                </a:solidFill>
              </a:rPr>
              <a:t>每分钟</a:t>
            </a:r>
            <a:r>
              <a:rPr lang="en-US" altLang="zh-CN" sz="1200" dirty="0" smtClean="0">
                <a:solidFill>
                  <a:srgbClr val="FF0000"/>
                </a:solidFill>
              </a:rPr>
              <a:t>90PCS</a:t>
            </a:r>
            <a:r>
              <a:rPr lang="zh-CN" altLang="en-US" sz="1200" dirty="0" smtClean="0">
                <a:solidFill>
                  <a:srgbClr val="FF0000"/>
                </a:solidFill>
              </a:rPr>
              <a:t>，一小时产能</a:t>
            </a:r>
            <a:r>
              <a:rPr lang="en-US" altLang="zh-CN" sz="1200" dirty="0" smtClean="0">
                <a:solidFill>
                  <a:srgbClr val="FF0000"/>
                </a:solidFill>
              </a:rPr>
              <a:t>5400pcs </a:t>
            </a: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rgbClr val="FF0000"/>
                </a:solidFill>
              </a:rPr>
              <a:t>人工</a:t>
            </a:r>
            <a:r>
              <a:rPr lang="zh-CN" altLang="en-US" sz="1200" dirty="0" smtClean="0">
                <a:solidFill>
                  <a:srgbClr val="FF0000"/>
                </a:solidFill>
              </a:rPr>
              <a:t>每分钟</a:t>
            </a:r>
            <a:r>
              <a:rPr lang="en-US" altLang="zh-CN" sz="1200" dirty="0" smtClean="0">
                <a:solidFill>
                  <a:srgbClr val="FF0000"/>
                </a:solidFill>
              </a:rPr>
              <a:t>12pcs</a:t>
            </a:r>
            <a:r>
              <a:rPr lang="zh-CN" altLang="en-US" sz="1200" dirty="0" smtClean="0">
                <a:solidFill>
                  <a:srgbClr val="FF0000"/>
                </a:solidFill>
              </a:rPr>
              <a:t>，每小时</a:t>
            </a:r>
            <a:r>
              <a:rPr lang="en-US" altLang="zh-CN" sz="1200" dirty="0" smtClean="0">
                <a:solidFill>
                  <a:srgbClr val="FF0000"/>
                </a:solidFill>
              </a:rPr>
              <a:t>720pcs</a:t>
            </a:r>
            <a:r>
              <a:rPr lang="zh-CN" altLang="en-US" sz="1200" dirty="0" smtClean="0">
                <a:solidFill>
                  <a:srgbClr val="FF0000"/>
                </a:solidFill>
              </a:rPr>
              <a:t>，</a:t>
            </a:r>
            <a:r>
              <a:rPr lang="zh-CN" altLang="en-US" sz="1200" dirty="0" smtClean="0">
                <a:solidFill>
                  <a:srgbClr val="FF0000"/>
                </a:solidFill>
              </a:rPr>
              <a:t>设备效率是人工</a:t>
            </a:r>
            <a:r>
              <a:rPr lang="zh-CN" altLang="en-US" sz="1200" dirty="0" smtClean="0">
                <a:solidFill>
                  <a:srgbClr val="FF0000"/>
                </a:solidFill>
              </a:rPr>
              <a:t>的</a:t>
            </a:r>
            <a:r>
              <a:rPr lang="en-US" altLang="zh-CN" sz="1200" dirty="0" smtClean="0">
                <a:solidFill>
                  <a:srgbClr val="FF0000"/>
                </a:solidFill>
              </a:rPr>
              <a:t>5-7</a:t>
            </a:r>
            <a:r>
              <a:rPr lang="zh-CN" altLang="en-US" sz="1200" dirty="0" smtClean="0">
                <a:solidFill>
                  <a:srgbClr val="FF0000"/>
                </a:solidFill>
              </a:rPr>
              <a:t>倍以上，大大提高</a:t>
            </a:r>
            <a:r>
              <a:rPr lang="zh-CN" altLang="en-US" sz="1200" dirty="0" smtClean="0">
                <a:solidFill>
                  <a:srgbClr val="FF0000"/>
                </a:solidFill>
              </a:rPr>
              <a:t>效率，降低了人工成本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 flipH="1" flipV="1">
            <a:off x="478510" y="4221088"/>
            <a:ext cx="2129955" cy="1349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0013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2"/>
          <p:cNvSpPr>
            <a:spLocks noGrp="1"/>
          </p:cNvSpPr>
          <p:nvPr>
            <p:ph type="title"/>
          </p:nvPr>
        </p:nvSpPr>
        <p:spPr>
          <a:xfrm>
            <a:off x="324107" y="260780"/>
            <a:ext cx="3959861" cy="428628"/>
          </a:xfrm>
        </p:spPr>
        <p:txBody>
          <a:bodyPr/>
          <a:lstStyle/>
          <a:p>
            <a:pPr lvl="0"/>
            <a:r>
              <a:rPr lang="en-US" altLang="zh-CN" sz="1800" spc="-3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▋</a:t>
            </a:r>
            <a:r>
              <a:rPr lang="en-US" altLang="zh-CN" sz="1800" spc="-300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▍</a:t>
            </a:r>
            <a:r>
              <a:rPr lang="zh-CN" altLang="en-US" sz="1800" spc="-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四</a:t>
            </a:r>
            <a:r>
              <a:rPr lang="en-US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来样对比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0" name="图片 99"/>
          <p:cNvPicPr/>
          <p:nvPr>
            <p:custDataLst>
              <p:tags r:id="rId1"/>
            </p:custDataLst>
          </p:nvPr>
        </p:nvPicPr>
        <p:blipFill>
          <a:blip r:embed="rId5" r:link="rId6"/>
          <a:stretch>
            <a:fillRect/>
          </a:stretch>
        </p:blipFill>
        <p:spPr>
          <a:xfrm>
            <a:off x="4881245" y="375412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72450" y="260985"/>
            <a:ext cx="662305" cy="57467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3" t="13532" r="18986" b="38349"/>
          <a:stretch/>
        </p:blipFill>
        <p:spPr bwMode="auto">
          <a:xfrm>
            <a:off x="530726" y="1264776"/>
            <a:ext cx="2745130" cy="2020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349158"/>
            <a:ext cx="2248252" cy="192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23528" y="3429000"/>
            <a:ext cx="7992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/>
              <a:t>三家来料：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zh-CN" altLang="en-US" sz="1600" dirty="0" smtClean="0"/>
              <a:t>来料整齐，没有毛刺毛边；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zh-CN" altLang="en-US" sz="1600" dirty="0" smtClean="0"/>
              <a:t>尺寸符合要求</a:t>
            </a:r>
            <a:r>
              <a:rPr lang="zh-CN" altLang="en-US" sz="1600" dirty="0" smtClean="0"/>
              <a:t>：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zh-CN" altLang="en-US" sz="1600" dirty="0" smtClean="0"/>
              <a:t>胶</a:t>
            </a:r>
            <a:r>
              <a:rPr lang="zh-CN" altLang="en-US" sz="1600" dirty="0" smtClean="0"/>
              <a:t>管</a:t>
            </a:r>
            <a:r>
              <a:rPr lang="en-US" altLang="zh-CN" sz="1600" dirty="0" smtClean="0"/>
              <a:t>50mm</a:t>
            </a:r>
            <a:r>
              <a:rPr lang="zh-CN" altLang="en-US" sz="1600" dirty="0" smtClean="0"/>
              <a:t>标准：来料</a:t>
            </a:r>
            <a:r>
              <a:rPr lang="zh-CN" altLang="en-US" sz="1600" dirty="0" smtClean="0"/>
              <a:t>在</a:t>
            </a:r>
            <a:r>
              <a:rPr lang="en-US" altLang="zh-CN" sz="1600" dirty="0" smtClean="0"/>
              <a:t>48-50mm</a:t>
            </a:r>
            <a:r>
              <a:rPr lang="zh-CN" altLang="en-US" sz="1600" dirty="0" smtClean="0"/>
              <a:t>范围内</a:t>
            </a:r>
            <a:r>
              <a:rPr lang="zh-CN" altLang="en-US" sz="1600" dirty="0" smtClean="0"/>
              <a:t>；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zh-CN" altLang="en-US" sz="1600" dirty="0" smtClean="0"/>
              <a:t>波纹管</a:t>
            </a:r>
            <a:r>
              <a:rPr lang="en-US" altLang="zh-CN" sz="1600" dirty="0" smtClean="0"/>
              <a:t>120mm</a:t>
            </a:r>
            <a:r>
              <a:rPr lang="zh-CN" altLang="en-US" sz="1600" dirty="0" smtClean="0"/>
              <a:t>标准：来料在</a:t>
            </a:r>
            <a:r>
              <a:rPr lang="en-US" altLang="zh-CN" sz="1600" dirty="0" smtClean="0"/>
              <a:t>118-120mm</a:t>
            </a:r>
            <a:r>
              <a:rPr lang="zh-CN" altLang="en-US" sz="1600" dirty="0" smtClean="0"/>
              <a:t>范围内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endParaRPr lang="en-US" altLang="zh-CN" sz="1600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6730" y="1264776"/>
            <a:ext cx="2745130" cy="2020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9972" y="1349158"/>
            <a:ext cx="2248252" cy="192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2"/>
          <p:cNvSpPr>
            <a:spLocks noGrp="1"/>
          </p:cNvSpPr>
          <p:nvPr>
            <p:ph type="title"/>
          </p:nvPr>
        </p:nvSpPr>
        <p:spPr>
          <a:xfrm>
            <a:off x="324107" y="260780"/>
            <a:ext cx="3959861" cy="428628"/>
          </a:xfrm>
        </p:spPr>
        <p:txBody>
          <a:bodyPr/>
          <a:lstStyle/>
          <a:p>
            <a:pPr lvl="0"/>
            <a:r>
              <a:rPr lang="en-US" altLang="zh-CN" sz="1800" spc="-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▋▍</a:t>
            </a:r>
            <a:r>
              <a:rPr lang="zh-CN" altLang="en-US" sz="1800" spc="-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五</a:t>
            </a:r>
            <a:r>
              <a:rPr lang="en-US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三家初步报价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0" name="图片 99"/>
          <p:cNvPicPr/>
          <p:nvPr>
            <p:custDataLst>
              <p:tags r:id="rId1"/>
            </p:custDataLst>
          </p:nvPr>
        </p:nvPicPr>
        <p:blipFill>
          <a:blip r:embed="rId5" r:link="rId6"/>
          <a:stretch>
            <a:fillRect/>
          </a:stretch>
        </p:blipFill>
        <p:spPr>
          <a:xfrm>
            <a:off x="4881245" y="375412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72450" y="260985"/>
            <a:ext cx="662305" cy="5746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7949" y="1052736"/>
            <a:ext cx="7992888" cy="1441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 smtClean="0"/>
              <a:t>1.</a:t>
            </a:r>
            <a:r>
              <a:rPr lang="zh-CN" altLang="en-US" sz="1200" dirty="0" smtClean="0"/>
              <a:t>飞洋初步报价</a:t>
            </a:r>
            <a:r>
              <a:rPr lang="en-US" altLang="zh-CN" sz="1200" dirty="0" smtClean="0"/>
              <a:t>9300</a:t>
            </a:r>
            <a:r>
              <a:rPr lang="zh-CN" altLang="en-US" sz="1200" dirty="0" smtClean="0"/>
              <a:t>元（含</a:t>
            </a:r>
            <a:r>
              <a:rPr lang="en-US" altLang="zh-CN" sz="1200" dirty="0" smtClean="0"/>
              <a:t>13%</a:t>
            </a:r>
            <a:r>
              <a:rPr lang="zh-CN" altLang="en-US" sz="1200" dirty="0" smtClean="0"/>
              <a:t>税含运费）</a:t>
            </a:r>
            <a:endParaRPr lang="en-US" altLang="zh-CN" sz="1200" dirty="0" smtClean="0"/>
          </a:p>
          <a:p>
            <a:pPr>
              <a:lnSpc>
                <a:spcPct val="150000"/>
              </a:lnSpc>
            </a:pPr>
            <a:r>
              <a:rPr lang="en-US" altLang="zh-CN" sz="1200" dirty="0" smtClean="0"/>
              <a:t>2.</a:t>
            </a:r>
            <a:r>
              <a:rPr lang="zh-CN" altLang="en-US" sz="1200" dirty="0" smtClean="0"/>
              <a:t>深圳奔程初步报价</a:t>
            </a:r>
            <a:r>
              <a:rPr lang="en-US" altLang="zh-CN" sz="1200" dirty="0" smtClean="0"/>
              <a:t>8030</a:t>
            </a:r>
            <a:r>
              <a:rPr lang="zh-CN" altLang="en-US" sz="1200" dirty="0" smtClean="0"/>
              <a:t>元</a:t>
            </a:r>
            <a:r>
              <a:rPr lang="zh-CN" altLang="en-US" sz="1200" dirty="0"/>
              <a:t>（含</a:t>
            </a:r>
            <a:r>
              <a:rPr lang="en-US" altLang="zh-CN" sz="1200" dirty="0"/>
              <a:t>13%</a:t>
            </a:r>
            <a:r>
              <a:rPr lang="zh-CN" altLang="en-US" sz="1200" dirty="0"/>
              <a:t>税含运费</a:t>
            </a:r>
            <a:r>
              <a:rPr lang="zh-CN" altLang="en-US" sz="1200" dirty="0" smtClean="0"/>
              <a:t>）</a:t>
            </a:r>
            <a:endParaRPr lang="en-US" altLang="zh-CN" sz="1200" dirty="0" smtClean="0"/>
          </a:p>
          <a:p>
            <a:pPr>
              <a:lnSpc>
                <a:spcPct val="150000"/>
              </a:lnSpc>
            </a:pPr>
            <a:r>
              <a:rPr lang="en-US" altLang="zh-CN" sz="1200" dirty="0" smtClean="0"/>
              <a:t>3.</a:t>
            </a:r>
            <a:r>
              <a:rPr lang="zh-CN" altLang="en-US" sz="1200" dirty="0" smtClean="0"/>
              <a:t>广州市昇世旗利初步报价</a:t>
            </a:r>
            <a:r>
              <a:rPr lang="en-US" altLang="zh-CN" sz="1200" dirty="0" smtClean="0"/>
              <a:t>8110</a:t>
            </a:r>
            <a:r>
              <a:rPr lang="zh-CN" altLang="en-US" sz="1200" dirty="0" smtClean="0"/>
              <a:t>元</a:t>
            </a:r>
            <a:r>
              <a:rPr lang="zh-CN" altLang="en-US" sz="1200" dirty="0"/>
              <a:t>（含</a:t>
            </a:r>
            <a:r>
              <a:rPr lang="en-US" altLang="zh-CN" sz="1200" dirty="0"/>
              <a:t>13%</a:t>
            </a:r>
            <a:r>
              <a:rPr lang="zh-CN" altLang="en-US" sz="1200" dirty="0"/>
              <a:t>税含运费</a:t>
            </a:r>
            <a:r>
              <a:rPr lang="zh-CN" altLang="en-US" sz="1200" dirty="0" smtClean="0"/>
              <a:t>）</a:t>
            </a:r>
            <a:endParaRPr lang="en-US" altLang="zh-CN" sz="1200" dirty="0" smtClean="0"/>
          </a:p>
          <a:p>
            <a:pPr>
              <a:lnSpc>
                <a:spcPct val="150000"/>
              </a:lnSpc>
            </a:pPr>
            <a:r>
              <a:rPr lang="zh-CN" altLang="en-US" sz="1200" dirty="0" smtClean="0"/>
              <a:t>报价包含全自动波纹管切割机</a:t>
            </a:r>
            <a:r>
              <a:rPr lang="en-US" altLang="zh-CN" sz="1200" dirty="0" smtClean="0"/>
              <a:t>+</a:t>
            </a:r>
            <a:r>
              <a:rPr lang="zh-CN" altLang="en-US" sz="1200" dirty="0" smtClean="0"/>
              <a:t>放线机</a:t>
            </a:r>
            <a:r>
              <a:rPr lang="en-US" altLang="zh-CN" sz="1200" dirty="0" smtClean="0"/>
              <a:t>+</a:t>
            </a:r>
            <a:r>
              <a:rPr lang="zh-CN" altLang="en-US" sz="1200" dirty="0" smtClean="0"/>
              <a:t>备模（裁切机治具）</a:t>
            </a:r>
            <a:r>
              <a:rPr lang="en-US" altLang="zh-CN" sz="1200" dirty="0" smtClean="0"/>
              <a:t>+</a:t>
            </a:r>
            <a:r>
              <a:rPr lang="zh-CN" altLang="en-US" sz="1200" dirty="0" smtClean="0"/>
              <a:t>送一些刀片备件</a:t>
            </a:r>
            <a:endParaRPr lang="en-US" altLang="zh-CN" sz="1200" dirty="0" smtClean="0"/>
          </a:p>
          <a:p>
            <a:pPr>
              <a:lnSpc>
                <a:spcPct val="150000"/>
              </a:lnSpc>
            </a:pPr>
            <a:r>
              <a:rPr lang="zh-CN" altLang="en-US" sz="1200" dirty="0"/>
              <a:t>我倾向</a:t>
            </a:r>
            <a:r>
              <a:rPr lang="zh-CN" altLang="en-US" sz="1200" dirty="0" smtClean="0"/>
              <a:t>于奔程和昇世旗利这两家，三家都是一年质保期，永久提供售后服务，但后两家价格占据优势</a:t>
            </a:r>
            <a:endParaRPr lang="en-US" altLang="zh-CN" sz="1200" dirty="0"/>
          </a:p>
        </p:txBody>
      </p:sp>
      <p:pic>
        <p:nvPicPr>
          <p:cNvPr id="2050" name="Picture 2" descr="C:\Users\Administrator\AppData\Local\Temp\企业微信截图_17633582423857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098" y="2852936"/>
            <a:ext cx="1742580" cy="229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2852936"/>
            <a:ext cx="2073843" cy="2386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Administrator\Desktop\波纹管和胶管裁切机\新建文件夹\1b42982db7b672d0f4b229f507e62d53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2708920"/>
            <a:ext cx="2517887" cy="271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842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/>
          <p:cNvSpPr>
            <a:spLocks noChangeArrowheads="1"/>
          </p:cNvSpPr>
          <p:nvPr/>
        </p:nvSpPr>
        <p:spPr bwMode="auto">
          <a:xfrm>
            <a:off x="0" y="0"/>
            <a:ext cx="9144000" cy="17907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39000">
                <a:srgbClr val="D8D8D8"/>
              </a:gs>
              <a:gs pos="53999">
                <a:srgbClr val="A5A5A5"/>
              </a:gs>
              <a:gs pos="68999">
                <a:srgbClr val="7F7F7F"/>
              </a:gs>
              <a:gs pos="81999">
                <a:srgbClr val="BFBFBF"/>
              </a:gs>
              <a:gs pos="100000">
                <a:srgbClr val="595959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anchor="ctr"/>
          <a:lstStyle/>
          <a:p>
            <a:pPr algn="r"/>
            <a:endParaRPr lang="zh-CN" altLang="zh-CN">
              <a:solidFill>
                <a:srgbClr val="2F5B5C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28675" name="Picture 9" descr="dot-pattern.jpg"/>
          <p:cNvPicPr>
            <a:picLocks noChangeAspect="1" noChangeArrowheads="1"/>
          </p:cNvPicPr>
          <p:nvPr/>
        </p:nvPicPr>
        <p:blipFill>
          <a:blip r:embed="rId2" cstate="print"/>
          <a:srcRect r="6546"/>
          <a:stretch>
            <a:fillRect/>
          </a:stretch>
        </p:blipFill>
        <p:spPr bwMode="auto">
          <a:xfrm>
            <a:off x="-12700" y="0"/>
            <a:ext cx="91567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30500"/>
            <a:ext cx="9144000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Rectangle 13"/>
          <p:cNvSpPr>
            <a:spLocks noChangeArrowheads="1"/>
          </p:cNvSpPr>
          <p:nvPr/>
        </p:nvSpPr>
        <p:spPr bwMode="auto">
          <a:xfrm>
            <a:off x="-9525" y="6305550"/>
            <a:ext cx="9215438" cy="581025"/>
          </a:xfrm>
          <a:prstGeom prst="rect">
            <a:avLst/>
          </a:prstGeom>
          <a:gradFill rotWithShape="1">
            <a:gsLst>
              <a:gs pos="0">
                <a:srgbClr val="F30000"/>
              </a:gs>
              <a:gs pos="100000">
                <a:srgbClr val="BD0000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zh-CN" altLang="zh-CN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</a:p>
        </p:txBody>
      </p:sp>
      <p:pic>
        <p:nvPicPr>
          <p:cNvPr id="28678" name="Picture 18" descr="Glob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77275" y="6408738"/>
            <a:ext cx="312738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Title 1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143125" y="2786063"/>
            <a:ext cx="4481513" cy="863600"/>
          </a:xfrm>
          <a:prstGeom prst="rect">
            <a:avLst/>
          </a:prstGeom>
          <a:noFill/>
          <a:ln>
            <a:miter lim="800000"/>
          </a:ln>
        </p:spPr>
        <p:txBody>
          <a:bodyPr lIns="0" tIns="0" rIns="0" bIns="0" anchor="b">
            <a:spAutoFit/>
          </a:bodyPr>
          <a:lstStyle/>
          <a:p>
            <a:pPr algn="l" eaLnBrk="1" hangingPunct="1"/>
            <a:r>
              <a:rPr lang="en-US" altLang="zh-CN" dirty="0">
                <a:solidFill>
                  <a:srgbClr val="DB0000"/>
                </a:solidFill>
                <a:latin typeface="Arial Black" panose="020B0A04020102020204" pitchFamily="34" charset="0"/>
                <a:sym typeface="Arial Black" panose="020B0A04020102020204" pitchFamily="34" charset="0"/>
              </a:rPr>
              <a:t>THANK YOU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e546c5f3-42ec-4fb9-93ce-cec530f66613"/>
  <p:tag name="COMMONDATA" val="eyJoZGlkIjoiNGQ5N2MyOWNkNGEzZTg1YzQ5MjExMDk3ZDIyNjRmMzE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517.5007874015748,&quot;width&quot;:6637.500787401575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537</Words>
  <Application>Microsoft Office PowerPoint</Application>
  <PresentationFormat>全屏显示(4:3)</PresentationFormat>
  <Paragraphs>55</Paragraphs>
  <Slides>7</Slides>
  <Notes>5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Office 主题</vt:lpstr>
      <vt:lpstr>Image</vt:lpstr>
      <vt:lpstr>PowerPoint 演示文稿</vt:lpstr>
      <vt:lpstr>▋▍一.产品描述</vt:lpstr>
      <vt:lpstr>▋▍二.现行生产工艺</vt:lpstr>
      <vt:lpstr>▋▍三.改善方案</vt:lpstr>
      <vt:lpstr>▋▍四.来样对比</vt:lpstr>
      <vt:lpstr>▋▍五.三家初步报价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zxf</dc:creator>
  <cp:lastModifiedBy>Administrator</cp:lastModifiedBy>
  <cp:revision>1650</cp:revision>
  <cp:lastPrinted>2025-11-17T08:17:07Z</cp:lastPrinted>
  <dcterms:created xsi:type="dcterms:W3CDTF">2011-10-13T04:40:00Z</dcterms:created>
  <dcterms:modified xsi:type="dcterms:W3CDTF">2025-11-17T08:21:45Z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CC43CA3F54E44A3FBDAC71C581D2F84F_12</vt:lpwstr>
  </property>
</Properties>
</file>