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512" r:id="rId2"/>
  </p:sldIdLst>
  <p:sldSz cx="12192000" cy="6858000"/>
  <p:notesSz cx="9866313" cy="6735763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6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A7DA"/>
    <a:srgbClr val="203864"/>
    <a:srgbClr val="A9D18E"/>
    <a:srgbClr val="F2EBD2"/>
    <a:srgbClr val="2E75B6"/>
    <a:srgbClr val="3890C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howGuides="1">
      <p:cViewPr varScale="1">
        <p:scale>
          <a:sx n="108" d="100"/>
          <a:sy n="108" d="100"/>
        </p:scale>
        <p:origin x="654" y="96"/>
      </p:cViewPr>
      <p:guideLst>
        <p:guide orient="horz" pos="2205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66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t>2025/11/18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DBFEC-9F3A-463A-8538-6B29353ECC26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5645C-B281-4748-8AFA-5D8E0E4A391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4DCE9A-AA6A-4FAC-9EE5-B5184E49DD40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C67F2-74A2-4683-92E1-B1E66145741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E7755C-E641-44F1-A9E9-0F681158FD38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53D0D-2066-4047-83A4-4AAF2A13820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0" y="-3176"/>
          <a:ext cx="12192000" cy="942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" name="Image" r:id="rId3" imgW="20320000" imgH="2298700" progId="">
                  <p:embed/>
                </p:oleObj>
              </mc:Choice>
              <mc:Fallback>
                <p:oleObj name="Image" r:id="rId3" imgW="20320000" imgH="2298700" progId="">
                  <p:embed/>
                  <p:pic>
                    <p:nvPicPr>
                      <p:cNvPr id="0" name="Object 3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0" y="-3176"/>
                        <a:ext cx="12192000" cy="94297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1569700" y="6453505"/>
            <a:ext cx="52133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E9B9D55-6E44-4CF6-837A-EFFBD63A6870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1" name="直接连接符 10"/>
          <p:cNvCxnSpPr/>
          <p:nvPr userDrawn="1"/>
        </p:nvCxnSpPr>
        <p:spPr>
          <a:xfrm>
            <a:off x="-14125" y="6417214"/>
            <a:ext cx="12206125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文本框 5"/>
          <p:cNvSpPr txBox="1"/>
          <p:nvPr userDrawn="1"/>
        </p:nvSpPr>
        <p:spPr>
          <a:xfrm>
            <a:off x="432144" y="6464550"/>
            <a:ext cx="226957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" b="1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</a:rPr>
              <a:t>光华荣昌汽车部件有限公司</a:t>
            </a:r>
            <a:endParaRPr lang="zh-CN" altLang="en-US" sz="600" b="1" dirty="0">
              <a:solidFill>
                <a:schemeClr val="bg1">
                  <a:lumMod val="65000"/>
                </a:schemeClr>
              </a:solidFill>
              <a:latin typeface="思源宋体 CN" panose="02020400000000000000"/>
              <a:ea typeface="微软雅黑" panose="020B0503020204020204" pitchFamily="34" charset="-122"/>
            </a:endParaRPr>
          </a:p>
        </p:txBody>
      </p:sp>
      <p:sp>
        <p:nvSpPr>
          <p:cNvPr id="13" name="文本框 7"/>
          <p:cNvSpPr txBox="1"/>
          <p:nvPr userDrawn="1"/>
        </p:nvSpPr>
        <p:spPr>
          <a:xfrm>
            <a:off x="432145" y="6620307"/>
            <a:ext cx="3083311" cy="18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00" dirty="0" err="1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GoldRare</a:t>
            </a:r>
            <a:r>
              <a:rPr lang="zh-CN" altLang="en-US" sz="600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（</a:t>
            </a:r>
            <a:r>
              <a:rPr lang="en-US" altLang="zh-CN" sz="600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hebei</a:t>
            </a:r>
            <a:r>
              <a:rPr lang="zh-CN" altLang="en-US" sz="600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）</a:t>
            </a:r>
            <a:r>
              <a:rPr lang="en-US" altLang="zh-CN" sz="600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Automotive Parts </a:t>
            </a:r>
            <a:r>
              <a:rPr lang="en-US" altLang="zh-CN" sz="600" dirty="0" err="1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Co.,LTD</a:t>
            </a:r>
            <a:endParaRPr lang="en-US" altLang="zh-CN" sz="600" dirty="0">
              <a:solidFill>
                <a:schemeClr val="bg1">
                  <a:lumMod val="50000"/>
                </a:schemeClr>
              </a:solidFill>
              <a:latin typeface="思源宋体 CN" panose="0202040000000000000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 userDrawn="1"/>
        </p:nvGrpSpPr>
        <p:grpSpPr>
          <a:xfrm>
            <a:off x="458142" y="316994"/>
            <a:ext cx="304799" cy="346316"/>
            <a:chOff x="554514" y="294008"/>
            <a:chExt cx="304799" cy="346316"/>
          </a:xfrm>
        </p:grpSpPr>
        <p:sp>
          <p:nvSpPr>
            <p:cNvPr id="15" name="矩形: 圆角 14"/>
            <p:cNvSpPr/>
            <p:nvPr/>
          </p:nvSpPr>
          <p:spPr>
            <a:xfrm>
              <a:off x="554514" y="299917"/>
              <a:ext cx="71021" cy="340407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思源宋体 CN" panose="02020400000000000000"/>
              </a:endParaRPr>
            </a:p>
          </p:txBody>
        </p:sp>
        <p:sp>
          <p:nvSpPr>
            <p:cNvPr id="16" name="矩形: 圆角 15"/>
            <p:cNvSpPr/>
            <p:nvPr/>
          </p:nvSpPr>
          <p:spPr>
            <a:xfrm>
              <a:off x="671403" y="299917"/>
              <a:ext cx="71021" cy="34040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思源宋体 CN" panose="02020400000000000000"/>
              </a:endParaRPr>
            </a:p>
          </p:txBody>
        </p:sp>
        <p:sp>
          <p:nvSpPr>
            <p:cNvPr id="17" name="矩形: 圆角 16"/>
            <p:cNvSpPr/>
            <p:nvPr/>
          </p:nvSpPr>
          <p:spPr>
            <a:xfrm>
              <a:off x="788292" y="294008"/>
              <a:ext cx="71021" cy="340407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思源宋体 CN" panose="02020400000000000000"/>
              </a:endParaRPr>
            </a:p>
          </p:txBody>
        </p:sp>
      </p:grpSp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6585" y="158115"/>
            <a:ext cx="852805" cy="464820"/>
          </a:xfrm>
          <a:prstGeom prst="rect">
            <a:avLst/>
          </a:prstGeom>
        </p:spPr>
      </p:pic>
      <p:sp>
        <p:nvSpPr>
          <p:cNvPr id="3" name="文本框 5"/>
          <p:cNvSpPr txBox="1"/>
          <p:nvPr userDrawn="1"/>
        </p:nvSpPr>
        <p:spPr>
          <a:xfrm>
            <a:off x="9264650" y="6525895"/>
            <a:ext cx="21818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</a:rPr>
              <a:t>诚信赢得天下</a:t>
            </a:r>
            <a:r>
              <a:rPr lang="en-US" altLang="zh-CN" sz="10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</a:rPr>
              <a:t>    </a:t>
            </a:r>
            <a:r>
              <a:rPr lang="zh-CN" altLang="en-US" sz="10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</a:rPr>
              <a:t>科技成就未来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609600" y="2420007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1219200" y="3762703"/>
            <a:ext cx="97536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  <a:t>‹#›</a:t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占位符 13"/>
          <p:cNvSpPr>
            <a:spLocks noGrp="1"/>
          </p:cNvSpPr>
          <p:nvPr>
            <p:ph type="body" sz="quarter" idx="14"/>
          </p:nvPr>
        </p:nvSpPr>
        <p:spPr>
          <a:xfrm>
            <a:off x="3809" y="1978570"/>
            <a:ext cx="12192000" cy="139502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zh-CN" altLang="en-US" sz="5400" b="1" kern="1200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defRPr>
            </a:lvl1pPr>
            <a:lvl2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6" name="文本占位符 13"/>
          <p:cNvSpPr>
            <a:spLocks noGrp="1"/>
          </p:cNvSpPr>
          <p:nvPr>
            <p:ph type="body" sz="quarter" idx="15"/>
          </p:nvPr>
        </p:nvSpPr>
        <p:spPr>
          <a:xfrm>
            <a:off x="3809" y="3828872"/>
            <a:ext cx="12192000" cy="52194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zh-CN" altLang="en-US" sz="2100" b="1" kern="1200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defRPr>
            </a:lvl1pPr>
            <a:lvl2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文本占位符 13"/>
          <p:cNvSpPr>
            <a:spLocks noGrp="1"/>
          </p:cNvSpPr>
          <p:nvPr>
            <p:ph type="body" sz="quarter" idx="16"/>
          </p:nvPr>
        </p:nvSpPr>
        <p:spPr>
          <a:xfrm>
            <a:off x="3809" y="4474003"/>
            <a:ext cx="12192000" cy="52194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zh-CN" altLang="en-US" sz="1350" b="1" kern="1200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defRPr>
            </a:lvl1pPr>
            <a:lvl2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buNone/>
              <a:defRPr sz="54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过渡页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/>
        </p:nvCxnSpPr>
        <p:spPr>
          <a:xfrm flipH="1">
            <a:off x="1430867" y="6480175"/>
            <a:ext cx="10619317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 flipH="1">
            <a:off x="141818" y="6480175"/>
            <a:ext cx="791633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2" name="组合 6"/>
          <p:cNvGrpSpPr/>
          <p:nvPr userDrawn="1"/>
        </p:nvGrpSpPr>
        <p:grpSpPr>
          <a:xfrm flipH="1">
            <a:off x="975784" y="6308726"/>
            <a:ext cx="412749" cy="360363"/>
            <a:chOff x="7019085" y="157473"/>
            <a:chExt cx="3868830" cy="3952255"/>
          </a:xfrm>
        </p:grpSpPr>
        <p:sp>
          <p:nvSpPr>
            <p:cNvPr id="5" name="椭圆 4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椭圆 6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椭圆 9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椭圆 11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椭圆 12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椭圆 13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椭圆 16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9" name="Freeform 5"/>
          <p:cNvSpPr>
            <a:spLocks noEditPoints="1"/>
          </p:cNvSpPr>
          <p:nvPr/>
        </p:nvSpPr>
        <p:spPr bwMode="auto">
          <a:xfrm>
            <a:off x="7458155" y="5658694"/>
            <a:ext cx="4253067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20" name="直接连接符 19" hidden="1"/>
          <p:cNvCxnSpPr/>
          <p:nvPr/>
        </p:nvCxnSpPr>
        <p:spPr>
          <a:xfrm>
            <a:off x="3181351" y="431801"/>
            <a:ext cx="0" cy="52546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 20"/>
          <p:cNvSpPr/>
          <p:nvPr/>
        </p:nvSpPr>
        <p:spPr>
          <a:xfrm flipV="1">
            <a:off x="173568" y="423863"/>
            <a:ext cx="1386417" cy="4318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8" name="图片 2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08734" y="357188"/>
            <a:ext cx="1011767" cy="5508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fade/>
  </p:transition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7C3B4A-0125-4CC8-83B2-D88E706B3D55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0CB9AF-88C4-47BF-8910-4532C3CC711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A5CD90-00E9-445E-8243-DD19E7ED826E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FD5122-104C-4C14-96CC-C41C601E583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23218E-EE4A-4928-988A-899E0D2C9A80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B12483-DE99-41FA-A501-2D3759712C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5B7951-6377-47FE-B482-9E8A78911F9C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55894-7AD1-4C3A-BE27-B19BF83B620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8436F4-41DF-4610-9301-C6366A85E8B7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8580BF-C96D-4C09-8EA0-7AB91A2D0C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3C517C-34BB-40E7-9168-EC64ECFF93CE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4A797D-A7D6-47D3-9286-EAD73C1E912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91CC0-575E-4745-AF69-5DBED961D0AD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42D14-8B71-4D33-95D0-319000D0AC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88D2C6-B700-4537-96AE-4B15DBF65FC5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75DEC7-DBDB-462E-900D-A4A79C65BA9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 smtClean="0"/>
              <a:t>2025/11/18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5" r:id="rId16"/>
    <p:sldLayoutId id="2147483666" r:id="rId17"/>
    <p:sldLayoutId id="2147483667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utoShape 7">
            <a:extLst>
              <a:ext uri="{FF2B5EF4-FFF2-40B4-BE49-F238E27FC236}">
                <a16:creationId xmlns:a16="http://schemas.microsoft.com/office/drawing/2014/main" id="{04C2A045-04F6-4C72-AC45-E3D7E336543E}"/>
              </a:ext>
            </a:extLst>
          </p:cNvPr>
          <p:cNvSpPr/>
          <p:nvPr/>
        </p:nvSpPr>
        <p:spPr>
          <a:xfrm>
            <a:off x="1343472" y="3168365"/>
            <a:ext cx="6696744" cy="2528688"/>
          </a:xfrm>
          <a:prstGeom prst="homePlate">
            <a:avLst>
              <a:gd name="adj" fmla="val 0"/>
            </a:avLst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50000"/>
                  </a:schemeClr>
                </a:solidFill>
              </a14:hiddenFill>
            </a:ext>
          </a:extLst>
        </p:spPr>
        <p:txBody>
          <a:bodyPr wrap="none" anchor="ctr" anchorCtr="0"/>
          <a:lstStyle/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气控改电控方案：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方案一：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100" dirty="0">
                <a:latin typeface="楷体" panose="02010609060101010101" pitchFamily="49" charset="-122"/>
                <a:ea typeface="楷体" panose="02010609060101010101" pitchFamily="49" charset="-122"/>
              </a:rPr>
              <a:t>只添加工件感应器和电控模块，对工件进行防呆防错防跳序，</a:t>
            </a:r>
            <a:endParaRPr lang="en-US" altLang="zh-CN" sz="1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100" dirty="0">
                <a:latin typeface="楷体" panose="02010609060101010101" pitchFamily="49" charset="-122"/>
                <a:ea typeface="楷体" panose="02010609060101010101" pitchFamily="49" charset="-122"/>
              </a:rPr>
              <a:t>气缸夹紧动作还是气控的，工作量较小，整改周期厂内</a:t>
            </a:r>
            <a:r>
              <a:rPr lang="en-US" altLang="zh-CN" sz="1100" dirty="0">
                <a:latin typeface="楷体" panose="02010609060101010101" pitchFamily="49" charset="-122"/>
                <a:ea typeface="楷体" panose="02010609060101010101" pitchFamily="49" charset="-122"/>
              </a:rPr>
              <a:t>3~5</a:t>
            </a:r>
            <a:r>
              <a:rPr lang="zh-CN" altLang="en-US" sz="1100" dirty="0">
                <a:latin typeface="楷体" panose="02010609060101010101" pitchFamily="49" charset="-122"/>
                <a:ea typeface="楷体" panose="02010609060101010101" pitchFamily="49" charset="-122"/>
              </a:rPr>
              <a:t>天</a:t>
            </a:r>
            <a:r>
              <a:rPr lang="en-US" altLang="zh-CN" sz="1100" dirty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zh-CN" altLang="en-US" sz="1100" dirty="0">
                <a:latin typeface="楷体" panose="02010609060101010101" pitchFamily="49" charset="-122"/>
                <a:ea typeface="楷体" panose="02010609060101010101" pitchFamily="49" charset="-122"/>
              </a:rPr>
              <a:t>套</a:t>
            </a:r>
            <a:endParaRPr lang="en-US" altLang="zh-CN" sz="1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方案二：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100" dirty="0">
                <a:latin typeface="楷体" panose="02010609060101010101" pitchFamily="49" charset="-122"/>
                <a:ea typeface="楷体" panose="02010609060101010101" pitchFamily="49" charset="-122"/>
              </a:rPr>
              <a:t>是在方案一的基础上增加气缸的磁性开关，更换电磁阀，</a:t>
            </a:r>
            <a:endParaRPr lang="en-US" altLang="zh-CN" sz="1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100" dirty="0">
                <a:latin typeface="楷体" panose="02010609060101010101" pitchFamily="49" charset="-122"/>
                <a:ea typeface="楷体" panose="02010609060101010101" pitchFamily="49" charset="-122"/>
              </a:rPr>
              <a:t>这样就可以通过电控系统来控制气缸动作，工作量较大，</a:t>
            </a:r>
            <a:endParaRPr lang="en-US" altLang="zh-CN" sz="1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100" dirty="0">
                <a:latin typeface="楷体" panose="02010609060101010101" pitchFamily="49" charset="-122"/>
                <a:ea typeface="楷体" panose="02010609060101010101" pitchFamily="49" charset="-122"/>
              </a:rPr>
              <a:t>每个气缸都要增加磁性开关，整改周期</a:t>
            </a:r>
            <a:r>
              <a:rPr lang="en-US" altLang="zh-CN" sz="1100" dirty="0"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1100" dirty="0">
                <a:latin typeface="楷体" panose="02010609060101010101" pitchFamily="49" charset="-122"/>
                <a:ea typeface="楷体" panose="02010609060101010101" pitchFamily="49" charset="-122"/>
              </a:rPr>
              <a:t>天</a:t>
            </a:r>
            <a:r>
              <a:rPr lang="en-US" altLang="zh-CN" sz="1100" dirty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zh-CN" altLang="en-US" sz="1100" dirty="0">
                <a:latin typeface="楷体" panose="02010609060101010101" pitchFamily="49" charset="-122"/>
                <a:ea typeface="楷体" panose="02010609060101010101" pitchFamily="49" charset="-122"/>
              </a:rPr>
              <a:t>套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48764AE0-3796-4D8E-9538-97E072925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07941"/>
              </p:ext>
            </p:extLst>
          </p:nvPr>
        </p:nvGraphicFramePr>
        <p:xfrm>
          <a:off x="983432" y="1196752"/>
          <a:ext cx="7759702" cy="1952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520">
                  <a:extLst>
                    <a:ext uri="{9D8B030D-6E8A-4147-A177-3AD203B41FA5}">
                      <a16:colId xmlns:a16="http://schemas.microsoft.com/office/drawing/2014/main" val="2198019300"/>
                    </a:ext>
                  </a:extLst>
                </a:gridCol>
                <a:gridCol w="685520">
                  <a:extLst>
                    <a:ext uri="{9D8B030D-6E8A-4147-A177-3AD203B41FA5}">
                      <a16:colId xmlns:a16="http://schemas.microsoft.com/office/drawing/2014/main" val="3181554727"/>
                    </a:ext>
                  </a:extLst>
                </a:gridCol>
                <a:gridCol w="888636">
                  <a:extLst>
                    <a:ext uri="{9D8B030D-6E8A-4147-A177-3AD203B41FA5}">
                      <a16:colId xmlns:a16="http://schemas.microsoft.com/office/drawing/2014/main" val="1526265740"/>
                    </a:ext>
                  </a:extLst>
                </a:gridCol>
                <a:gridCol w="1056843">
                  <a:extLst>
                    <a:ext uri="{9D8B030D-6E8A-4147-A177-3AD203B41FA5}">
                      <a16:colId xmlns:a16="http://schemas.microsoft.com/office/drawing/2014/main" val="364013424"/>
                    </a:ext>
                  </a:extLst>
                </a:gridCol>
                <a:gridCol w="1180617">
                  <a:extLst>
                    <a:ext uri="{9D8B030D-6E8A-4147-A177-3AD203B41FA5}">
                      <a16:colId xmlns:a16="http://schemas.microsoft.com/office/drawing/2014/main" val="1331233872"/>
                    </a:ext>
                  </a:extLst>
                </a:gridCol>
                <a:gridCol w="837857">
                  <a:extLst>
                    <a:ext uri="{9D8B030D-6E8A-4147-A177-3AD203B41FA5}">
                      <a16:colId xmlns:a16="http://schemas.microsoft.com/office/drawing/2014/main" val="3360916434"/>
                    </a:ext>
                  </a:extLst>
                </a:gridCol>
                <a:gridCol w="736299">
                  <a:extLst>
                    <a:ext uri="{9D8B030D-6E8A-4147-A177-3AD203B41FA5}">
                      <a16:colId xmlns:a16="http://schemas.microsoft.com/office/drawing/2014/main" val="4116462306"/>
                    </a:ext>
                  </a:extLst>
                </a:gridCol>
                <a:gridCol w="685520">
                  <a:extLst>
                    <a:ext uri="{9D8B030D-6E8A-4147-A177-3AD203B41FA5}">
                      <a16:colId xmlns:a16="http://schemas.microsoft.com/office/drawing/2014/main" val="1062124413"/>
                    </a:ext>
                  </a:extLst>
                </a:gridCol>
                <a:gridCol w="1002890">
                  <a:extLst>
                    <a:ext uri="{9D8B030D-6E8A-4147-A177-3AD203B41FA5}">
                      <a16:colId xmlns:a16="http://schemas.microsoft.com/office/drawing/2014/main" val="2300146486"/>
                    </a:ext>
                  </a:extLst>
                </a:gridCol>
              </a:tblGrid>
              <a:tr h="323850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电控工装与气控工装的对比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954258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控制单元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错装检测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漏装检测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是否满足多车型防错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气缸到位检测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操作步骤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维护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成本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03772232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气控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气阀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部分能检测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部分能检测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否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是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复杂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简单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26176001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电控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电磁阀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基本都能检测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基本都能检测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是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是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简单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复杂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在气控的基础上增加</a:t>
                      </a:r>
                      <a:r>
                        <a:rPr lang="en-US" altLang="zh-CN" sz="1200" u="none" strike="noStrike">
                          <a:effectLst/>
                        </a:rPr>
                        <a:t>2</a:t>
                      </a:r>
                      <a:r>
                        <a:rPr lang="zh-CN" altLang="en-US" sz="1200" u="none" strike="noStrike">
                          <a:effectLst/>
                        </a:rPr>
                        <a:t>万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1475052"/>
                  </a:ext>
                </a:extLst>
              </a:tr>
              <a:tr h="285750">
                <a:tc gridSpan="9"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 dirty="0">
                          <a:effectLst/>
                        </a:rPr>
                        <a:t>注：主要动力源均为压缩空气</a:t>
                      </a:r>
                      <a:endParaRPr lang="zh-CN" altLang="en-US" sz="10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707987"/>
                  </a:ext>
                </a:extLst>
              </a:tr>
            </a:tbl>
          </a:graphicData>
        </a:graphic>
      </p:graphicFrame>
      <p:sp>
        <p:nvSpPr>
          <p:cNvPr id="30" name="AutoShape 7">
            <a:extLst>
              <a:ext uri="{FF2B5EF4-FFF2-40B4-BE49-F238E27FC236}">
                <a16:creationId xmlns:a16="http://schemas.microsoft.com/office/drawing/2014/main" id="{C04481D4-3EC0-4DD6-B95F-9F1FD7EA09E3}"/>
              </a:ext>
            </a:extLst>
          </p:cNvPr>
          <p:cNvSpPr/>
          <p:nvPr/>
        </p:nvSpPr>
        <p:spPr>
          <a:xfrm>
            <a:off x="6528048" y="5347553"/>
            <a:ext cx="2628292" cy="627390"/>
          </a:xfrm>
          <a:prstGeom prst="homePlate">
            <a:avLst>
              <a:gd name="adj" fmla="val 0"/>
            </a:avLst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50000"/>
                  </a:schemeClr>
                </a:solidFill>
              </a14:hiddenFill>
            </a:ext>
          </a:extLst>
        </p:spPr>
        <p:txBody>
          <a:bodyPr wrap="none" anchor="ctr" anchorCtr="0"/>
          <a:lstStyle/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建议采用方案一</a:t>
            </a:r>
            <a:endParaRPr lang="zh-CN" altLang="en-US" sz="11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58956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DExNGFmZDlhMmYyMWYzNDEyNzA4NGU5ZGIxYjc4OTkifQ=="/>
</p:tagLst>
</file>

<file path=ppt/theme/theme1.xml><?xml version="1.0" encoding="utf-8"?>
<a:theme xmlns:a="http://schemas.openxmlformats.org/drawingml/2006/main" name="Office 2013 - 2022 主题">
  <a:themeElements>
    <a:clrScheme name="Office 2013 - 2022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题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6558</TotalTime>
  <Words>172</Words>
  <Application>Microsoft Office PowerPoint</Application>
  <PresentationFormat>宽屏</PresentationFormat>
  <Paragraphs>41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楷体</vt:lpstr>
      <vt:lpstr>思源宋体 CN</vt:lpstr>
      <vt:lpstr>宋体</vt:lpstr>
      <vt:lpstr>微软雅黑</vt:lpstr>
      <vt:lpstr>Arial</vt:lpstr>
      <vt:lpstr>Calibri</vt:lpstr>
      <vt:lpstr>Calibri Light</vt:lpstr>
      <vt:lpstr>Office 2013 - 2022 主题</vt:lpstr>
      <vt:lpstr>Image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QAD_009</cp:lastModifiedBy>
  <cp:revision>2475</cp:revision>
  <dcterms:created xsi:type="dcterms:W3CDTF">2013-01-09T01:05:00Z</dcterms:created>
  <dcterms:modified xsi:type="dcterms:W3CDTF">2025-11-20T01:50:17Z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17676AF34EAD46A9A0469E0476585749_13</vt:lpwstr>
  </property>
  <property fmtid="{D5CDD505-2E9C-101B-9397-08002B2CF9AE}" pid="3" name="KSOProductBuildVer">
    <vt:lpwstr>2052-12.1.0.20305</vt:lpwstr>
  </property>
</Properties>
</file>