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6" r:id="rId4"/>
    <p:sldMasterId id="2147483690" r:id="rId5"/>
  </p:sldMasterIdLst>
  <p:notesMasterIdLst>
    <p:notesMasterId r:id="rId7"/>
  </p:notesMasterIdLst>
  <p:handoutMasterIdLst>
    <p:handoutMasterId r:id="rId13"/>
  </p:handoutMasterIdLst>
  <p:sldIdLst>
    <p:sldId id="370" r:id="rId6"/>
    <p:sldId id="389" r:id="rId8"/>
    <p:sldId id="447" r:id="rId9"/>
    <p:sldId id="308" r:id="rId10"/>
    <p:sldId id="446" r:id="rId11"/>
    <p:sldId id="282" r:id="rId12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BC4FC"/>
    <a:srgbClr val="4A7DFF"/>
    <a:srgbClr val="003039"/>
    <a:srgbClr val="F9F9F9"/>
    <a:srgbClr val="B8CCE4"/>
    <a:srgbClr val="F2F2F2"/>
    <a:srgbClr val="5B9BD5"/>
    <a:srgbClr val="ADCDF4"/>
    <a:srgbClr val="155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414" autoAdjust="0"/>
  </p:normalViewPr>
  <p:slideViewPr>
    <p:cSldViewPr showGuides="1">
      <p:cViewPr>
        <p:scale>
          <a:sx n="100" d="100"/>
          <a:sy n="100" d="100"/>
        </p:scale>
        <p:origin x="-294" y="-114"/>
      </p:cViewPr>
      <p:guideLst>
        <p:guide orient="horz" pos="2208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6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tags" Target="../tags/tag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pPr fontAlgn="base"/>
            <a:r>
              <a:rPr lang="zh-CN" altLang="en-US" sz="1950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875"/>
            </a:lvl1pPr>
          </a:lstStyle>
          <a:p>
            <a:pPr fontAlgn="auto"/>
            <a:r>
              <a:rPr lang="zh-CN" altLang="en-US" sz="487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950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2031" y="1600200"/>
            <a:ext cx="7596554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3" y="1778438"/>
            <a:ext cx="3673182" cy="8239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275"/>
            </a:lvl1pPr>
            <a:lvl2pPr marL="371475" indent="0">
              <a:buNone/>
              <a:defRPr sz="1950"/>
            </a:lvl2pPr>
            <a:lvl3pPr marL="742950" indent="0">
              <a:buNone/>
              <a:defRPr sz="1625"/>
            </a:lvl3pPr>
            <a:lvl4pPr marL="1114425" indent="0">
              <a:buNone/>
              <a:defRPr sz="1465"/>
            </a:lvl4pPr>
            <a:lvl5pPr marL="1485900" indent="0">
              <a:buNone/>
              <a:defRPr sz="1465"/>
            </a:lvl5pPr>
            <a:lvl6pPr marL="1857375" indent="0">
              <a:buNone/>
              <a:defRPr sz="1465"/>
            </a:lvl6pPr>
            <a:lvl7pPr marL="2228850" indent="0">
              <a:buNone/>
              <a:defRPr sz="1465"/>
            </a:lvl7pPr>
            <a:lvl8pPr marL="2600325" indent="0">
              <a:buNone/>
              <a:defRPr sz="1465"/>
            </a:lvl8pPr>
            <a:lvl9pPr marL="2971800" indent="0">
              <a:buNone/>
              <a:defRPr sz="1465"/>
            </a:lvl9pPr>
          </a:lstStyle>
          <a:p>
            <a:pPr lvl="0" fontAlgn="base"/>
            <a:r>
              <a:rPr lang="zh-CN" altLang="en-US" sz="2275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3" y="2665379"/>
            <a:ext cx="3673182" cy="352428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 flipV="1">
            <a:off x="6515735" y="4633595"/>
            <a:ext cx="1306830" cy="222440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flipV="1">
            <a:off x="7968615" y="3861435"/>
            <a:ext cx="1067435" cy="191833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/>
        </p:nvCxnSpPr>
        <p:spPr>
          <a:xfrm flipV="1">
            <a:off x="0" y="1055370"/>
            <a:ext cx="1180465" cy="20135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1186948" y="1"/>
            <a:ext cx="1493996" cy="253937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 flipV="1">
            <a:off x="8100060" y="5301615"/>
            <a:ext cx="935990" cy="155638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V="1">
            <a:off x="0" y="260985"/>
            <a:ext cx="683260" cy="119888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>
            <p:custDataLst>
              <p:tags r:id="rId2"/>
            </p:custDataLst>
          </p:nvPr>
        </p:nvCxnSpPr>
        <p:spPr>
          <a:xfrm>
            <a:off x="3348038" y="1136650"/>
            <a:ext cx="232886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  <a:endParaRPr lang="en-US" strike="noStrike" noProof="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8650" y="40471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50"/>
            <a:ext cx="2057400" cy="365125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PRESENTER NAME</a:t>
            </a:r>
            <a:endParaRPr lang="en-US" strike="noStrike" noProof="1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COMPANY NAME</a:t>
            </a:r>
            <a:endParaRPr lang="en-US" strike="noStrike" noProof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2125" y="6356350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 fontAlgn="base">
              <a:defRPr/>
            </a:pPr>
            <a:fld id="{F48E0761-9AB1-4B52-8AC2-06AE6492B74A}" type="slidenum"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|</a:t>
            </a:r>
            <a:endParaRPr lang="en-US" strike="noStrike" noProof="1"/>
          </a:p>
        </p:txBody>
      </p:sp>
    </p:spTree>
  </p:cSld>
  <p:clrMapOvr>
    <a:masterClrMapping/>
  </p:clrMapOvr>
  <p:transition>
    <p:random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031" y="274955"/>
            <a:ext cx="7596554" cy="1143000"/>
          </a:xfrm>
          <a:prstGeom prst="rect">
            <a:avLst/>
          </a:prstGeom>
        </p:spPr>
        <p:txBody>
          <a:bodyPr/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z="2275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z="1950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z="1625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z="162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  <a:prstGeom prst="rect">
            <a:avLst/>
          </a:prstGeom>
        </p:spPr>
        <p:txBody>
          <a:bodyPr anchor="b"/>
          <a:lstStyle>
            <a:lvl1pPr>
              <a:defRPr sz="26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25"/>
            </a:lvl1pPr>
            <a:lvl2pPr marL="371475" indent="0">
              <a:buNone/>
              <a:defRPr sz="1465"/>
            </a:lvl2pPr>
            <a:lvl3pPr marL="742950" indent="0">
              <a:buNone/>
              <a:defRPr sz="1300"/>
            </a:lvl3pPr>
            <a:lvl4pPr marL="1114425" indent="0">
              <a:buNone/>
              <a:defRPr sz="1140"/>
            </a:lvl4pPr>
            <a:lvl5pPr marL="1485900" indent="0">
              <a:buNone/>
              <a:defRPr sz="1140"/>
            </a:lvl5pPr>
            <a:lvl6pPr marL="1857375" indent="0">
              <a:buNone/>
              <a:defRPr sz="1140"/>
            </a:lvl6pPr>
            <a:lvl7pPr marL="2228850" indent="0">
              <a:buNone/>
              <a:defRPr sz="1140"/>
            </a:lvl7pPr>
            <a:lvl8pPr marL="2600325" indent="0">
              <a:buNone/>
              <a:defRPr sz="1140"/>
            </a:lvl8pPr>
            <a:lvl9pPr marL="2971800" indent="0">
              <a:buNone/>
              <a:defRPr sz="1140"/>
            </a:lvl9pPr>
          </a:lstStyle>
          <a:p>
            <a:pPr lvl="0" fontAlgn="base"/>
            <a:r>
              <a:rPr lang="zh-CN" altLang="en-US" sz="1625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7" Type="http://schemas.openxmlformats.org/officeDocument/2006/relationships/theme" Target="../theme/theme3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16" Type="http://schemas.openxmlformats.org/officeDocument/2006/relationships/image" Target="../media/image3.jpeg"/><Relationship Id="rId15" Type="http://schemas.openxmlformats.org/officeDocument/2006/relationships/image" Target="../media/image2.jpeg"/><Relationship Id="rId14" Type="http://schemas.openxmlformats.org/officeDocument/2006/relationships/image" Target="../media/image1.jpeg"/><Relationship Id="rId1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2052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3076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100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图片 3" descr="横条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22300"/>
            <a:ext cx="9144000" cy="53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TextBox 5"/>
          <p:cNvSpPr/>
          <p:nvPr/>
        </p:nvSpPr>
        <p:spPr>
          <a:xfrm>
            <a:off x="6854825" y="303213"/>
            <a:ext cx="2293938" cy="2889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lvl="0" algn="ctr" fontAlgn="base">
              <a:lnSpc>
                <a:spcPct val="100000"/>
              </a:lnSpc>
            </a:pPr>
            <a:r>
              <a:rPr lang="zh-CN" altLang="en-US" sz="1290" strike="noStrike" noProof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微软雅黑" panose="020B0503020204020204" charset="-122"/>
              </a:rPr>
              <a:t>诚信赢得天下   科技成就未来</a:t>
            </a:r>
            <a:endParaRPr lang="zh-CN" altLang="en-US" sz="129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5124" name="图片 7" descr="海阔天空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荣昌标副本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22225"/>
            <a:ext cx="3032125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1" name="图片 7" descr="海阔天空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525" y="565150"/>
            <a:ext cx="9099550" cy="6242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2" name="TextBox 5"/>
          <p:cNvSpPr/>
          <p:nvPr userDrawn="1"/>
        </p:nvSpPr>
        <p:spPr>
          <a:xfrm>
            <a:off x="6631464" y="274638"/>
            <a:ext cx="2480310" cy="30670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  <a:scene3d>
              <a:camera prst="orthographicFront"/>
              <a:lightRig rig="threePt" dir="t"/>
            </a:scene3d>
          </a:bodyPr>
          <a:lstStyle/>
          <a:p>
            <a:pPr lvl="0" indent="0" algn="ctr"/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诚信赢得天下   科技成就未来</a:t>
            </a:r>
            <a:endParaRPr lang="zh-CN" altLang="en-US" sz="1400" b="1" dirty="0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1033" name="图片 1" descr="荣昌标副本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2225"/>
            <a:ext cx="3284538" cy="54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4" name="图片 3" descr="横条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flipV="1">
            <a:off x="0" y="546100"/>
            <a:ext cx="9140825" cy="7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灯片编号占位符 5"/>
          <p:cNvSpPr>
            <a:spLocks noGrp="1"/>
          </p:cNvSpPr>
          <p:nvPr userDrawn="1"/>
        </p:nvSpPr>
        <p:spPr>
          <a:xfrm>
            <a:off x="6680200" y="6372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lvl="5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lvl="6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lvl="7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lvl="8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r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/23</a:t>
            </a:r>
            <a:endParaRPr lang="en-US" altLang="zh-CN" strike="noStrike" noProof="1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sldNum="0" hdr="0" ftr="0" dt="0"/>
  <p:txStyles>
    <p:titleStyle>
      <a:lvl1pPr marL="0" lvl="0" indent="0" algn="l" eaLnBrk="0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2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charset="0"/>
        </a:defRPr>
      </a:lvl1pPr>
    </p:titleStyle>
    <p:bodyStyle>
      <a:lvl1pPr marL="469900" lvl="0" indent="-46990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1pPr>
      <a:lvl2pPr marL="908050" lvl="1" indent="-436245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2pPr>
      <a:lvl3pPr marL="1304925" lvl="2" indent="-39497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3pPr>
      <a:lvl4pPr marL="1694180" lvl="3" indent="-386080" algn="l" defTabSz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4pPr>
      <a:lvl5pPr marL="2094230" lvl="4" indent="-39878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5pPr>
      <a:lvl6pPr marL="2514600" lvl="5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6pPr>
      <a:lvl7pPr marL="2971800" lvl="6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7pPr>
      <a:lvl8pPr marL="3429000" lvl="7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8pPr>
      <a:lvl9pPr marL="3886200" lvl="8" indent="-228600" algn="l" defTabSz="0" eaLnBrk="0" fontAlgn="base" latinLnBrk="0" hangingPunct="0">
        <a:lnSpc>
          <a:spcPct val="100000"/>
        </a:lnSpc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b="1" kern="1200" baseline="0">
          <a:solidFill>
            <a:srgbClr val="FFFF00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卷形 3"/>
          <p:cNvSpPr/>
          <p:nvPr/>
        </p:nvSpPr>
        <p:spPr>
          <a:xfrm>
            <a:off x="635" y="2282825"/>
            <a:ext cx="9143365" cy="2087880"/>
          </a:xfrm>
          <a:prstGeom prst="horizontalScrol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TPE(</a:t>
            </a:r>
            <a:r>
              <a:rPr lang="zh-CN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黑</a:t>
            </a:r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)</a:t>
            </a:r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原料验证报告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  <a:sym typeface="+mn-ea"/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</a:rPr>
              <a:t>苏州羽凡</a:t>
            </a:r>
            <a:endParaRPr lang="zh-CN" altLang="en-US" sz="3200" dirty="0">
              <a:solidFill>
                <a:schemeClr val="bg1"/>
              </a:solidFill>
              <a:latin typeface="Arial" panose="020B0604020202020204" pitchFamily="34" charset="0"/>
              <a:ea typeface="方正兰亭粗黑_GBK"/>
            </a:endParaRP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  <a:ea typeface="方正兰亭粗黑_GBK"/>
                <a:sym typeface="+mn-ea"/>
              </a:rPr>
              <a:t>2025/9/10</a:t>
            </a:r>
            <a:endParaRPr lang="en-US" altLang="zh-CN" sz="32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方正兰亭粗黑_GBK"/>
              <a:cs typeface="+mn-ea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3923665" y="764540"/>
            <a:ext cx="15170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44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</a:rPr>
              <a:t>目录</a:t>
            </a:r>
            <a:endParaRPr lang="zh-CN" altLang="zh-CN" sz="44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</a:endParaRPr>
          </a:p>
        </p:txBody>
      </p:sp>
      <p:sp>
        <p:nvSpPr>
          <p:cNvPr id="2" name="棱台 1"/>
          <p:cNvSpPr/>
          <p:nvPr/>
        </p:nvSpPr>
        <p:spPr>
          <a:xfrm>
            <a:off x="2776855" y="2644775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lnSpc>
                <a:spcPts val="3000"/>
              </a:lnSpc>
            </a:pP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一、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外观验证结果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棱台 2"/>
          <p:cNvSpPr/>
          <p:nvPr/>
        </p:nvSpPr>
        <p:spPr>
          <a:xfrm>
            <a:off x="2772410" y="3628390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硬度检测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棱台 3"/>
          <p:cNvSpPr/>
          <p:nvPr/>
        </p:nvSpPr>
        <p:spPr>
          <a:xfrm>
            <a:off x="2755900" y="4616450"/>
            <a:ext cx="3919855" cy="576580"/>
          </a:xfrm>
          <a:prstGeom prst="bevel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>
              <a:defRPr/>
            </a:pPr>
            <a:r>
              <a:rPr lang="zh-CN" altLang="zh-CN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二、</a:t>
            </a:r>
            <a:r>
              <a:rPr lang="zh-CN" altLang="zh-CN" sz="1800" b="1" kern="1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装配验证结果</a:t>
            </a:r>
            <a:endParaRPr lang="zh-CN" altLang="zh-CN" sz="1800" b="1" kern="1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外观验证结果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一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900" dirty="0">
                <a:solidFill>
                  <a:schemeClr val="tx1"/>
                </a:solidFill>
                <a:sym typeface="+mn-ea"/>
              </a:rPr>
              <a:t>TPE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原料生产</a:t>
            </a:r>
            <a:r>
              <a:rPr lang="en-US" sz="1900" dirty="0">
                <a:solidFill>
                  <a:schemeClr val="tx1"/>
                </a:solidFill>
                <a:sym typeface="+mn-ea"/>
              </a:rPr>
              <a:t>B41V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左右镜座胶垫</a:t>
            </a:r>
            <a:r>
              <a:rPr lang="zh-CN" sz="1900" dirty="0">
                <a:solidFill>
                  <a:schemeClr val="tx1"/>
                </a:solidFill>
                <a:sym typeface="+mn-ea"/>
              </a:rPr>
              <a:t>表面平整，无明细缩水龟裂问题目视无明细色差</a:t>
            </a:r>
            <a:endParaRPr lang="zh-CN" altLang="en-US" sz="1900" b="1" kern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rgbClr val="00B050"/>
                </a:solidFill>
                <a:latin typeface="宋体" panose="02010600030101010101" pitchFamily="2" charset="-122"/>
              </a:rPr>
              <a:t>符合要求。</a:t>
            </a:r>
            <a:endParaRPr lang="zh-CN" sz="1800" b="1" dirty="0">
              <a:solidFill>
                <a:srgbClr val="00B05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305" y="2564765"/>
            <a:ext cx="7385685" cy="252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48" name="圆角矩形 47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硬度验证结果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226695" y="671830"/>
            <a:ext cx="764540" cy="607695"/>
            <a:chOff x="845947" y="2542722"/>
            <a:chExt cx="1727884" cy="1360493"/>
          </a:xfrm>
        </p:grpSpPr>
        <p:grpSp>
          <p:nvGrpSpPr>
            <p:cNvPr id="57" name="组合 56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9" name="同心圆 5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二</a:t>
              </a:r>
              <a:endParaRPr lang="zh-CN" altLang="en-US" sz="2000" b="1" dirty="0" smtClean="0">
                <a:solidFill>
                  <a:srgbClr val="002060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sp>
        <p:nvSpPr>
          <p:cNvPr id="71" name="TextBox 42"/>
          <p:cNvSpPr txBox="1"/>
          <p:nvPr/>
        </p:nvSpPr>
        <p:spPr>
          <a:xfrm>
            <a:off x="887095" y="1557020"/>
            <a:ext cx="768858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1900" dirty="0">
                <a:solidFill>
                  <a:schemeClr val="tx1"/>
                </a:solidFill>
                <a:sym typeface="+mn-ea"/>
              </a:rPr>
              <a:t>邵氏硬度标准：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60</a:t>
            </a:r>
            <a:r>
              <a:rPr lang="zh-CN" altLang="en-US" sz="1900" dirty="0">
                <a:solidFill>
                  <a:schemeClr val="tx1"/>
                </a:solidFill>
                <a:sym typeface="+mn-ea"/>
              </a:rPr>
              <a:t>±</a:t>
            </a:r>
            <a:r>
              <a:rPr lang="en-US" altLang="zh-CN" sz="1900" dirty="0">
                <a:solidFill>
                  <a:schemeClr val="tx1"/>
                </a:solidFill>
                <a:sym typeface="+mn-ea"/>
              </a:rPr>
              <a:t>10</a:t>
            </a:r>
            <a:endParaRPr lang="en-US" altLang="zh-CN" sz="1900" dirty="0">
              <a:solidFill>
                <a:schemeClr val="tx1"/>
              </a:solidFill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实际检测：</a:t>
            </a:r>
            <a:r>
              <a:rPr lang="en-US" altLang="zh-CN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57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，实际生产使用在</a:t>
            </a:r>
            <a:r>
              <a:rPr lang="en-US" altLang="zh-CN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60-65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左右，材质单给出标准</a:t>
            </a:r>
            <a:r>
              <a:rPr lang="en-US" altLang="zh-CN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55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±</a:t>
            </a:r>
            <a:r>
              <a:rPr lang="en-US" altLang="zh-CN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3</a:t>
            </a: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，</a:t>
            </a:r>
            <a:endParaRPr lang="zh-CN" altLang="en-US" sz="19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900" b="1" kern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使用此原料存在风险</a:t>
            </a:r>
            <a:endParaRPr lang="zh-CN" altLang="en-US" sz="1900" b="1" kern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7710" y="6381115"/>
            <a:ext cx="768858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9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结论：</a:t>
            </a:r>
            <a:r>
              <a:rPr lang="zh-CN" sz="1800" b="1" dirty="0">
                <a:solidFill>
                  <a:srgbClr val="FF0000"/>
                </a:solidFill>
                <a:latin typeface="宋体" panose="02010600030101010101" pitchFamily="2" charset="-122"/>
              </a:rPr>
              <a:t>建议调整原料邵氏硬度</a:t>
            </a:r>
            <a:r>
              <a:rPr lang="zh-CN" sz="1800" b="1" dirty="0">
                <a:solidFill>
                  <a:srgbClr val="00B050"/>
                </a:solidFill>
                <a:latin typeface="宋体" panose="02010600030101010101" pitchFamily="2" charset="-122"/>
              </a:rPr>
              <a:t>。</a:t>
            </a:r>
            <a:endParaRPr lang="zh-CN" sz="1800" b="1" dirty="0">
              <a:solidFill>
                <a:srgbClr val="00B050"/>
              </a:solidFill>
              <a:latin typeface="宋体" panose="02010600030101010101" pitchFamily="2" charset="-122"/>
              <a:ea typeface="微软雅黑" panose="020B0503020204020204" charset="-122"/>
            </a:endParaRPr>
          </a:p>
        </p:txBody>
      </p:sp>
      <p:pic>
        <p:nvPicPr>
          <p:cNvPr id="2" name="图片 1" descr="e76d9cbba35852fe8c691552cdac38c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2905760"/>
            <a:ext cx="2702560" cy="347535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155" y="2905125"/>
            <a:ext cx="2934335" cy="33712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8" name="组合 47"/>
          <p:cNvGrpSpPr/>
          <p:nvPr/>
        </p:nvGrpSpPr>
        <p:grpSpPr>
          <a:xfrm>
            <a:off x="179070" y="682625"/>
            <a:ext cx="764540" cy="607695"/>
            <a:chOff x="845947" y="2542722"/>
            <a:chExt cx="1727884" cy="1360493"/>
          </a:xfrm>
        </p:grpSpPr>
        <p:grpSp>
          <p:nvGrpSpPr>
            <p:cNvPr id="49" name="组合 48"/>
            <p:cNvGrpSpPr/>
            <p:nvPr/>
          </p:nvGrpSpPr>
          <p:grpSpPr>
            <a:xfrm>
              <a:off x="1008115" y="2542722"/>
              <a:ext cx="1360493" cy="136049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0" name="同心圆 4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845947" y="2754544"/>
              <a:ext cx="1727884" cy="10520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charset="-122"/>
                  <a:ea typeface="造字工房劲黑（非商用）常规体" pitchFamily="50" charset="-122"/>
                </a:rPr>
                <a:t>三</a:t>
              </a:r>
              <a:endPara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造字工房劲黑（非商用）常规体" pitchFamily="50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1003300" y="720725"/>
            <a:ext cx="3540760" cy="546100"/>
            <a:chOff x="6339097" y="1573726"/>
            <a:chExt cx="8638338" cy="545773"/>
          </a:xfr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</p:grpSpPr>
        <p:sp>
          <p:nvSpPr>
            <p:cNvPr id="14" name="圆角矩形 13"/>
            <p:cNvSpPr/>
            <p:nvPr/>
          </p:nvSpPr>
          <p:spPr>
            <a:xfrm>
              <a:off x="6339097" y="1573726"/>
              <a:ext cx="8638338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60" tIns="60980" rIns="121960" bIns="60980" anchor="ctr"/>
            <a:p>
              <a:pPr algn="ctr">
                <a:defRPr/>
              </a:pPr>
              <a:endParaRPr lang="zh-CN" altLang="en-US" sz="3600" dirty="0">
                <a:latin typeface="+mj-lt"/>
                <a:ea typeface="Arial Narrow" panose="020B0606020202030204" charset="0"/>
                <a:cs typeface="Arial Narrow" panose="020B060602020203020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356138" y="1573726"/>
              <a:ext cx="8619748" cy="545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lIns="121960" tIns="60980" rIns="121960" bIns="60980" anchor="t" anchorCtr="0">
              <a:noAutofit/>
            </a:bodyPr>
            <a:p>
              <a:pPr algn="ctr">
                <a:lnSpc>
                  <a:spcPts val="3000"/>
                </a:lnSpc>
              </a:pPr>
              <a:r>
                <a:rPr lang="zh-CN" altLang="en-US" sz="2000" dirty="0" smtClean="0">
                  <a:solidFill>
                    <a:schemeClr val="bg1"/>
                  </a:solidFill>
                  <a:uFillTx/>
                  <a:sym typeface="+mn-ea"/>
                </a:rPr>
                <a:t>装配验证结果</a:t>
              </a:r>
              <a:endParaRPr lang="zh-CN" altLang="en-US" sz="2000" b="1" kern="100" dirty="0" smtClean="0">
                <a:solidFill>
                  <a:schemeClr val="bg1"/>
                </a:solidFill>
                <a:uFillTx/>
                <a:latin typeface="微软雅黑" panose="020B0503020204020204" charset="-122"/>
                <a:ea typeface="造字工房劲黑（非商用）常规体" pitchFamily="50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6" name="TextBox 42"/>
          <p:cNvSpPr txBox="1"/>
          <p:nvPr/>
        </p:nvSpPr>
        <p:spPr>
          <a:xfrm>
            <a:off x="328295" y="1557020"/>
            <a:ext cx="8608060" cy="13214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900" dirty="0" smtClean="0">
                <a:solidFill>
                  <a:schemeClr val="tx1"/>
                </a:solidFill>
                <a:uFillTx/>
                <a:sym typeface="+mn-ea"/>
              </a:rPr>
              <a:t>1.</a:t>
            </a:r>
            <a:r>
              <a:rPr lang="zh-CN" altLang="en-US" sz="1900" dirty="0" smtClean="0">
                <a:solidFill>
                  <a:schemeClr val="tx1"/>
                </a:solidFill>
                <a:uFillTx/>
                <a:sym typeface="+mn-ea"/>
              </a:rPr>
              <a:t>胶垫装配检具后产品间隙</a:t>
            </a:r>
            <a:r>
              <a:rPr lang="zh-CN" altLang="en-US" sz="1900" dirty="0" smtClean="0">
                <a:solidFill>
                  <a:schemeClr val="tx1"/>
                </a:solidFill>
                <a:uFillTx/>
                <a:sym typeface="+mn-ea"/>
              </a:rPr>
              <a:t>，与现有胶垫互换有偏差，装配时偏软不易装配，间隙合格，符合要求。</a:t>
            </a:r>
            <a:endParaRPr lang="zh-CN" altLang="en-US" sz="1900" b="1" kern="0" noProof="0" dirty="0" smtClean="0">
              <a:ln>
                <a:noFill/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750" y="5300980"/>
            <a:ext cx="7306310" cy="3835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900" b="1" dirty="0" smtClean="0"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结论：</a:t>
            </a:r>
            <a:r>
              <a:rPr lang="zh-CN" altLang="en-US" sz="1900" b="1" dirty="0" smtClean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建议调整硬度</a:t>
            </a:r>
            <a:r>
              <a:rPr lang="zh-CN" altLang="en-US" sz="1900" b="1" dirty="0" smtClean="0">
                <a:solidFill>
                  <a:srgbClr val="00B050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900" b="1" dirty="0" smtClean="0">
              <a:solidFill>
                <a:srgbClr val="00B050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2" name="图片 1" descr="bd97b2941f2e411eccaae58c665b03b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0" y="2493010"/>
            <a:ext cx="1857375" cy="247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形 10" descr="讲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4795494" y="4887131"/>
            <a:ext cx="420314" cy="560419"/>
          </a:xfrm>
          <a:prstGeom prst="rect">
            <a:avLst/>
          </a:prstGeom>
        </p:spPr>
      </p:pic>
      <p:pic>
        <p:nvPicPr>
          <p:cNvPr id="12" name="图形 11" descr="教师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2662938" y="5027256"/>
            <a:ext cx="420314" cy="560419"/>
          </a:xfrm>
          <a:prstGeom prst="rect">
            <a:avLst/>
          </a:prstGeom>
        </p:spPr>
      </p:pic>
      <p:sp>
        <p:nvSpPr>
          <p:cNvPr id="29" name="文本框 58"/>
          <p:cNvSpPr txBox="1">
            <a:spLocks noChangeArrowheads="1"/>
          </p:cNvSpPr>
          <p:nvPr/>
        </p:nvSpPr>
        <p:spPr>
          <a:xfrm>
            <a:off x="1622280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T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0" name="文本框 58"/>
          <p:cNvSpPr txBox="1">
            <a:spLocks noChangeArrowheads="1"/>
          </p:cNvSpPr>
          <p:nvPr/>
        </p:nvSpPr>
        <p:spPr>
          <a:xfrm>
            <a:off x="2445147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思源黑体 CN Normal"/>
                <a:ea typeface="微软雅黑" panose="020B0503020204020204" charset="-122"/>
              </a:rPr>
              <a:t>H</a:t>
            </a:r>
            <a:endParaRPr lang="en-US" altLang="zh-CN" sz="16600" b="1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1" name="文本框 58"/>
          <p:cNvSpPr txBox="1">
            <a:spLocks noChangeArrowheads="1"/>
          </p:cNvSpPr>
          <p:nvPr/>
        </p:nvSpPr>
        <p:spPr>
          <a:xfrm>
            <a:off x="32680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A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2" name="文本框 58"/>
          <p:cNvSpPr txBox="1">
            <a:spLocks noChangeArrowheads="1"/>
          </p:cNvSpPr>
          <p:nvPr/>
        </p:nvSpPr>
        <p:spPr>
          <a:xfrm>
            <a:off x="4090881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N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4" name="文本框 58"/>
          <p:cNvSpPr txBox="1">
            <a:spLocks noChangeArrowheads="1"/>
          </p:cNvSpPr>
          <p:nvPr/>
        </p:nvSpPr>
        <p:spPr>
          <a:xfrm>
            <a:off x="4913748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K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  <p:sp>
        <p:nvSpPr>
          <p:cNvPr id="35" name="文本框 58"/>
          <p:cNvSpPr txBox="1">
            <a:spLocks noChangeArrowheads="1"/>
          </p:cNvSpPr>
          <p:nvPr/>
        </p:nvSpPr>
        <p:spPr>
          <a:xfrm>
            <a:off x="5736614" y="1850324"/>
            <a:ext cx="1427784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hangingPunct="1"/>
            <a:r>
              <a:rPr lang="en-US" altLang="zh-CN" sz="16600" b="1">
                <a:gradFill flip="none" rotWithShape="1"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  <a:tileRect/>
                </a:gradFill>
                <a:latin typeface="思源黑体 CN Normal"/>
                <a:ea typeface="微软雅黑" panose="020B0503020204020204" charset="-122"/>
              </a:rPr>
              <a:t>S</a:t>
            </a:r>
            <a:endParaRPr lang="en-US" altLang="zh-CN" sz="16600" b="1">
              <a:gradFill flip="none" rotWithShape="1"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  <a:tileRect/>
              </a:gradFill>
              <a:latin typeface="思源黑体 CN Normal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 prLst="">
                                      <p:cBhvr>
                                        <p:cTn id="2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dvAuto="0"/>
      <p:bldP spid="30" grpId="1" advAuto="0"/>
      <p:bldP spid="31" grpId="2" advAuto="0"/>
      <p:bldP spid="32" grpId="3" advAuto="0"/>
      <p:bldP spid="34" grpId="4" advAuto="0"/>
      <p:bldP spid="35" grpId="5" advAuto="0"/>
    </p:bldLst>
  </p:timing>
</p:sld>
</file>

<file path=ppt/tags/tag1.xml><?xml version="1.0" encoding="utf-8"?>
<p:tagLst xmlns:p="http://schemas.openxmlformats.org/presentationml/2006/main">
  <p:tag name="THINKCELLSHAPEDONOTDELETE" val="p1mrGOHOxF022ZIg2oT2dDg"/>
</p:tagLst>
</file>

<file path=ppt/tags/tag2.xml><?xml version="1.0" encoding="utf-8"?>
<p:tagLst xmlns:p="http://schemas.openxmlformats.org/presentationml/2006/main">
  <p:tag name="THINKCELLSHAPEDONOTDELETE" val="p1mrGOHOxF022ZIg2oT2dDg"/>
</p:tagLst>
</file>

<file path=ppt/tags/tag3.xml><?xml version="1.0" encoding="utf-8"?>
<p:tagLst xmlns:p="http://schemas.openxmlformats.org/presentationml/2006/main">
  <p:tag name="THINKCELLSHAPEDONOTDELETE" val="p1mrGOHOxF022ZIg2oT2dDg"/>
</p:tagLst>
</file>

<file path=ppt/tags/tag4.xml><?xml version="1.0" encoding="utf-8"?>
<p:tagLst xmlns:p="http://schemas.openxmlformats.org/presentationml/2006/main">
  <p:tag name="THINKCELLSHAPEDONOTDELETE" val="p1mrGOHOxF022ZIg2oT2dDg"/>
</p:tagLst>
</file>

<file path=ppt/tags/tag5.xml><?xml version="1.0" encoding="utf-8"?>
<p:tagLst xmlns:p="http://schemas.openxmlformats.org/presentationml/2006/main">
  <p:tag name="KSO_WM_SLIDE_MODEL_TYPE" val="cover"/>
</p:tagLst>
</file>

<file path=ppt/tags/tag6.xml><?xml version="1.0" encoding="utf-8"?>
<p:tagLst xmlns:p="http://schemas.openxmlformats.org/presentationml/2006/main">
  <p:tag name="KSO_WPP_MARK_KEY" val="2361d046-c5dd-4572-900b-a40c78335c69"/>
  <p:tag name="COMMONDATA" val="eyJoZGlkIjoiNWI4MmE5MjcyMmVlODNiMDhlODIzZDg5NWFmNWM3MTkifQ=="/>
</p:tagLst>
</file>

<file path=ppt/theme/theme1.xml><?xml version="1.0" encoding="utf-8"?>
<a:theme xmlns:a="http://schemas.openxmlformats.org/drawingml/2006/main" name="3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C"/>
      </a:accent5>
      <a:accent6>
        <a:srgbClr val="B70000"/>
      </a:accent6>
      <a:hlink>
        <a:srgbClr val="336699"/>
      </a:hlink>
      <a:folHlink>
        <a:srgbClr val="003366"/>
      </a:folHlink>
    </a:clrScheme>
    <a:fontScheme name="">
      <a:majorFont>
        <a:latin typeface="Verdana"/>
        <a:ea typeface="宋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全屏显示(4:3)</PresentationFormat>
  <Paragraphs>50</Paragraphs>
  <Slides>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Verdana</vt:lpstr>
      <vt:lpstr>Calibri</vt:lpstr>
      <vt:lpstr>方正兰亭粗黑_GBK</vt:lpstr>
      <vt:lpstr>黑体</vt:lpstr>
      <vt:lpstr>Times New Roman</vt:lpstr>
      <vt:lpstr>Arial Narrow</vt:lpstr>
      <vt:lpstr>造字工房劲黑（非商用）常规体</vt:lpstr>
      <vt:lpstr>思源黑体 CN Normal</vt:lpstr>
      <vt:lpstr>Arial Unicode MS</vt:lpstr>
      <vt:lpstr>3_Profile</vt:lpstr>
      <vt:lpstr>2_Profile</vt:lpstr>
      <vt:lpstr>1_Profile</vt:lpstr>
      <vt:lpstr>Profile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时光倒流</cp:lastModifiedBy>
  <cp:revision>401</cp:revision>
  <dcterms:created xsi:type="dcterms:W3CDTF">2018-12-11T07:25:00Z</dcterms:created>
  <dcterms:modified xsi:type="dcterms:W3CDTF">2025-09-10T08:44:41Z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KSORubyTemplateID">
    <vt:lpwstr>2</vt:lpwstr>
  </property>
  <property fmtid="{D5CDD505-2E9C-101B-9397-08002B2CF9AE}" pid="4" name="ICV">
    <vt:lpwstr>50C3CEB55370478792C42E3C877EB2D8_12</vt:lpwstr>
  </property>
</Properties>
</file>